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8" r:id="rId1"/>
  </p:sldMasterIdLst>
  <p:notesMasterIdLst>
    <p:notesMasterId r:id="rId59"/>
  </p:notesMasterIdLst>
  <p:sldIdLst>
    <p:sldId id="256" r:id="rId2"/>
    <p:sldId id="260" r:id="rId3"/>
    <p:sldId id="322" r:id="rId4"/>
    <p:sldId id="321" r:id="rId5"/>
    <p:sldId id="259" r:id="rId6"/>
    <p:sldId id="335" r:id="rId7"/>
    <p:sldId id="336" r:id="rId8"/>
    <p:sldId id="383" r:id="rId9"/>
    <p:sldId id="264" r:id="rId10"/>
    <p:sldId id="483" r:id="rId11"/>
    <p:sldId id="368" r:id="rId12"/>
    <p:sldId id="369" r:id="rId13"/>
    <p:sldId id="371" r:id="rId14"/>
    <p:sldId id="370" r:id="rId15"/>
    <p:sldId id="372" r:id="rId16"/>
    <p:sldId id="373" r:id="rId17"/>
    <p:sldId id="374" r:id="rId18"/>
    <p:sldId id="439" r:id="rId19"/>
    <p:sldId id="484" r:id="rId20"/>
    <p:sldId id="456" r:id="rId21"/>
    <p:sldId id="458" r:id="rId22"/>
    <p:sldId id="459" r:id="rId23"/>
    <p:sldId id="461" r:id="rId24"/>
    <p:sldId id="462" r:id="rId25"/>
    <p:sldId id="479" r:id="rId26"/>
    <p:sldId id="468" r:id="rId27"/>
    <p:sldId id="463" r:id="rId28"/>
    <p:sldId id="465" r:id="rId29"/>
    <p:sldId id="466" r:id="rId30"/>
    <p:sldId id="464" r:id="rId31"/>
    <p:sldId id="470" r:id="rId32"/>
    <p:sldId id="431" r:id="rId33"/>
    <p:sldId id="395" r:id="rId34"/>
    <p:sldId id="398" r:id="rId35"/>
    <p:sldId id="400" r:id="rId36"/>
    <p:sldId id="402" r:id="rId37"/>
    <p:sldId id="474" r:id="rId38"/>
    <p:sldId id="433" r:id="rId39"/>
    <p:sldId id="424" r:id="rId40"/>
    <p:sldId id="426" r:id="rId41"/>
    <p:sldId id="425" r:id="rId42"/>
    <p:sldId id="427" r:id="rId43"/>
    <p:sldId id="472" r:id="rId44"/>
    <p:sldId id="440" r:id="rId45"/>
    <p:sldId id="406" r:id="rId46"/>
    <p:sldId id="442" r:id="rId47"/>
    <p:sldId id="428" r:id="rId48"/>
    <p:sldId id="481" r:id="rId49"/>
    <p:sldId id="429" r:id="rId50"/>
    <p:sldId id="475" r:id="rId51"/>
    <p:sldId id="443" r:id="rId52"/>
    <p:sldId id="420" r:id="rId53"/>
    <p:sldId id="441" r:id="rId54"/>
    <p:sldId id="419" r:id="rId55"/>
    <p:sldId id="444" r:id="rId56"/>
    <p:sldId id="430" r:id="rId57"/>
    <p:sldId id="345" r:id="rId58"/>
  </p:sldIdLst>
  <p:sldSz cx="12192000" cy="6858000"/>
  <p:notesSz cx="6761163" cy="9942513"/>
  <p:defaultTextStyle>
    <a:defPPr>
      <a:defRPr lang="fr-F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5B8EA"/>
    <a:srgbClr val="FFCCFF"/>
    <a:srgbClr val="F2A068"/>
    <a:srgbClr val="E5F2FF"/>
    <a:srgbClr val="99CCFF"/>
    <a:srgbClr val="CC0066"/>
    <a:srgbClr val="CC0000"/>
    <a:srgbClr val="EFE4DD"/>
    <a:srgbClr val="F4A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5" autoAdjust="0"/>
    <p:restoredTop sz="94364" autoAdjust="0"/>
  </p:normalViewPr>
  <p:slideViewPr>
    <p:cSldViewPr snapToGrid="0">
      <p:cViewPr varScale="1">
        <p:scale>
          <a:sx n="99" d="100"/>
          <a:sy n="99" d="100"/>
        </p:scale>
        <p:origin x="1524" y="90"/>
      </p:cViewPr>
      <p:guideLst>
        <p:guide orient="horz" pos="2160"/>
        <p:guide pos="3840"/>
      </p:guideLst>
    </p:cSldViewPr>
  </p:slideViewPr>
  <p:outlineViewPr>
    <p:cViewPr>
      <p:scale>
        <a:sx n="33" d="100"/>
        <a:sy n="33" d="100"/>
      </p:scale>
      <p:origin x="0" y="-7176"/>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30525"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29050" y="0"/>
            <a:ext cx="2930525"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031DDE6-27DE-4E50-9896-33282EE963F4}" type="datetimeFigureOut">
              <a:rPr lang="fr-FR"/>
              <a:pPr>
                <a:defRPr/>
              </a:pPr>
              <a:t>11/05/2025</a:t>
            </a:fld>
            <a:endParaRPr lang="fr-FR"/>
          </a:p>
        </p:txBody>
      </p:sp>
      <p:sp>
        <p:nvSpPr>
          <p:cNvPr id="4" name="Espace réservé de l'image des diapositives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29050" y="9444038"/>
            <a:ext cx="293052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8C25F60-6080-4BA1-B048-B8FCA867D2CD}" type="slidenum">
              <a:rPr lang="fr-FR" altLang="fr-FR"/>
              <a:pPr>
                <a:defRPr/>
              </a:pPr>
              <a:t>‹N°›</a:t>
            </a:fld>
            <a:endParaRPr lang="fr-FR" altLang="fr-FR"/>
          </a:p>
        </p:txBody>
      </p:sp>
    </p:spTree>
    <p:extLst>
      <p:ext uri="{BB962C8B-B14F-4D97-AF65-F5344CB8AC3E}">
        <p14:creationId xmlns:p14="http://schemas.microsoft.com/office/powerpoint/2010/main" val="1038418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B10C631-F341-4A93-96F9-27EC8A5B1483}" type="datetimeFigureOut">
              <a:rPr lang="fr-FR"/>
              <a:pPr>
                <a:defRPr/>
              </a:pPr>
              <a:t>11/05/2025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45867F-AA3A-4E6B-8E61-F1B4E2EC8B10}" type="slidenum">
              <a:rPr lang="fr-FR" altLang="fr-FR"/>
              <a:pPr>
                <a:defRPr/>
              </a:pPr>
              <a:t>‹N°›</a:t>
            </a:fld>
            <a:endParaRPr lang="fr-FR" altLang="fr-FR"/>
          </a:p>
        </p:txBody>
      </p:sp>
    </p:spTree>
    <p:extLst>
      <p:ext uri="{BB962C8B-B14F-4D97-AF65-F5344CB8AC3E}">
        <p14:creationId xmlns:p14="http://schemas.microsoft.com/office/powerpoint/2010/main" val="2715647582"/>
      </p:ext>
    </p:extLst>
  </p:cSld>
  <p:clrMapOvr>
    <a:masterClrMapping/>
  </p:clrMapOvr>
  <p:transition spd="slow" advClick="0" advTm="3000">
    <p:fad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A873517-255F-4B39-91BC-BACD9BC3E74F}" type="datetimeFigureOut">
              <a:rPr lang="fr-FR"/>
              <a:pPr>
                <a:defRPr/>
              </a:pPr>
              <a:t>11/05/2025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2FD126D-634F-406D-AE65-DABF4A98E01C}" type="slidenum">
              <a:rPr lang="fr-FR" altLang="fr-FR"/>
              <a:pPr>
                <a:defRPr/>
              </a:pPr>
              <a:t>‹N°›</a:t>
            </a:fld>
            <a:endParaRPr lang="fr-FR" altLang="fr-FR"/>
          </a:p>
        </p:txBody>
      </p:sp>
    </p:spTree>
    <p:extLst>
      <p:ext uri="{BB962C8B-B14F-4D97-AF65-F5344CB8AC3E}">
        <p14:creationId xmlns:p14="http://schemas.microsoft.com/office/powerpoint/2010/main" val="2262739753"/>
      </p:ext>
    </p:extLst>
  </p:cSld>
  <p:clrMapOvr>
    <a:masterClrMapping/>
  </p:clrMapOvr>
  <p:transition spd="slow" advClick="0" advTm="3000">
    <p:fad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3C2904D-7CAF-44BD-959C-3D71B67ED138}" type="datetimeFigureOut">
              <a:rPr lang="fr-FR"/>
              <a:pPr>
                <a:defRPr/>
              </a:pPr>
              <a:t>11/05/2025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C0E251-C3B2-4A74-BDC3-EB8A5A848DEA}" type="slidenum">
              <a:rPr lang="fr-FR" altLang="fr-FR"/>
              <a:pPr>
                <a:defRPr/>
              </a:pPr>
              <a:t>‹N°›</a:t>
            </a:fld>
            <a:endParaRPr lang="fr-FR" altLang="fr-FR"/>
          </a:p>
        </p:txBody>
      </p:sp>
    </p:spTree>
    <p:extLst>
      <p:ext uri="{BB962C8B-B14F-4D97-AF65-F5344CB8AC3E}">
        <p14:creationId xmlns:p14="http://schemas.microsoft.com/office/powerpoint/2010/main" val="1126539997"/>
      </p:ext>
    </p:extLst>
  </p:cSld>
  <p:clrMapOvr>
    <a:masterClrMapping/>
  </p:clrMapOvr>
  <p:transition spd="slow" advClick="0" advTm="3000">
    <p:fad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8BAE910-4347-473A-AAE7-993707BC70F6}" type="datetimeFigureOut">
              <a:rPr lang="fr-FR"/>
              <a:pPr>
                <a:defRPr/>
              </a:pPr>
              <a:t>11/05/2025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F64DC5-29D8-484B-B2C9-51F03BF95BBA}" type="slidenum">
              <a:rPr lang="fr-FR" altLang="fr-FR"/>
              <a:pPr>
                <a:defRPr/>
              </a:pPr>
              <a:t>‹N°›</a:t>
            </a:fld>
            <a:endParaRPr lang="fr-FR" altLang="fr-FR"/>
          </a:p>
        </p:txBody>
      </p:sp>
    </p:spTree>
    <p:extLst>
      <p:ext uri="{BB962C8B-B14F-4D97-AF65-F5344CB8AC3E}">
        <p14:creationId xmlns:p14="http://schemas.microsoft.com/office/powerpoint/2010/main" val="2938241389"/>
      </p:ext>
    </p:extLst>
  </p:cSld>
  <p:clrMapOvr>
    <a:masterClrMapping/>
  </p:clrMapOvr>
  <p:transition spd="slow" advClick="0" advTm="3000">
    <p:fad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A44E1CC-9405-4476-958A-B52B7763D070}" type="datetimeFigureOut">
              <a:rPr lang="fr-FR"/>
              <a:pPr>
                <a:defRPr/>
              </a:pPr>
              <a:t>11/05/2025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714E64-1121-48AB-9B1B-1D05BF58ADA0}" type="slidenum">
              <a:rPr lang="fr-FR" altLang="fr-FR"/>
              <a:pPr>
                <a:defRPr/>
              </a:pPr>
              <a:t>‹N°›</a:t>
            </a:fld>
            <a:endParaRPr lang="fr-FR" altLang="fr-FR"/>
          </a:p>
        </p:txBody>
      </p:sp>
    </p:spTree>
    <p:extLst>
      <p:ext uri="{BB962C8B-B14F-4D97-AF65-F5344CB8AC3E}">
        <p14:creationId xmlns:p14="http://schemas.microsoft.com/office/powerpoint/2010/main" val="1745897809"/>
      </p:ext>
    </p:extLst>
  </p:cSld>
  <p:clrMapOvr>
    <a:masterClrMapping/>
  </p:clrMapOvr>
  <p:transition spd="slow" advClick="0" advTm="3000">
    <p:fad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614CA7F-B6BB-4599-8E75-49CEB6B0B9EE}" type="datetimeFigureOut">
              <a:rPr lang="fr-FR"/>
              <a:pPr>
                <a:defRPr/>
              </a:pPr>
              <a:t>11/05/2025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228B15D-4357-409A-A73E-250DBE9CCFC7}" type="slidenum">
              <a:rPr lang="fr-FR" altLang="fr-FR"/>
              <a:pPr>
                <a:defRPr/>
              </a:pPr>
              <a:t>‹N°›</a:t>
            </a:fld>
            <a:endParaRPr lang="fr-FR" altLang="fr-FR"/>
          </a:p>
        </p:txBody>
      </p:sp>
    </p:spTree>
    <p:extLst>
      <p:ext uri="{BB962C8B-B14F-4D97-AF65-F5344CB8AC3E}">
        <p14:creationId xmlns:p14="http://schemas.microsoft.com/office/powerpoint/2010/main" val="4290437908"/>
      </p:ext>
    </p:extLst>
  </p:cSld>
  <p:clrMapOvr>
    <a:masterClrMapping/>
  </p:clrMapOvr>
  <p:transition spd="slow" advClick="0" advTm="3000">
    <p:fad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307387F6-855A-423E-BBE0-ACDE3AA8B938}" type="datetimeFigureOut">
              <a:rPr lang="fr-FR"/>
              <a:pPr>
                <a:defRPr/>
              </a:pPr>
              <a:t>11/05/2025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D8C6729-F03A-450E-8FAC-DCB0E7C4E1CE}" type="slidenum">
              <a:rPr lang="fr-FR" altLang="fr-FR"/>
              <a:pPr>
                <a:defRPr/>
              </a:pPr>
              <a:t>‹N°›</a:t>
            </a:fld>
            <a:endParaRPr lang="fr-FR" altLang="fr-FR"/>
          </a:p>
        </p:txBody>
      </p:sp>
    </p:spTree>
    <p:extLst>
      <p:ext uri="{BB962C8B-B14F-4D97-AF65-F5344CB8AC3E}">
        <p14:creationId xmlns:p14="http://schemas.microsoft.com/office/powerpoint/2010/main" val="755264175"/>
      </p:ext>
    </p:extLst>
  </p:cSld>
  <p:clrMapOvr>
    <a:masterClrMapping/>
  </p:clrMapOvr>
  <p:transition spd="slow" advClick="0" advTm="3000">
    <p:fad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E68BE2E3-A8FA-4A62-B9A1-D5DC807C4399}" type="datetimeFigureOut">
              <a:rPr lang="fr-FR"/>
              <a:pPr>
                <a:defRPr/>
              </a:pPr>
              <a:t>11/05/2025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71BB7A7-B5B6-4922-8CFF-411DB0C3D6B3}" type="slidenum">
              <a:rPr lang="fr-FR" altLang="fr-FR"/>
              <a:pPr>
                <a:defRPr/>
              </a:pPr>
              <a:t>‹N°›</a:t>
            </a:fld>
            <a:endParaRPr lang="fr-FR" altLang="fr-FR"/>
          </a:p>
        </p:txBody>
      </p:sp>
    </p:spTree>
    <p:extLst>
      <p:ext uri="{BB962C8B-B14F-4D97-AF65-F5344CB8AC3E}">
        <p14:creationId xmlns:p14="http://schemas.microsoft.com/office/powerpoint/2010/main" val="3548975517"/>
      </p:ext>
    </p:extLst>
  </p:cSld>
  <p:clrMapOvr>
    <a:masterClrMapping/>
  </p:clrMapOvr>
  <p:transition spd="slow" advClick="0" advTm="3000">
    <p:fad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99BF48A-CC33-464D-8ADD-D8C51B1A3AA2}" type="datetimeFigureOut">
              <a:rPr lang="fr-FR"/>
              <a:pPr>
                <a:defRPr/>
              </a:pPr>
              <a:t>11/05/2025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2AAA84C-5A6B-4112-9074-86B17490F22B}" type="slidenum">
              <a:rPr lang="fr-FR" altLang="fr-FR"/>
              <a:pPr>
                <a:defRPr/>
              </a:pPr>
              <a:t>‹N°›</a:t>
            </a:fld>
            <a:endParaRPr lang="fr-FR" altLang="fr-FR"/>
          </a:p>
        </p:txBody>
      </p:sp>
    </p:spTree>
    <p:extLst>
      <p:ext uri="{BB962C8B-B14F-4D97-AF65-F5344CB8AC3E}">
        <p14:creationId xmlns:p14="http://schemas.microsoft.com/office/powerpoint/2010/main" val="3714744077"/>
      </p:ext>
    </p:extLst>
  </p:cSld>
  <p:clrMapOvr>
    <a:masterClrMapping/>
  </p:clrMapOvr>
  <p:transition spd="slow" advClick="0" advTm="3000">
    <p:fad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E0804E5-5B32-4343-95CD-A9F5618CDE75}" type="datetimeFigureOut">
              <a:rPr lang="fr-FR"/>
              <a:pPr>
                <a:defRPr/>
              </a:pPr>
              <a:t>11/05/2025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C88A9CD-7F22-4AA3-909D-8F03340E617C}" type="slidenum">
              <a:rPr lang="fr-FR" altLang="fr-FR"/>
              <a:pPr>
                <a:defRPr/>
              </a:pPr>
              <a:t>‹N°›</a:t>
            </a:fld>
            <a:endParaRPr lang="fr-FR" altLang="fr-FR"/>
          </a:p>
        </p:txBody>
      </p:sp>
    </p:spTree>
    <p:extLst>
      <p:ext uri="{BB962C8B-B14F-4D97-AF65-F5344CB8AC3E}">
        <p14:creationId xmlns:p14="http://schemas.microsoft.com/office/powerpoint/2010/main" val="1950194316"/>
      </p:ext>
    </p:extLst>
  </p:cSld>
  <p:clrMapOvr>
    <a:masterClrMapping/>
  </p:clrMapOvr>
  <p:transition spd="slow" advClick="0" advTm="3000">
    <p:fad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2B01E9-F979-4A18-A7FD-660355DBC92F}" type="datetimeFigureOut">
              <a:rPr lang="fr-FR"/>
              <a:pPr>
                <a:defRPr/>
              </a:pPr>
              <a:t>11/05/2025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22A9CDC-AA7D-4113-9261-B7948894DA3F}" type="slidenum">
              <a:rPr lang="fr-FR" altLang="fr-FR"/>
              <a:pPr>
                <a:defRPr/>
              </a:pPr>
              <a:t>‹N°›</a:t>
            </a:fld>
            <a:endParaRPr lang="fr-FR" altLang="fr-FR"/>
          </a:p>
        </p:txBody>
      </p:sp>
    </p:spTree>
    <p:extLst>
      <p:ext uri="{BB962C8B-B14F-4D97-AF65-F5344CB8AC3E}">
        <p14:creationId xmlns:p14="http://schemas.microsoft.com/office/powerpoint/2010/main" val="4189234066"/>
      </p:ext>
    </p:extLst>
  </p:cSld>
  <p:clrMapOvr>
    <a:masterClrMapping/>
  </p:clrMapOvr>
  <p:transition spd="slow" advClick="0" advTm="3000">
    <p:fad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FAFD"/>
            </a:gs>
            <a:gs pos="48000">
              <a:srgbClr val="B5D2EC"/>
            </a:gs>
            <a:gs pos="75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96D410A-F3F8-47EC-8569-72F9D4A3B6F6}" type="datetimeFigureOut">
              <a:rPr lang="fr-FR"/>
              <a:pPr>
                <a:defRPr/>
              </a:pPr>
              <a:t>11/05/2025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BBA480D-70C8-457D-9150-79637494E17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ransition spd="slow" advClick="0" advTm="3000">
    <p:fade/>
    <p:sndAc>
      <p:stSnd>
        <p:snd r:embed="rId13" name="chimes.wav"/>
      </p:stSnd>
    </p:sndAc>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fs.univ-boumerdes.dz/"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ft.univ-boumerdes.dz/"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fsegc.univ-boumerdes.dz/"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fd.univ-boumerdes.d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fd.univ-boumerdes.dz/"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igee.univ-boumerdes.d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hyperlink" Target="https://fs.univ-boumerdes.d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96" y="104439"/>
            <a:ext cx="11919473" cy="6578470"/>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378" y="1742739"/>
            <a:ext cx="2371807" cy="304099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advClick="0" advTm="3000">
    <p:fad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a:off x="2274888" y="591457"/>
            <a:ext cx="7523162" cy="45719"/>
          </a:xfrm>
          <a:prstGeom prst="roundRect">
            <a:avLst>
              <a:gd name="adj" fmla="val 50000"/>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ar-DZ"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ملحقة الطب</a:t>
            </a:r>
            <a:endParaRPr lang="fr-FR"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endParaRPr>
          </a:p>
          <a:p>
            <a:pPr algn="ctr" eaLnBrk="1" hangingPunct="1">
              <a:spcAft>
                <a:spcPts val="1000"/>
              </a:spcAft>
              <a:defRPr/>
            </a:pPr>
            <a:r>
              <a:rPr lang="fr-FR" sz="32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Annexe de la Médecine </a:t>
            </a:r>
            <a:endParaRPr lang="ar-DZ" sz="32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3" name="ZoneTexte 2"/>
          <p:cNvSpPr txBox="1"/>
          <p:nvPr/>
        </p:nvSpPr>
        <p:spPr bwMode="auto">
          <a:xfrm>
            <a:off x="9524999" y="1360713"/>
            <a:ext cx="2481944" cy="5155257"/>
          </a:xfrm>
          <a:prstGeom prst="rect">
            <a:avLst/>
          </a:prstGeom>
          <a:noFill/>
          <a:ln w="19050">
            <a:solidFill>
              <a:schemeClr val="accent1"/>
            </a:solidFill>
            <a:prstDash val="sysDot"/>
          </a:ln>
        </p:spPr>
        <p:txBody>
          <a:bodyPr wrap="square">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القسم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5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4" name="AutoShape 16"/>
          <p:cNvSpPr>
            <a:spLocks noChangeArrowheads="1"/>
          </p:cNvSpPr>
          <p:nvPr/>
        </p:nvSpPr>
        <p:spPr bwMode="auto">
          <a:xfrm>
            <a:off x="9699171" y="2124868"/>
            <a:ext cx="2220686" cy="74896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rtl="1" eaLnBrk="1" fontAlgn="auto" hangingPunct="1">
              <a:spcBef>
                <a:spcPts val="0"/>
              </a:spcBef>
              <a:spcAft>
                <a:spcPts val="0"/>
              </a:spcAft>
              <a:defRPr/>
            </a:pPr>
            <a:r>
              <a:rPr lang="ar-DZ" sz="28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الطب</a:t>
            </a:r>
            <a:endParaRPr lang="fr-FR" sz="28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p:txBody>
      </p:sp>
      <p:sp>
        <p:nvSpPr>
          <p:cNvPr id="6" name="ZoneTexte 5"/>
          <p:cNvSpPr txBox="1"/>
          <p:nvPr/>
        </p:nvSpPr>
        <p:spPr bwMode="auto">
          <a:xfrm>
            <a:off x="377826" y="1497013"/>
            <a:ext cx="2648404" cy="5170487"/>
          </a:xfrm>
          <a:prstGeom prst="rect">
            <a:avLst/>
          </a:prstGeom>
          <a:noFill/>
          <a:ln w="19050">
            <a:solidFill>
              <a:schemeClr val="accent1"/>
            </a:solidFill>
            <a:prstDash val="sysDot"/>
          </a:ln>
        </p:spPr>
        <p:txBody>
          <a:bodyPr wrap="square">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7" name="AutoShape 16"/>
          <p:cNvSpPr>
            <a:spLocks noChangeArrowheads="1"/>
          </p:cNvSpPr>
          <p:nvPr/>
        </p:nvSpPr>
        <p:spPr bwMode="auto">
          <a:xfrm>
            <a:off x="544285" y="2124868"/>
            <a:ext cx="2220686" cy="74896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rtl="1" eaLnBrk="1" fontAlgn="auto" hangingPunct="1">
              <a:spcBef>
                <a:spcPts val="0"/>
              </a:spcBef>
              <a:spcAft>
                <a:spcPts val="0"/>
              </a:spcAft>
              <a:defRPr/>
            </a:pPr>
            <a:r>
              <a:rPr lang="fr-FR" sz="28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rPr>
              <a:t>Médecine</a:t>
            </a:r>
          </a:p>
        </p:txBody>
      </p:sp>
      <p:sp>
        <p:nvSpPr>
          <p:cNvPr id="8" name="ZoneTexte 8"/>
          <p:cNvSpPr txBox="1">
            <a:spLocks noChangeArrowheads="1"/>
          </p:cNvSpPr>
          <p:nvPr/>
        </p:nvSpPr>
        <p:spPr bwMode="auto">
          <a:xfrm>
            <a:off x="3615033" y="6335675"/>
            <a:ext cx="519185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600" b="1" dirty="0">
                <a:solidFill>
                  <a:srgbClr val="F2A068"/>
                </a:solidFill>
                <a:latin typeface="Cambria" panose="02040503050406030204" pitchFamily="18" charset="0"/>
              </a:rPr>
              <a:t>Site Web : </a:t>
            </a:r>
            <a:r>
              <a:rPr lang="en-US" altLang="fr-FR" sz="1600" b="1" u="sng" dirty="0">
                <a:solidFill>
                  <a:srgbClr val="F2A068"/>
                </a:solidFill>
                <a:latin typeface="Cambria" panose="02040503050406030204" pitchFamily="18" charset="0"/>
                <a:hlinkClick r:id="rId3"/>
              </a:rPr>
              <a:t>https://fs.univ-boumerdes.dz/</a:t>
            </a:r>
            <a:endParaRPr lang="fr-FR" altLang="fr-FR" sz="1600" dirty="0">
              <a:solidFill>
                <a:srgbClr val="F2A068"/>
              </a:solidFill>
              <a:latin typeface="Cambria" panose="02040503050406030204" pitchFamily="18" charset="0"/>
            </a:endParaRPr>
          </a:p>
        </p:txBody>
      </p:sp>
      <p:pic>
        <p:nvPicPr>
          <p:cNvPr id="1026" name="Picture 2" descr="C:\Users\Serv-Equipement\Desktop\111057-185825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331" y="1948543"/>
            <a:ext cx="546138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06342"/>
      </p:ext>
    </p:extLst>
  </p:cSld>
  <p:clrMapOvr>
    <a:masterClrMapping/>
  </p:clrMapOvr>
  <p:transition spd="slow" advClick="0" advTm="3000">
    <p:fade/>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2290"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6" name="Groupe 5"/>
          <p:cNvGrpSpPr/>
          <p:nvPr/>
        </p:nvGrpSpPr>
        <p:grpSpPr>
          <a:xfrm>
            <a:off x="346075" y="101600"/>
            <a:ext cx="11520488" cy="6502400"/>
            <a:chOff x="346075" y="101600"/>
            <a:chExt cx="11520488" cy="6502400"/>
          </a:xfrm>
        </p:grpSpPr>
        <p:grpSp>
          <p:nvGrpSpPr>
            <p:cNvPr id="12291" name="Groupe 5"/>
            <p:cNvGrpSpPr>
              <a:grpSpLocks/>
            </p:cNvGrpSpPr>
            <p:nvPr/>
          </p:nvGrpSpPr>
          <p:grpSpPr bwMode="auto">
            <a:xfrm>
              <a:off x="346075" y="101600"/>
              <a:ext cx="11520488" cy="6502400"/>
              <a:chOff x="2020888" y="101600"/>
              <a:chExt cx="10067925" cy="6502400"/>
            </a:xfrm>
          </p:grpSpPr>
          <p:sp>
            <p:nvSpPr>
              <p:cNvPr id="3" name="AutoShape 7"/>
              <p:cNvSpPr>
                <a:spLocks noChangeArrowheads="1"/>
              </p:cNvSpPr>
              <p:nvPr/>
            </p:nvSpPr>
            <p:spPr bwMode="auto">
              <a:xfrm>
                <a:off x="3682921" y="101600"/>
                <a:ext cx="6592638" cy="1270000"/>
              </a:xfrm>
              <a:prstGeom prst="roundRect">
                <a:avLst>
                  <a:gd name="adj" fmla="val 50000"/>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ar-DZ"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كلية التكنولوجيا</a:t>
                </a:r>
                <a:endParaRPr lang="fr-FR"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endParaRPr>
              </a:p>
              <a:p>
                <a:pPr algn="ctr" eaLnBrk="1" hangingPunct="1">
                  <a:spcAft>
                    <a:spcPts val="1000"/>
                  </a:spcAft>
                  <a:defRPr/>
                </a:pPr>
                <a:r>
                  <a:rPr lang="fr-FR" sz="30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Faculté de</a:t>
                </a:r>
                <a:r>
                  <a:rPr lang="ar-DZ" sz="30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 </a:t>
                </a:r>
                <a:r>
                  <a:rPr lang="fr-FR" sz="30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Technologie</a:t>
                </a:r>
                <a:endParaRPr lang="ar-DZ" sz="30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grpSp>
            <p:nvGrpSpPr>
              <p:cNvPr id="12293" name="Groupe 34"/>
              <p:cNvGrpSpPr>
                <a:grpSpLocks/>
              </p:cNvGrpSpPr>
              <p:nvPr/>
            </p:nvGrpSpPr>
            <p:grpSpPr bwMode="auto">
              <a:xfrm>
                <a:off x="2020888" y="1778000"/>
                <a:ext cx="2681287" cy="4340225"/>
                <a:chOff x="2020388" y="1497209"/>
                <a:chExt cx="2681229" cy="4588847"/>
              </a:xfrm>
            </p:grpSpPr>
            <p:sp>
              <p:nvSpPr>
                <p:cNvPr id="13" name="ZoneTexte 12"/>
                <p:cNvSpPr txBox="1"/>
                <p:nvPr/>
              </p:nvSpPr>
              <p:spPr>
                <a:xfrm>
                  <a:off x="2020388" y="1497209"/>
                  <a:ext cx="2681670" cy="4588847"/>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096690" y="3022909"/>
                  <a:ext cx="2519355" cy="570669"/>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Génie Civil</a:t>
                  </a:r>
                </a:p>
              </p:txBody>
            </p:sp>
            <p:sp>
              <p:nvSpPr>
                <p:cNvPr id="4" name="AutoShape 8"/>
                <p:cNvSpPr>
                  <a:spLocks noChangeArrowheads="1"/>
                </p:cNvSpPr>
                <p:nvPr/>
              </p:nvSpPr>
              <p:spPr bwMode="auto">
                <a:xfrm>
                  <a:off x="2096690" y="4766804"/>
                  <a:ext cx="2519355" cy="926497"/>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Ingénierie des Systèmes Electriques</a:t>
                  </a:r>
                </a:p>
              </p:txBody>
            </p:sp>
            <p:sp>
              <p:nvSpPr>
                <p:cNvPr id="5" name="AutoShape 9"/>
                <p:cNvSpPr>
                  <a:spLocks noChangeArrowheads="1"/>
                </p:cNvSpPr>
                <p:nvPr/>
              </p:nvSpPr>
              <p:spPr bwMode="auto">
                <a:xfrm>
                  <a:off x="2096690" y="3912480"/>
                  <a:ext cx="2519355" cy="570669"/>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Génie Mécanique</a:t>
                  </a:r>
                </a:p>
              </p:txBody>
            </p:sp>
            <p:sp>
              <p:nvSpPr>
                <p:cNvPr id="8" name="AutoShape 16"/>
                <p:cNvSpPr>
                  <a:spLocks noChangeArrowheads="1"/>
                </p:cNvSpPr>
                <p:nvPr/>
              </p:nvSpPr>
              <p:spPr bwMode="auto">
                <a:xfrm>
                  <a:off x="2071719" y="2131658"/>
                  <a:ext cx="2519355" cy="572348"/>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  Génie des Procédés</a:t>
                  </a:r>
                </a:p>
              </p:txBody>
            </p:sp>
          </p:grpSp>
          <p:cxnSp>
            <p:nvCxnSpPr>
              <p:cNvPr id="12" name="Connecteur : en angle 11"/>
              <p:cNvCxnSpPr>
                <a:cxnSpLocks/>
                <a:stCxn id="3" idx="1"/>
                <a:endCxn id="13" idx="0"/>
              </p:cNvCxnSpPr>
              <p:nvPr/>
            </p:nvCxnSpPr>
            <p:spPr>
              <a:xfrm rot="10800000" flipV="1">
                <a:off x="3361058" y="736600"/>
                <a:ext cx="321863" cy="1041400"/>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295" name="Groupe 15"/>
              <p:cNvGrpSpPr>
                <a:grpSpLocks/>
              </p:cNvGrpSpPr>
              <p:nvPr/>
            </p:nvGrpSpPr>
            <p:grpSpPr bwMode="auto">
              <a:xfrm>
                <a:off x="9407525" y="1778000"/>
                <a:ext cx="2681288" cy="4278313"/>
                <a:chOff x="9408096" y="1777998"/>
                <a:chExt cx="2681229" cy="4278094"/>
              </a:xfrm>
            </p:grpSpPr>
            <p:sp>
              <p:nvSpPr>
                <p:cNvPr id="36" name="ZoneTexte 35"/>
                <p:cNvSpPr txBox="1"/>
                <p:nvPr/>
              </p:nvSpPr>
              <p:spPr>
                <a:xfrm>
                  <a:off x="9407656" y="1777998"/>
                  <a:ext cx="2681669" cy="4278094"/>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8119" y="3220962"/>
                  <a:ext cx="2520742" cy="539722"/>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000" b="1" dirty="0">
                      <a:solidFill>
                        <a:srgbClr val="0000FF"/>
                      </a:solidFill>
                      <a:latin typeface="Cambria" panose="02040503050406030204" pitchFamily="18" charset="0"/>
                      <a:cs typeface="Traditional Arabic" panose="02020603050405020304" pitchFamily="18" charset="-78"/>
                    </a:rPr>
                    <a:t>الهندسة المدنية</a:t>
                  </a:r>
                  <a:endParaRPr lang="fr-FR" sz="3000" b="1" dirty="0">
                    <a:solidFill>
                      <a:srgbClr val="0000FF"/>
                    </a:solidFill>
                    <a:latin typeface="Cambria" panose="02040503050406030204" pitchFamily="18" charset="0"/>
                    <a:cs typeface="Traditional Arabic" panose="02020603050405020304" pitchFamily="18" charset="-78"/>
                  </a:endParaRPr>
                </a:p>
              </p:txBody>
            </p:sp>
            <p:sp>
              <p:nvSpPr>
                <p:cNvPr id="26" name="AutoShape 9"/>
                <p:cNvSpPr>
                  <a:spLocks noChangeArrowheads="1"/>
                </p:cNvSpPr>
                <p:nvPr/>
              </p:nvSpPr>
              <p:spPr bwMode="auto">
                <a:xfrm>
                  <a:off x="9488119" y="4065469"/>
                  <a:ext cx="2520742" cy="539722"/>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000" b="1" dirty="0">
                      <a:solidFill>
                        <a:srgbClr val="0000FF"/>
                      </a:solidFill>
                      <a:latin typeface="Cambria" panose="02040503050406030204" pitchFamily="18" charset="0"/>
                      <a:cs typeface="Traditional Arabic" panose="02020603050405020304" pitchFamily="18" charset="-78"/>
                    </a:rPr>
                    <a:t>الهندسة الميكانيكية</a:t>
                  </a:r>
                </a:p>
              </p:txBody>
            </p:sp>
            <p:sp>
              <p:nvSpPr>
                <p:cNvPr id="29" name="AutoShape 16"/>
                <p:cNvSpPr>
                  <a:spLocks noChangeArrowheads="1"/>
                </p:cNvSpPr>
                <p:nvPr/>
              </p:nvSpPr>
              <p:spPr bwMode="auto">
                <a:xfrm>
                  <a:off x="9488119" y="2374867"/>
                  <a:ext cx="2520742" cy="539722"/>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3000" b="1" dirty="0">
                      <a:solidFill>
                        <a:srgbClr val="0000FF"/>
                      </a:solidFill>
                      <a:latin typeface="Cambria" panose="02040503050406030204" pitchFamily="18" charset="0"/>
                      <a:cs typeface="Traditional Arabic" panose="02020603050405020304" pitchFamily="18" charset="-78"/>
                    </a:rPr>
                    <a:t>  </a:t>
                  </a:r>
                  <a:r>
                    <a:rPr lang="ar-DZ" sz="3000" b="1" dirty="0">
                      <a:solidFill>
                        <a:srgbClr val="0000FF"/>
                      </a:solidFill>
                      <a:latin typeface="Cambria" panose="02040503050406030204" pitchFamily="18" charset="0"/>
                      <a:cs typeface="Traditional Arabic" panose="02020603050405020304" pitchFamily="18" charset="-78"/>
                    </a:rPr>
                    <a:t>هندسة الطرائق</a:t>
                  </a:r>
                  <a:endParaRPr lang="fr-FR" sz="3000" b="1" dirty="0">
                    <a:solidFill>
                      <a:srgbClr val="0000FF"/>
                    </a:solidFill>
                    <a:latin typeface="Cambria" panose="02040503050406030204" pitchFamily="18" charset="0"/>
                    <a:cs typeface="Traditional Arabic" panose="02020603050405020304" pitchFamily="18" charset="-78"/>
                  </a:endParaRPr>
                </a:p>
              </p:txBody>
            </p:sp>
            <p:sp>
              <p:nvSpPr>
                <p:cNvPr id="30" name="AutoShape 44"/>
                <p:cNvSpPr>
                  <a:spLocks noChangeArrowheads="1"/>
                </p:cNvSpPr>
                <p:nvPr/>
              </p:nvSpPr>
              <p:spPr bwMode="auto">
                <a:xfrm>
                  <a:off x="9488119" y="4870290"/>
                  <a:ext cx="2520742" cy="876255"/>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SA" sz="3000" b="1" dirty="0">
                      <a:solidFill>
                        <a:srgbClr val="0000FF"/>
                      </a:solidFill>
                      <a:latin typeface="Cambria" panose="02040503050406030204" pitchFamily="18" charset="0"/>
                      <a:cs typeface="Traditional Arabic" panose="02020603050405020304" pitchFamily="18" charset="-78"/>
                    </a:rPr>
                    <a:t>هندسة الأنظمة الكهربائية</a:t>
                  </a:r>
                </a:p>
              </p:txBody>
            </p:sp>
          </p:grpSp>
          <p:cxnSp>
            <p:nvCxnSpPr>
              <p:cNvPr id="37" name="Connecteur : en angle 36"/>
              <p:cNvCxnSpPr>
                <a:cxnSpLocks/>
                <a:stCxn id="3" idx="3"/>
                <a:endCxn id="36" idx="0"/>
              </p:cNvCxnSpPr>
              <p:nvPr/>
            </p:nvCxnSpPr>
            <p:spPr>
              <a:xfrm>
                <a:off x="10275560" y="736600"/>
                <a:ext cx="473083" cy="1041400"/>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2298" name="ZoneTexte 18"/>
              <p:cNvSpPr txBox="1">
                <a:spLocks noChangeArrowheads="1"/>
              </p:cNvSpPr>
              <p:nvPr/>
            </p:nvSpPr>
            <p:spPr bwMode="auto">
              <a:xfrm>
                <a:off x="5137150" y="6296025"/>
                <a:ext cx="3856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400" b="1" dirty="0">
                    <a:solidFill>
                      <a:srgbClr val="0000FF"/>
                    </a:solidFill>
                    <a:latin typeface="Cambria" panose="02040503050406030204" pitchFamily="18" charset="0"/>
                  </a:rPr>
                  <a:t>Site Web :</a:t>
                </a:r>
                <a:r>
                  <a:rPr lang="en-US" altLang="fr-FR" sz="1400" dirty="0">
                    <a:solidFill>
                      <a:srgbClr val="0000FF"/>
                    </a:solidFill>
                    <a:latin typeface="Cambria" panose="02040503050406030204" pitchFamily="18" charset="0"/>
                  </a:rPr>
                  <a:t> </a:t>
                </a:r>
                <a:r>
                  <a:rPr lang="en-US" altLang="fr-FR" sz="1400" b="1" u="sng" dirty="0">
                    <a:solidFill>
                      <a:srgbClr val="0000FF"/>
                    </a:solidFill>
                    <a:latin typeface="Cambria" panose="02040503050406030204" pitchFamily="18" charset="0"/>
                    <a:hlinkClick r:id="rId3"/>
                  </a:rPr>
                  <a:t>https://ft.univ-boumerdes.dz/</a:t>
                </a:r>
                <a:endParaRPr lang="fr-FR" altLang="fr-FR" sz="1400" dirty="0">
                  <a:solidFill>
                    <a:srgbClr val="0000FF"/>
                  </a:solidFill>
                  <a:latin typeface="Cambria" panose="02040503050406030204" pitchFamily="18" charset="0"/>
                </a:endParaRPr>
              </a:p>
            </p:txBody>
          </p:sp>
        </p:grpSp>
        <p:pic>
          <p:nvPicPr>
            <p:cNvPr id="7" name="Image 6"/>
            <p:cNvPicPr>
              <a:picLocks noChangeAspect="1"/>
            </p:cNvPicPr>
            <p:nvPr/>
          </p:nvPicPr>
          <p:blipFill>
            <a:blip r:embed="rId4"/>
            <a:stretch>
              <a:fillRect/>
            </a:stretch>
          </p:blipFill>
          <p:spPr>
            <a:xfrm>
              <a:off x="3657598" y="1778000"/>
              <a:ext cx="4954139" cy="4340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ransition spd="slow" advClick="0" advTm="3000">
    <p:fad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3314"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Arial" panose="020B0604020202020204" pitchFamily="34" charset="0"/>
              <a:cs typeface="Arial" panose="020B0604020202020204" pitchFamily="34" charset="0"/>
            </a:endParaRPr>
          </a:p>
        </p:txBody>
      </p:sp>
      <p:grpSp>
        <p:nvGrpSpPr>
          <p:cNvPr id="9" name="Groupe 8"/>
          <p:cNvGrpSpPr/>
          <p:nvPr/>
        </p:nvGrpSpPr>
        <p:grpSpPr>
          <a:xfrm>
            <a:off x="368300" y="53975"/>
            <a:ext cx="11371263" cy="7037388"/>
            <a:chOff x="368300" y="53975"/>
            <a:chExt cx="11371263" cy="7037388"/>
          </a:xfrm>
        </p:grpSpPr>
        <p:cxnSp>
          <p:nvCxnSpPr>
            <p:cNvPr id="37" name="Connecteur : en angle 36"/>
            <p:cNvCxnSpPr>
              <a:cxnSpLocks/>
              <a:stCxn id="3" idx="2"/>
              <a:endCxn id="36" idx="0"/>
            </p:cNvCxnSpPr>
            <p:nvPr/>
          </p:nvCxnSpPr>
          <p:spPr>
            <a:xfrm rot="16200000" flipH="1">
              <a:off x="7868444" y="-478631"/>
              <a:ext cx="361950" cy="4437062"/>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3316" name="Groupe 9"/>
            <p:cNvGrpSpPr>
              <a:grpSpLocks/>
            </p:cNvGrpSpPr>
            <p:nvPr/>
          </p:nvGrpSpPr>
          <p:grpSpPr bwMode="auto">
            <a:xfrm>
              <a:off x="368300" y="53975"/>
              <a:ext cx="11371263" cy="7037388"/>
              <a:chOff x="1625600" y="53975"/>
              <a:chExt cx="10463214" cy="7037546"/>
            </a:xfrm>
          </p:grpSpPr>
          <p:pic>
            <p:nvPicPr>
              <p:cNvPr id="30" name="Image 29"/>
              <p:cNvPicPr/>
              <p:nvPr/>
            </p:nvPicPr>
            <p:blipFill>
              <a:blip r:embed="rId3"/>
              <a:stretch>
                <a:fillRect/>
              </a:stretch>
            </p:blipFill>
            <p:spPr>
              <a:xfrm>
                <a:off x="4896077" y="1920875"/>
                <a:ext cx="4288971" cy="4322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3318" name="Groupe 8"/>
              <p:cNvGrpSpPr>
                <a:grpSpLocks/>
              </p:cNvGrpSpPr>
              <p:nvPr/>
            </p:nvGrpSpPr>
            <p:grpSpPr bwMode="auto">
              <a:xfrm>
                <a:off x="1625600" y="53975"/>
                <a:ext cx="10463214" cy="7037546"/>
                <a:chOff x="1625600" y="53975"/>
                <a:chExt cx="10463214" cy="7037546"/>
              </a:xfrm>
            </p:grpSpPr>
            <p:sp>
              <p:nvSpPr>
                <p:cNvPr id="3" name="AutoShape 7"/>
                <p:cNvSpPr>
                  <a:spLocks noChangeArrowheads="1"/>
                </p:cNvSpPr>
                <p:nvPr/>
              </p:nvSpPr>
              <p:spPr bwMode="auto">
                <a:xfrm>
                  <a:off x="1722008" y="53975"/>
                  <a:ext cx="9858472" cy="1504984"/>
                </a:xfrm>
                <a:prstGeom prst="roundRect">
                  <a:avLst>
                    <a:gd name="adj" fmla="val 30455"/>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ar-DZ" sz="5400" b="1" spc="300"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كلية المحروقات والكيمياء </a:t>
                  </a:r>
                  <a:endParaRPr lang="fr-FR" sz="5400" b="1" spc="300"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hangingPunct="1">
                    <a:spcAft>
                      <a:spcPts val="1000"/>
                    </a:spcAft>
                    <a:defRPr/>
                  </a:pPr>
                  <a:r>
                    <a:rPr lang="fr-FR" sz="3600" b="1" spc="300"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rPr>
                    <a:t>Faculté des Hydrocarbures et de la Chimie</a:t>
                  </a:r>
                  <a:endParaRPr lang="ar-DZ" sz="3600" b="1" spc="300"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p:txBody>
            </p:sp>
            <p:grpSp>
              <p:nvGrpSpPr>
                <p:cNvPr id="13320" name="Groupe 34"/>
                <p:cNvGrpSpPr>
                  <a:grpSpLocks/>
                </p:cNvGrpSpPr>
                <p:nvPr/>
              </p:nvGrpSpPr>
              <p:grpSpPr bwMode="auto">
                <a:xfrm>
                  <a:off x="1625600" y="1920875"/>
                  <a:ext cx="3076298" cy="5170646"/>
                  <a:chOff x="2020388" y="1497209"/>
                  <a:chExt cx="2680988" cy="5632545"/>
                </a:xfrm>
              </p:grpSpPr>
              <p:sp>
                <p:nvSpPr>
                  <p:cNvPr id="13" name="ZoneTexte 12"/>
                  <p:cNvSpPr txBox="1"/>
                  <p:nvPr/>
                </p:nvSpPr>
                <p:spPr>
                  <a:xfrm>
                    <a:off x="2020388" y="1497255"/>
                    <a:ext cx="2680989" cy="5632499"/>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Arial Nova Cond Light" panose="020B0306020202020204" pitchFamily="34"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Arial Nova Cond Light" panose="020B0306020202020204" pitchFamily="34" charset="0"/>
                    </a:endParaRPr>
                  </a:p>
                </p:txBody>
              </p:sp>
              <p:sp>
                <p:nvSpPr>
                  <p:cNvPr id="2" name="AutoShape 4"/>
                  <p:cNvSpPr>
                    <a:spLocks noChangeArrowheads="1"/>
                  </p:cNvSpPr>
                  <p:nvPr/>
                </p:nvSpPr>
                <p:spPr bwMode="auto">
                  <a:xfrm>
                    <a:off x="2104408" y="2751035"/>
                    <a:ext cx="2520588" cy="70557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Gisements Miniers et Pétroliers</a:t>
                    </a:r>
                  </a:p>
                </p:txBody>
              </p:sp>
              <p:sp>
                <p:nvSpPr>
                  <p:cNvPr id="4" name="AutoShape 8"/>
                  <p:cNvSpPr>
                    <a:spLocks noChangeArrowheads="1"/>
                  </p:cNvSpPr>
                  <p:nvPr/>
                </p:nvSpPr>
                <p:spPr bwMode="auto">
                  <a:xfrm>
                    <a:off x="2104408" y="4321287"/>
                    <a:ext cx="2520588" cy="70557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Génie des Procédés Chimiques et Pharmaceutiques</a:t>
                    </a:r>
                  </a:p>
                </p:txBody>
              </p:sp>
              <p:sp>
                <p:nvSpPr>
                  <p:cNvPr id="5" name="AutoShape 9"/>
                  <p:cNvSpPr>
                    <a:spLocks noChangeArrowheads="1"/>
                  </p:cNvSpPr>
                  <p:nvPr/>
                </p:nvSpPr>
                <p:spPr bwMode="auto">
                  <a:xfrm>
                    <a:off x="2104408" y="3536161"/>
                    <a:ext cx="2520588" cy="70557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Transport et Equipements des Hydrocarbures</a:t>
                    </a:r>
                  </a:p>
                </p:txBody>
              </p:sp>
              <p:sp>
                <p:nvSpPr>
                  <p:cNvPr id="6" name="AutoShape 14"/>
                  <p:cNvSpPr>
                    <a:spLocks noChangeArrowheads="1"/>
                  </p:cNvSpPr>
                  <p:nvPr/>
                </p:nvSpPr>
                <p:spPr bwMode="auto">
                  <a:xfrm>
                    <a:off x="2085313" y="5891538"/>
                    <a:ext cx="2519314" cy="7055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endParaRPr lang="fr-FR" sz="2000" b="1" dirty="0">
                      <a:solidFill>
                        <a:srgbClr val="0000FF"/>
                      </a:solidFill>
                      <a:latin typeface="Tw Cen MT Condensed" panose="020B0606020104020203" pitchFamily="34" charset="0"/>
                      <a:cs typeface="Arial" pitchFamily="34" charset="0"/>
                    </a:endParaRPr>
                  </a:p>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Economie et Commercialisation des Hydrocarbures</a:t>
                    </a:r>
                  </a:p>
                  <a:p>
                    <a:pPr algn="ctr" eaLnBrk="1" hangingPunct="1">
                      <a:spcAft>
                        <a:spcPts val="1000"/>
                      </a:spcAft>
                      <a:defRPr/>
                    </a:pPr>
                    <a:endParaRPr lang="fr-FR" sz="2000" b="1" dirty="0">
                      <a:solidFill>
                        <a:srgbClr val="0000FF"/>
                      </a:solidFill>
                      <a:latin typeface="Tw Cen MT Condensed" panose="020B0606020104020203" pitchFamily="34" charset="0"/>
                      <a:cs typeface="Arial" pitchFamily="34" charset="0"/>
                    </a:endParaRPr>
                  </a:p>
                </p:txBody>
              </p:sp>
              <p:sp>
                <p:nvSpPr>
                  <p:cNvPr id="7" name="AutoShape 15"/>
                  <p:cNvSpPr>
                    <a:spLocks noChangeArrowheads="1"/>
                  </p:cNvSpPr>
                  <p:nvPr/>
                </p:nvSpPr>
                <p:spPr bwMode="auto">
                  <a:xfrm>
                    <a:off x="2104408" y="5106412"/>
                    <a:ext cx="2520588" cy="7055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Automatisation des Procédés et Electrification</a:t>
                    </a:r>
                  </a:p>
                </p:txBody>
              </p:sp>
              <p:sp>
                <p:nvSpPr>
                  <p:cNvPr id="8" name="AutoShape 16"/>
                  <p:cNvSpPr>
                    <a:spLocks noChangeArrowheads="1"/>
                  </p:cNvSpPr>
                  <p:nvPr/>
                </p:nvSpPr>
                <p:spPr bwMode="auto">
                  <a:xfrm>
                    <a:off x="2104408" y="1965910"/>
                    <a:ext cx="2520588" cy="7055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Tw Cen MT Condensed" panose="020B0606020104020203" pitchFamily="34" charset="0"/>
                        <a:cs typeface="Arial" pitchFamily="34" charset="0"/>
                      </a:rPr>
                      <a:t>  Génie Parasismique et des Phénomènes Aléatoires</a:t>
                    </a:r>
                  </a:p>
                </p:txBody>
              </p:sp>
            </p:grpSp>
            <p:cxnSp>
              <p:nvCxnSpPr>
                <p:cNvPr id="12" name="Connecteur : en angle 11"/>
                <p:cNvCxnSpPr>
                  <a:cxnSpLocks/>
                  <a:stCxn id="3" idx="2"/>
                  <a:endCxn id="13" idx="0"/>
                </p:cNvCxnSpPr>
                <p:nvPr/>
              </p:nvCxnSpPr>
              <p:spPr>
                <a:xfrm rot="5400000">
                  <a:off x="4726883" y="-4175"/>
                  <a:ext cx="361958" cy="3488225"/>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3322" name="Groupe 48"/>
                <p:cNvGrpSpPr>
                  <a:grpSpLocks/>
                </p:cNvGrpSpPr>
                <p:nvPr/>
              </p:nvGrpSpPr>
              <p:grpSpPr bwMode="auto">
                <a:xfrm>
                  <a:off x="9379158" y="1920875"/>
                  <a:ext cx="2709656" cy="5155257"/>
                  <a:chOff x="9408302" y="1503016"/>
                  <a:chExt cx="2681024" cy="5599068"/>
                </a:xfrm>
              </p:grpSpPr>
              <p:sp>
                <p:nvSpPr>
                  <p:cNvPr id="36" name="ZoneTexte 35"/>
                  <p:cNvSpPr txBox="1"/>
                  <p:nvPr/>
                </p:nvSpPr>
                <p:spPr>
                  <a:xfrm>
                    <a:off x="9408302" y="1503062"/>
                    <a:ext cx="2681024" cy="5598495"/>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Arial" panose="020B0604020202020204" pitchFamily="34" charset="0"/>
                      </a:rPr>
                      <a:t>الأقسام</a:t>
                    </a:r>
                    <a:endPar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sz="500"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Arial Nova Cond Light" panose="020B0306020202020204" pitchFamily="34" charset="0"/>
                      <a:cs typeface="+mj-cs"/>
                    </a:endParaRPr>
                  </a:p>
                </p:txBody>
              </p:sp>
              <p:sp>
                <p:nvSpPr>
                  <p:cNvPr id="24" name="AutoShape 4"/>
                  <p:cNvSpPr>
                    <a:spLocks noChangeArrowheads="1"/>
                  </p:cNvSpPr>
                  <p:nvPr/>
                </p:nvSpPr>
                <p:spPr bwMode="auto">
                  <a:xfrm>
                    <a:off x="9487794" y="2751386"/>
                    <a:ext cx="2522041" cy="705200"/>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Traditional Arabic" panose="02020603050405020304" pitchFamily="18" charset="-78"/>
                        <a:cs typeface="Traditional Arabic" panose="02020603050405020304" pitchFamily="18" charset="-78"/>
                      </a:rPr>
                      <a:t>حقول المعادن والمحروقات</a:t>
                    </a:r>
                  </a:p>
                </p:txBody>
              </p:sp>
              <p:sp>
                <p:nvSpPr>
                  <p:cNvPr id="25" name="AutoShape 8"/>
                  <p:cNvSpPr>
                    <a:spLocks noChangeArrowheads="1"/>
                  </p:cNvSpPr>
                  <p:nvPr/>
                </p:nvSpPr>
                <p:spPr bwMode="auto">
                  <a:xfrm>
                    <a:off x="9487794" y="4310068"/>
                    <a:ext cx="2522041" cy="705200"/>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400" b="1" dirty="0">
                        <a:solidFill>
                          <a:srgbClr val="0000FF"/>
                        </a:solidFill>
                        <a:latin typeface="Traditional Arabic" panose="02020603050405020304" pitchFamily="18" charset="-78"/>
                        <a:cs typeface="Traditional Arabic" panose="02020603050405020304" pitchFamily="18" charset="-78"/>
                      </a:rPr>
                      <a:t>الطرائق الكيميائية والصيدلانية</a:t>
                    </a:r>
                  </a:p>
                </p:txBody>
              </p:sp>
              <p:sp>
                <p:nvSpPr>
                  <p:cNvPr id="26" name="AutoShape 9"/>
                  <p:cNvSpPr>
                    <a:spLocks noChangeArrowheads="1"/>
                  </p:cNvSpPr>
                  <p:nvPr/>
                </p:nvSpPr>
                <p:spPr bwMode="auto">
                  <a:xfrm>
                    <a:off x="9487794" y="3530727"/>
                    <a:ext cx="2522041" cy="705200"/>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Traditional Arabic" panose="02020603050405020304" pitchFamily="18" charset="-78"/>
                        <a:cs typeface="Traditional Arabic" panose="02020603050405020304" pitchFamily="18" charset="-78"/>
                      </a:rPr>
                      <a:t>نقل وعتاد المحروقات</a:t>
                    </a:r>
                  </a:p>
                </p:txBody>
              </p:sp>
              <p:sp>
                <p:nvSpPr>
                  <p:cNvPr id="27" name="AutoShape 14"/>
                  <p:cNvSpPr>
                    <a:spLocks noChangeArrowheads="1"/>
                  </p:cNvSpPr>
                  <p:nvPr/>
                </p:nvSpPr>
                <p:spPr bwMode="auto">
                  <a:xfrm>
                    <a:off x="9509473" y="5870474"/>
                    <a:ext cx="2519151" cy="7034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endParaRPr lang="fr-FR" sz="2600" b="1" dirty="0">
                      <a:solidFill>
                        <a:srgbClr val="0000FF"/>
                      </a:solidFill>
                      <a:latin typeface="Traditional Arabic" panose="02020603050405020304" pitchFamily="18" charset="-78"/>
                      <a:cs typeface="Traditional Arabic" panose="02020603050405020304" pitchFamily="18" charset="-78"/>
                    </a:endParaRPr>
                  </a:p>
                  <a:p>
                    <a:pPr algn="ctr" eaLnBrk="1" hangingPunct="1">
                      <a:spcAft>
                        <a:spcPts val="1000"/>
                      </a:spcAft>
                      <a:defRPr/>
                    </a:pPr>
                    <a:r>
                      <a:rPr lang="ar-DZ" sz="2600" b="1" dirty="0">
                        <a:solidFill>
                          <a:srgbClr val="0000FF"/>
                        </a:solidFill>
                        <a:latin typeface="Traditional Arabic" panose="02020603050405020304" pitchFamily="18" charset="-78"/>
                        <a:cs typeface="Traditional Arabic" panose="02020603050405020304" pitchFamily="18" charset="-78"/>
                      </a:rPr>
                      <a:t>اقتصاد وتسويق المحروقات</a:t>
                    </a:r>
                    <a:endParaRPr lang="fr-FR" sz="2600" b="1" dirty="0">
                      <a:solidFill>
                        <a:srgbClr val="0000FF"/>
                      </a:solidFill>
                      <a:latin typeface="Traditional Arabic" panose="02020603050405020304" pitchFamily="18" charset="-78"/>
                      <a:cs typeface="Traditional Arabic" panose="02020603050405020304" pitchFamily="18" charset="-78"/>
                    </a:endParaRPr>
                  </a:p>
                  <a:p>
                    <a:pPr algn="ctr" eaLnBrk="1" hangingPunct="1">
                      <a:spcAft>
                        <a:spcPts val="1000"/>
                      </a:spcAft>
                      <a:defRPr/>
                    </a:pPr>
                    <a:endParaRPr lang="fr-FR" sz="2600" b="1" dirty="0">
                      <a:solidFill>
                        <a:srgbClr val="0000FF"/>
                      </a:solidFill>
                      <a:latin typeface="Traditional Arabic" panose="02020603050405020304" pitchFamily="18" charset="-78"/>
                      <a:cs typeface="Traditional Arabic" panose="02020603050405020304" pitchFamily="18" charset="-78"/>
                    </a:endParaRPr>
                  </a:p>
                </p:txBody>
              </p:sp>
              <p:sp>
                <p:nvSpPr>
                  <p:cNvPr id="28" name="AutoShape 15"/>
                  <p:cNvSpPr>
                    <a:spLocks noChangeArrowheads="1"/>
                  </p:cNvSpPr>
                  <p:nvPr/>
                </p:nvSpPr>
                <p:spPr bwMode="auto">
                  <a:xfrm>
                    <a:off x="9487794" y="5091133"/>
                    <a:ext cx="2522041" cy="7034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err="1">
                        <a:solidFill>
                          <a:srgbClr val="0000FF"/>
                        </a:solidFill>
                        <a:latin typeface="Traditional Arabic" panose="02020603050405020304" pitchFamily="18" charset="-78"/>
                        <a:cs typeface="Traditional Arabic" panose="02020603050405020304" pitchFamily="18" charset="-78"/>
                      </a:rPr>
                      <a:t>أتمتة</a:t>
                    </a:r>
                    <a:r>
                      <a:rPr lang="ar-DZ" sz="2600" b="1" dirty="0">
                        <a:solidFill>
                          <a:srgbClr val="0000FF"/>
                        </a:solidFill>
                        <a:latin typeface="Traditional Arabic" panose="02020603050405020304" pitchFamily="18" charset="-78"/>
                        <a:cs typeface="Traditional Arabic" panose="02020603050405020304" pitchFamily="18" charset="-78"/>
                      </a:rPr>
                      <a:t> وكهربة الطرائق</a:t>
                    </a:r>
                  </a:p>
                </p:txBody>
              </p:sp>
              <p:sp>
                <p:nvSpPr>
                  <p:cNvPr id="29" name="AutoShape 16"/>
                  <p:cNvSpPr>
                    <a:spLocks noChangeArrowheads="1"/>
                  </p:cNvSpPr>
                  <p:nvPr/>
                </p:nvSpPr>
                <p:spPr bwMode="auto">
                  <a:xfrm>
                    <a:off x="9487794" y="1972045"/>
                    <a:ext cx="2522041" cy="705200"/>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400" b="1" dirty="0">
                        <a:solidFill>
                          <a:srgbClr val="0000FF"/>
                        </a:solidFill>
                        <a:latin typeface="Traditional Arabic" panose="02020603050405020304" pitchFamily="18" charset="-78"/>
                        <a:cs typeface="Traditional Arabic" panose="02020603050405020304" pitchFamily="18" charset="-78"/>
                      </a:rPr>
                      <a:t>  </a:t>
                    </a:r>
                    <a:r>
                      <a:rPr lang="ar-DZ" sz="2400" b="1" dirty="0">
                        <a:solidFill>
                          <a:srgbClr val="0000FF"/>
                        </a:solidFill>
                        <a:latin typeface="Traditional Arabic" panose="02020603050405020304" pitchFamily="18" charset="-78"/>
                        <a:cs typeface="Traditional Arabic" panose="02020603050405020304" pitchFamily="18" charset="-78"/>
                      </a:rPr>
                      <a:t>هندسة الزلازل والظواهر العشوائية</a:t>
                    </a:r>
                  </a:p>
                </p:txBody>
              </p:sp>
            </p:grpSp>
            <p:sp>
              <p:nvSpPr>
                <p:cNvPr id="13323" name="ZoneTexte 22"/>
                <p:cNvSpPr txBox="1">
                  <a:spLocks noChangeArrowheads="1"/>
                </p:cNvSpPr>
                <p:nvPr/>
              </p:nvSpPr>
              <p:spPr bwMode="auto">
                <a:xfrm>
                  <a:off x="5111750" y="6405563"/>
                  <a:ext cx="385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400" b="1">
                      <a:solidFill>
                        <a:srgbClr val="0000FF"/>
                      </a:solidFill>
                      <a:latin typeface="Century Gothic" panose="020B0502020202020204" pitchFamily="34" charset="0"/>
                    </a:rPr>
                    <a:t>Site Web : </a:t>
                  </a:r>
                  <a:r>
                    <a:rPr lang="en-US" altLang="fr-FR" sz="1400" b="1" u="sng">
                      <a:solidFill>
                        <a:srgbClr val="0000FF"/>
                      </a:solidFill>
                      <a:latin typeface="Century Gothic" panose="020B0502020202020204" pitchFamily="34" charset="0"/>
                    </a:rPr>
                    <a:t>https://fhc.univ-boumerdes.dz</a:t>
                  </a:r>
                  <a:endParaRPr lang="fr-FR" altLang="fr-FR" sz="1400">
                    <a:solidFill>
                      <a:srgbClr val="0000FF"/>
                    </a:solidFill>
                    <a:latin typeface="Century Gothic" panose="020B0502020202020204" pitchFamily="34" charset="0"/>
                  </a:endParaRPr>
                </a:p>
              </p:txBody>
            </p:sp>
          </p:grpSp>
        </p:grpSp>
      </p:grpSp>
    </p:spTree>
  </p:cSld>
  <p:clrMapOvr>
    <a:masterClrMapping/>
  </p:clrMapOvr>
  <p:transition spd="slow" advClick="0" advTm="3000">
    <p:fade/>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4338"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cxnSp>
        <p:nvCxnSpPr>
          <p:cNvPr id="37" name="Connecteur : en angle 36"/>
          <p:cNvCxnSpPr>
            <a:cxnSpLocks/>
          </p:cNvCxnSpPr>
          <p:nvPr/>
        </p:nvCxnSpPr>
        <p:spPr>
          <a:xfrm rot="16200000" flipH="1">
            <a:off x="8610601" y="96837"/>
            <a:ext cx="455612" cy="4075113"/>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340" name="Groupe 5"/>
          <p:cNvGrpSpPr>
            <a:grpSpLocks/>
          </p:cNvGrpSpPr>
          <p:nvPr/>
        </p:nvGrpSpPr>
        <p:grpSpPr bwMode="auto">
          <a:xfrm>
            <a:off x="850901" y="92075"/>
            <a:ext cx="10880725" cy="6621463"/>
            <a:chOff x="2020706" y="92888"/>
            <a:chExt cx="10078272" cy="6621701"/>
          </a:xfrm>
        </p:grpSpPr>
        <p:sp>
          <p:nvSpPr>
            <p:cNvPr id="3" name="AutoShape 7"/>
            <p:cNvSpPr>
              <a:spLocks noChangeArrowheads="1"/>
            </p:cNvSpPr>
            <p:nvPr/>
          </p:nvSpPr>
          <p:spPr bwMode="auto">
            <a:xfrm>
              <a:off x="3242627" y="92888"/>
              <a:ext cx="8063794" cy="1851092"/>
            </a:xfrm>
            <a:prstGeom prst="roundRect">
              <a:avLst>
                <a:gd name="adj" fmla="val 33271"/>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ar-DZ" sz="40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كلية العلوم الاقتصادية التجارية وعلوم التسيير</a:t>
              </a:r>
            </a:p>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Faculté des Sciences Economiques, </a:t>
              </a:r>
            </a:p>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Commerciales et des Sciences de Gestion</a:t>
              </a:r>
              <a:endParaRPr lang="ar-DZ" sz="44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endParaRPr>
            </a:p>
          </p:txBody>
        </p:sp>
        <p:grpSp>
          <p:nvGrpSpPr>
            <p:cNvPr id="14343" name="Groupe 34"/>
            <p:cNvGrpSpPr>
              <a:grpSpLocks/>
            </p:cNvGrpSpPr>
            <p:nvPr/>
          </p:nvGrpSpPr>
          <p:grpSpPr bwMode="auto">
            <a:xfrm>
              <a:off x="2020706" y="2374406"/>
              <a:ext cx="2682049" cy="4340183"/>
              <a:chOff x="2020206" y="1496647"/>
              <a:chExt cx="2681991" cy="4937341"/>
            </a:xfrm>
          </p:grpSpPr>
          <p:sp>
            <p:nvSpPr>
              <p:cNvPr id="13" name="ZoneTexte 12"/>
              <p:cNvSpPr txBox="1"/>
              <p:nvPr/>
            </p:nvSpPr>
            <p:spPr>
              <a:xfrm>
                <a:off x="2020206" y="1496422"/>
                <a:ext cx="2681992" cy="4937566"/>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096666" y="3022480"/>
                <a:ext cx="2520249" cy="650155"/>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Sciences Commerciales</a:t>
                </a:r>
              </a:p>
            </p:txBody>
          </p:sp>
          <p:sp>
            <p:nvSpPr>
              <p:cNvPr id="4" name="AutoShape 8"/>
              <p:cNvSpPr>
                <a:spLocks noChangeArrowheads="1"/>
              </p:cNvSpPr>
              <p:nvPr/>
            </p:nvSpPr>
            <p:spPr bwMode="auto">
              <a:xfrm>
                <a:off x="2096666" y="4767062"/>
                <a:ext cx="2520249" cy="933695"/>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Finances </a:t>
                </a:r>
                <a:endParaRPr lang="ar-DZ" sz="2000" b="1" dirty="0">
                  <a:solidFill>
                    <a:srgbClr val="0000FF"/>
                  </a:solidFill>
                  <a:latin typeface="Cambria" panose="02040503050406030204" pitchFamily="18" charset="0"/>
                  <a:cs typeface="Arial" pitchFamily="34" charset="0"/>
                </a:endParaRPr>
              </a:p>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et Comptabilité</a:t>
                </a:r>
              </a:p>
            </p:txBody>
          </p:sp>
          <p:sp>
            <p:nvSpPr>
              <p:cNvPr id="5" name="AutoShape 9"/>
              <p:cNvSpPr>
                <a:spLocks noChangeArrowheads="1"/>
              </p:cNvSpPr>
              <p:nvPr/>
            </p:nvSpPr>
            <p:spPr bwMode="auto">
              <a:xfrm>
                <a:off x="2096666" y="3912831"/>
                <a:ext cx="2520249" cy="570692"/>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Sciences Economiques</a:t>
                </a:r>
              </a:p>
            </p:txBody>
          </p:sp>
          <p:sp>
            <p:nvSpPr>
              <p:cNvPr id="8" name="AutoShape 16"/>
              <p:cNvSpPr>
                <a:spLocks noChangeArrowheads="1"/>
              </p:cNvSpPr>
              <p:nvPr/>
            </p:nvSpPr>
            <p:spPr bwMode="auto">
              <a:xfrm>
                <a:off x="2071670" y="2132129"/>
                <a:ext cx="2518778" cy="570692"/>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  Sciences de Gestion</a:t>
                </a:r>
              </a:p>
            </p:txBody>
          </p:sp>
        </p:grpSp>
        <p:cxnSp>
          <p:nvCxnSpPr>
            <p:cNvPr id="12" name="Connecteur : en angle 11"/>
            <p:cNvCxnSpPr>
              <a:cxnSpLocks/>
            </p:cNvCxnSpPr>
            <p:nvPr/>
          </p:nvCxnSpPr>
          <p:spPr>
            <a:xfrm rot="5400000">
              <a:off x="4762253" y="454517"/>
              <a:ext cx="400064" cy="3439317"/>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345" name="Groupe 15"/>
            <p:cNvGrpSpPr>
              <a:grpSpLocks/>
            </p:cNvGrpSpPr>
            <p:nvPr/>
          </p:nvGrpSpPr>
          <p:grpSpPr bwMode="auto">
            <a:xfrm>
              <a:off x="9416929" y="2372818"/>
              <a:ext cx="2682049" cy="4278619"/>
              <a:chOff x="9407975" y="1777473"/>
              <a:chExt cx="2681990" cy="4537698"/>
            </a:xfrm>
          </p:grpSpPr>
          <p:sp>
            <p:nvSpPr>
              <p:cNvPr id="36" name="ZoneTexte 35"/>
              <p:cNvSpPr txBox="1"/>
              <p:nvPr/>
            </p:nvSpPr>
            <p:spPr>
              <a:xfrm>
                <a:off x="9407974" y="1777263"/>
                <a:ext cx="2681991" cy="4537537"/>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8846" y="3203346"/>
                <a:ext cx="2520248" cy="538780"/>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000" b="1" dirty="0">
                    <a:solidFill>
                      <a:srgbClr val="0000FF"/>
                    </a:solidFill>
                    <a:latin typeface="Cambria" panose="02040503050406030204" pitchFamily="18" charset="0"/>
                    <a:cs typeface="Traditional Arabic" panose="02020603050405020304" pitchFamily="18" charset="-78"/>
                  </a:rPr>
                  <a:t>العلوم التجارية</a:t>
                </a:r>
              </a:p>
            </p:txBody>
          </p:sp>
          <p:sp>
            <p:nvSpPr>
              <p:cNvPr id="26" name="AutoShape 9"/>
              <p:cNvSpPr>
                <a:spLocks noChangeArrowheads="1"/>
              </p:cNvSpPr>
              <p:nvPr/>
            </p:nvSpPr>
            <p:spPr bwMode="auto">
              <a:xfrm>
                <a:off x="9488846" y="4030036"/>
                <a:ext cx="2520248" cy="538780"/>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000" b="1" dirty="0">
                    <a:solidFill>
                      <a:srgbClr val="0000FF"/>
                    </a:solidFill>
                    <a:latin typeface="Cambria" panose="02040503050406030204" pitchFamily="18" charset="0"/>
                    <a:cs typeface="Traditional Arabic" panose="02020603050405020304" pitchFamily="18" charset="-78"/>
                  </a:rPr>
                  <a:t>العلوم الاقتصادية</a:t>
                </a:r>
              </a:p>
            </p:txBody>
          </p:sp>
          <p:sp>
            <p:nvSpPr>
              <p:cNvPr id="29" name="AutoShape 16"/>
              <p:cNvSpPr>
                <a:spLocks noChangeArrowheads="1"/>
              </p:cNvSpPr>
              <p:nvPr/>
            </p:nvSpPr>
            <p:spPr bwMode="auto">
              <a:xfrm>
                <a:off x="9488846" y="2374972"/>
                <a:ext cx="2520248" cy="540463"/>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000" b="1" dirty="0">
                    <a:solidFill>
                      <a:srgbClr val="0000FF"/>
                    </a:solidFill>
                    <a:latin typeface="Cambria" panose="02040503050406030204" pitchFamily="18" charset="0"/>
                    <a:cs typeface="Traditional Arabic" panose="02020603050405020304" pitchFamily="18" charset="-78"/>
                  </a:rPr>
                  <a:t>علوم التسيير</a:t>
                </a:r>
              </a:p>
            </p:txBody>
          </p:sp>
          <p:sp>
            <p:nvSpPr>
              <p:cNvPr id="30" name="AutoShape 44"/>
              <p:cNvSpPr>
                <a:spLocks noChangeArrowheads="1"/>
              </p:cNvSpPr>
              <p:nvPr/>
            </p:nvSpPr>
            <p:spPr bwMode="auto">
              <a:xfrm>
                <a:off x="9488846" y="4818002"/>
                <a:ext cx="2520248" cy="540464"/>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SA" sz="3000" b="1" dirty="0">
                    <a:solidFill>
                      <a:srgbClr val="0000FF"/>
                    </a:solidFill>
                    <a:latin typeface="Cambria" panose="02040503050406030204" pitchFamily="18" charset="0"/>
                    <a:cs typeface="Traditional Arabic" panose="02020603050405020304" pitchFamily="18" charset="-78"/>
                  </a:rPr>
                  <a:t>المالية والمحاسبة</a:t>
                </a:r>
              </a:p>
            </p:txBody>
          </p:sp>
        </p:grpSp>
        <p:pic>
          <p:nvPicPr>
            <p:cNvPr id="32" name="Image 31" descr="image_fac.jpg"/>
            <p:cNvPicPr>
              <a:picLocks noChangeAspect="1"/>
            </p:cNvPicPr>
            <p:nvPr/>
          </p:nvPicPr>
          <p:blipFill>
            <a:blip r:embed="rId3" cstate="print"/>
            <a:stretch>
              <a:fillRect/>
            </a:stretch>
          </p:blipFill>
          <p:spPr>
            <a:xfrm>
              <a:off x="4958894" y="2224404"/>
              <a:ext cx="4201437" cy="40030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4341" name="ZoneTexte 18"/>
          <p:cNvSpPr txBox="1">
            <a:spLocks noChangeArrowheads="1"/>
          </p:cNvSpPr>
          <p:nvPr/>
        </p:nvSpPr>
        <p:spPr bwMode="auto">
          <a:xfrm>
            <a:off x="5222875" y="6407150"/>
            <a:ext cx="3857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200" b="1">
                <a:solidFill>
                  <a:srgbClr val="0000FF"/>
                </a:solidFill>
                <a:latin typeface="Cambria" panose="02040503050406030204" pitchFamily="18" charset="0"/>
              </a:rPr>
              <a:t>Site Web :</a:t>
            </a:r>
            <a:r>
              <a:rPr lang="en-US" altLang="fr-FR" sz="1200">
                <a:solidFill>
                  <a:srgbClr val="0000FF"/>
                </a:solidFill>
                <a:latin typeface="Cambria" panose="02040503050406030204" pitchFamily="18" charset="0"/>
              </a:rPr>
              <a:t> </a:t>
            </a:r>
            <a:r>
              <a:rPr lang="en-US" altLang="fr-FR" sz="1200" b="1" u="sng">
                <a:solidFill>
                  <a:srgbClr val="0000FF"/>
                </a:solidFill>
                <a:latin typeface="Cambria" panose="02040503050406030204" pitchFamily="18" charset="0"/>
                <a:hlinkClick r:id="rId4"/>
              </a:rPr>
              <a:t>https://fsegc.univ-boumerdes.dz/</a:t>
            </a:r>
            <a:endParaRPr lang="fr-FR" altLang="fr-FR" sz="1200">
              <a:solidFill>
                <a:srgbClr val="0000FF"/>
              </a:solidFill>
              <a:latin typeface="Cambria" panose="02040503050406030204" pitchFamily="18" charset="0"/>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750"/>
                                        <p:tgtEl>
                                          <p:spTgt spid="3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p:cTn id="11" dur="500" fill="hold"/>
                                        <p:tgtEl>
                                          <p:spTgt spid="14340"/>
                                        </p:tgtEl>
                                        <p:attrNameLst>
                                          <p:attrName>ppt_w</p:attrName>
                                        </p:attrNameLst>
                                      </p:cBhvr>
                                      <p:tavLst>
                                        <p:tav tm="0">
                                          <p:val>
                                            <p:fltVal val="0"/>
                                          </p:val>
                                        </p:tav>
                                        <p:tav tm="100000">
                                          <p:val>
                                            <p:strVal val="#ppt_w"/>
                                          </p:val>
                                        </p:tav>
                                      </p:tavLst>
                                    </p:anim>
                                    <p:anim calcmode="lin" valueType="num">
                                      <p:cBhvr>
                                        <p:cTn id="12" dur="500" fill="hold"/>
                                        <p:tgtEl>
                                          <p:spTgt spid="14340"/>
                                        </p:tgtEl>
                                        <p:attrNameLst>
                                          <p:attrName>ppt_h</p:attrName>
                                        </p:attrNameLst>
                                      </p:cBhvr>
                                      <p:tavLst>
                                        <p:tav tm="0">
                                          <p:val>
                                            <p:fltVal val="0"/>
                                          </p:val>
                                        </p:tav>
                                        <p:tav tm="100000">
                                          <p:val>
                                            <p:strVal val="#ppt_h"/>
                                          </p:val>
                                        </p:tav>
                                      </p:tavLst>
                                    </p:anim>
                                    <p:animEffect transition="in" filter="fade">
                                      <p:cBhvr>
                                        <p:cTn id="13"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5362"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15363" name="Groupe 5"/>
          <p:cNvGrpSpPr>
            <a:grpSpLocks/>
          </p:cNvGrpSpPr>
          <p:nvPr/>
        </p:nvGrpSpPr>
        <p:grpSpPr bwMode="auto">
          <a:xfrm>
            <a:off x="1196975" y="379413"/>
            <a:ext cx="10077450" cy="6297295"/>
            <a:chOff x="2100262" y="-138715"/>
            <a:chExt cx="10077450" cy="6934534"/>
          </a:xfrm>
        </p:grpSpPr>
        <p:grpSp>
          <p:nvGrpSpPr>
            <p:cNvPr id="15364" name="Groupe 3"/>
            <p:cNvGrpSpPr>
              <a:grpSpLocks/>
            </p:cNvGrpSpPr>
            <p:nvPr/>
          </p:nvGrpSpPr>
          <p:grpSpPr bwMode="auto">
            <a:xfrm>
              <a:off x="2100262" y="-138715"/>
              <a:ext cx="10077450" cy="6934534"/>
              <a:chOff x="2020888" y="155575"/>
              <a:chExt cx="10077450" cy="6934534"/>
            </a:xfrm>
          </p:grpSpPr>
          <p:sp>
            <p:nvSpPr>
              <p:cNvPr id="3" name="AutoShape 7"/>
              <p:cNvSpPr>
                <a:spLocks noChangeArrowheads="1"/>
              </p:cNvSpPr>
              <p:nvPr/>
            </p:nvSpPr>
            <p:spPr bwMode="auto">
              <a:xfrm>
                <a:off x="2236788" y="155575"/>
                <a:ext cx="9644063" cy="1365299"/>
              </a:xfrm>
              <a:prstGeom prst="roundRect">
                <a:avLst>
                  <a:gd name="adj" fmla="val 33271"/>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Faculté de Droit et des Sciences Politiques</a:t>
                </a:r>
                <a:endParaRPr lang="ar-DZ" sz="36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hangingPunct="1">
                  <a:spcAft>
                    <a:spcPts val="1000"/>
                  </a:spcAft>
                  <a:defRPr/>
                </a:pPr>
                <a:r>
                  <a:rPr lang="ar-DZ" sz="44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كلية الحقوق والعلوم السياسية </a:t>
                </a:r>
              </a:p>
            </p:txBody>
          </p:sp>
          <p:grpSp>
            <p:nvGrpSpPr>
              <p:cNvPr id="15367" name="Groupe 34"/>
              <p:cNvGrpSpPr>
                <a:grpSpLocks/>
              </p:cNvGrpSpPr>
              <p:nvPr/>
            </p:nvGrpSpPr>
            <p:grpSpPr bwMode="auto">
              <a:xfrm>
                <a:off x="2020888" y="2179925"/>
                <a:ext cx="2681288" cy="4473761"/>
                <a:chOff x="2020388" y="1497535"/>
                <a:chExt cx="2681230" cy="5091302"/>
              </a:xfrm>
            </p:grpSpPr>
            <p:sp>
              <p:nvSpPr>
                <p:cNvPr id="13" name="ZoneTexte 12"/>
                <p:cNvSpPr txBox="1"/>
                <p:nvPr/>
              </p:nvSpPr>
              <p:spPr>
                <a:xfrm>
                  <a:off x="2020388" y="1497535"/>
                  <a:ext cx="2681230" cy="5091302"/>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096586" y="3395470"/>
                  <a:ext cx="2519309" cy="879337"/>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Droit Privé</a:t>
                  </a:r>
                </a:p>
              </p:txBody>
            </p:sp>
            <p:sp>
              <p:nvSpPr>
                <p:cNvPr id="5" name="AutoShape 9"/>
                <p:cNvSpPr>
                  <a:spLocks noChangeArrowheads="1"/>
                </p:cNvSpPr>
                <p:nvPr/>
              </p:nvSpPr>
              <p:spPr bwMode="auto">
                <a:xfrm>
                  <a:off x="2071187" y="4654792"/>
                  <a:ext cx="2519309" cy="1517951"/>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Sciences Politiques</a:t>
                  </a:r>
                </a:p>
              </p:txBody>
            </p:sp>
            <p:sp>
              <p:nvSpPr>
                <p:cNvPr id="8" name="AutoShape 16"/>
                <p:cNvSpPr>
                  <a:spLocks noChangeArrowheads="1"/>
                </p:cNvSpPr>
                <p:nvPr/>
              </p:nvSpPr>
              <p:spPr bwMode="auto">
                <a:xfrm>
                  <a:off x="2071187" y="2134159"/>
                  <a:ext cx="2519309" cy="879337"/>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Droit Public</a:t>
                  </a:r>
                </a:p>
              </p:txBody>
            </p:sp>
          </p:grpSp>
          <p:cxnSp>
            <p:nvCxnSpPr>
              <p:cNvPr id="12" name="Connecteur : en angle 11"/>
              <p:cNvCxnSpPr>
                <a:cxnSpLocks/>
                <a:stCxn id="3" idx="2"/>
                <a:endCxn id="13" idx="0"/>
              </p:cNvCxnSpPr>
              <p:nvPr/>
            </p:nvCxnSpPr>
            <p:spPr>
              <a:xfrm rot="5400000">
                <a:off x="4880651" y="1755"/>
                <a:ext cx="659052" cy="3697288"/>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5369" name="Groupe 15"/>
              <p:cNvGrpSpPr>
                <a:grpSpLocks/>
              </p:cNvGrpSpPr>
              <p:nvPr/>
            </p:nvGrpSpPr>
            <p:grpSpPr bwMode="auto">
              <a:xfrm>
                <a:off x="9417051" y="2209643"/>
                <a:ext cx="2681287" cy="4880466"/>
                <a:chOff x="9408097" y="1777831"/>
                <a:chExt cx="2681228" cy="5175987"/>
              </a:xfrm>
            </p:grpSpPr>
            <p:sp>
              <p:nvSpPr>
                <p:cNvPr id="36" name="ZoneTexte 35"/>
                <p:cNvSpPr txBox="1"/>
                <p:nvPr/>
              </p:nvSpPr>
              <p:spPr>
                <a:xfrm>
                  <a:off x="9408097" y="1777831"/>
                  <a:ext cx="2681228" cy="5175987"/>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3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3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8263" y="3789418"/>
                  <a:ext cx="2519308" cy="105739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600" b="1" dirty="0">
                      <a:solidFill>
                        <a:srgbClr val="0000FF"/>
                      </a:solidFill>
                      <a:latin typeface="Cambria" panose="02040503050406030204" pitchFamily="18" charset="0"/>
                      <a:cs typeface="Traditional Arabic" panose="02020603050405020304" pitchFamily="18" charset="-78"/>
                    </a:rPr>
                    <a:t>القانون الخاص</a:t>
                  </a:r>
                </a:p>
              </p:txBody>
            </p:sp>
            <p:sp>
              <p:nvSpPr>
                <p:cNvPr id="29" name="AutoShape 16"/>
                <p:cNvSpPr>
                  <a:spLocks noChangeArrowheads="1"/>
                </p:cNvSpPr>
                <p:nvPr/>
              </p:nvSpPr>
              <p:spPr bwMode="auto">
                <a:xfrm>
                  <a:off x="9488262" y="2492239"/>
                  <a:ext cx="2519308" cy="97520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600" b="1" dirty="0">
                      <a:solidFill>
                        <a:srgbClr val="0000FF"/>
                      </a:solidFill>
                      <a:latin typeface="Cambria" panose="02040503050406030204" pitchFamily="18" charset="0"/>
                      <a:cs typeface="Traditional Arabic" panose="02020603050405020304" pitchFamily="18" charset="-78"/>
                    </a:rPr>
                    <a:t>القانون العام</a:t>
                  </a:r>
                </a:p>
              </p:txBody>
            </p:sp>
            <p:sp>
              <p:nvSpPr>
                <p:cNvPr id="30" name="AutoShape 44"/>
                <p:cNvSpPr>
                  <a:spLocks noChangeArrowheads="1"/>
                </p:cNvSpPr>
                <p:nvPr/>
              </p:nvSpPr>
              <p:spPr bwMode="auto">
                <a:xfrm>
                  <a:off x="9489057" y="5168171"/>
                  <a:ext cx="2519308" cy="935033"/>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SA" sz="3600" b="1" dirty="0">
                      <a:solidFill>
                        <a:srgbClr val="0000FF"/>
                      </a:solidFill>
                      <a:latin typeface="Cambria" panose="02040503050406030204" pitchFamily="18" charset="0"/>
                      <a:cs typeface="Traditional Arabic" panose="02020603050405020304" pitchFamily="18" charset="-78"/>
                    </a:rPr>
                    <a:t>العلوم السياسية</a:t>
                  </a:r>
                </a:p>
              </p:txBody>
            </p:sp>
          </p:grpSp>
          <p:cxnSp>
            <p:nvCxnSpPr>
              <p:cNvPr id="37" name="Connecteur : en angle 36"/>
              <p:cNvCxnSpPr>
                <a:cxnSpLocks/>
                <a:stCxn id="3" idx="2"/>
                <a:endCxn id="36" idx="0"/>
              </p:cNvCxnSpPr>
              <p:nvPr/>
            </p:nvCxnSpPr>
            <p:spPr>
              <a:xfrm rot="16200000" flipH="1">
                <a:off x="8563873" y="15820"/>
                <a:ext cx="688768" cy="3698875"/>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pic>
            <p:nvPicPr>
              <p:cNvPr id="38" name="Image 37"/>
              <p:cNvPicPr>
                <a:picLocks noChangeAspect="1"/>
              </p:cNvPicPr>
              <p:nvPr/>
            </p:nvPicPr>
            <p:blipFill>
              <a:blip r:embed="rId3"/>
              <a:stretch>
                <a:fillRect/>
              </a:stretch>
            </p:blipFill>
            <p:spPr>
              <a:xfrm>
                <a:off x="4846322" y="2049695"/>
                <a:ext cx="4445869" cy="4292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5365" name="ZoneTexte 16"/>
            <p:cNvSpPr txBox="1">
              <a:spLocks noChangeArrowheads="1"/>
            </p:cNvSpPr>
            <p:nvPr/>
          </p:nvSpPr>
          <p:spPr bwMode="auto">
            <a:xfrm>
              <a:off x="5130005" y="6268551"/>
              <a:ext cx="3857625" cy="33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400" b="1" dirty="0">
                  <a:solidFill>
                    <a:srgbClr val="0000FF"/>
                  </a:solidFill>
                  <a:latin typeface="Cambria" panose="02040503050406030204" pitchFamily="18" charset="0"/>
                </a:rPr>
                <a:t>Site Web : </a:t>
              </a:r>
              <a:r>
                <a:rPr lang="en-US" altLang="fr-FR" sz="1400" b="1" u="sng" dirty="0">
                  <a:solidFill>
                    <a:srgbClr val="0000FF"/>
                  </a:solidFill>
                  <a:latin typeface="Cambria" panose="02040503050406030204" pitchFamily="18" charset="0"/>
                  <a:hlinkClick r:id="rId4"/>
                </a:rPr>
                <a:t>https://fdsp.univ-boumerdes.dz/</a:t>
              </a:r>
              <a:endParaRPr lang="fr-FR" altLang="fr-FR" sz="1400" dirty="0">
                <a:solidFill>
                  <a:srgbClr val="0000FF"/>
                </a:solidFill>
                <a:latin typeface="Cambria" panose="02040503050406030204" pitchFamily="18" charset="0"/>
              </a:endParaRPr>
            </a:p>
          </p:txBody>
        </p:sp>
      </p:grpSp>
    </p:spTree>
  </p:cSld>
  <p:clrMapOvr>
    <a:masterClrMapping/>
  </p:clrMapOvr>
  <p:transition spd="slow" advClick="0" advTm="3000">
    <p:fad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4">
                <a:lumMod val="20000"/>
                <a:lumOff val="80000"/>
              </a:schemeClr>
            </a:gs>
            <a:gs pos="40000">
              <a:schemeClr val="accent4">
                <a:lumMod val="20000"/>
                <a:lumOff val="80000"/>
              </a:schemeClr>
            </a:gs>
            <a:gs pos="68000">
              <a:schemeClr val="accent4">
                <a:lumMod val="40000"/>
                <a:lumOff val="60000"/>
              </a:schemeClr>
            </a:gs>
            <a:gs pos="83000">
              <a:schemeClr val="bg1"/>
            </a:gs>
            <a:gs pos="100000">
              <a:schemeClr val="accent4">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386"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16387" name="Groupe 5"/>
          <p:cNvGrpSpPr>
            <a:grpSpLocks/>
          </p:cNvGrpSpPr>
          <p:nvPr/>
        </p:nvGrpSpPr>
        <p:grpSpPr bwMode="auto">
          <a:xfrm>
            <a:off x="1003300" y="227013"/>
            <a:ext cx="10077450" cy="6171285"/>
            <a:chOff x="1201081" y="-138713"/>
            <a:chExt cx="10077450" cy="6374241"/>
          </a:xfrm>
        </p:grpSpPr>
        <p:cxnSp>
          <p:nvCxnSpPr>
            <p:cNvPr id="37" name="Connecteur : en angle 36"/>
            <p:cNvCxnSpPr>
              <a:cxnSpLocks/>
              <a:stCxn id="3" idx="2"/>
              <a:endCxn id="36" idx="0"/>
            </p:cNvCxnSpPr>
            <p:nvPr/>
          </p:nvCxnSpPr>
          <p:spPr>
            <a:xfrm rot="16200000" flipH="1">
              <a:off x="7744111" y="-277936"/>
              <a:ext cx="688678" cy="3698875"/>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6389" name="Groupe 3"/>
            <p:cNvGrpSpPr>
              <a:grpSpLocks/>
            </p:cNvGrpSpPr>
            <p:nvPr/>
          </p:nvGrpSpPr>
          <p:grpSpPr bwMode="auto">
            <a:xfrm>
              <a:off x="1201081" y="-138713"/>
              <a:ext cx="10077450" cy="6374241"/>
              <a:chOff x="2020888" y="155575"/>
              <a:chExt cx="10077450" cy="6374241"/>
            </a:xfrm>
          </p:grpSpPr>
          <p:sp>
            <p:nvSpPr>
              <p:cNvPr id="3" name="AutoShape 7"/>
              <p:cNvSpPr>
                <a:spLocks noChangeArrowheads="1"/>
              </p:cNvSpPr>
              <p:nvPr/>
            </p:nvSpPr>
            <p:spPr bwMode="auto">
              <a:xfrm>
                <a:off x="2236788" y="155575"/>
                <a:ext cx="9644063" cy="1365877"/>
              </a:xfrm>
              <a:prstGeom prst="roundRect">
                <a:avLst>
                  <a:gd name="adj" fmla="val 33271"/>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Faculté des Lettres et des Langues</a:t>
                </a:r>
                <a:endParaRPr lang="ar-DZ"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hangingPunct="1">
                  <a:spcAft>
                    <a:spcPts val="1000"/>
                  </a:spcAft>
                  <a:defRPr/>
                </a:pPr>
                <a:r>
                  <a:rPr lang="ar-DZ" sz="44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كلية الآداب واللغات</a:t>
                </a:r>
              </a:p>
            </p:txBody>
          </p:sp>
          <p:grpSp>
            <p:nvGrpSpPr>
              <p:cNvPr id="16391" name="Groupe 34"/>
              <p:cNvGrpSpPr>
                <a:grpSpLocks/>
              </p:cNvGrpSpPr>
              <p:nvPr/>
            </p:nvGrpSpPr>
            <p:grpSpPr bwMode="auto">
              <a:xfrm>
                <a:off x="2020888" y="2178976"/>
                <a:ext cx="2681288" cy="4228049"/>
                <a:chOff x="2020388" y="1496455"/>
                <a:chExt cx="2681230" cy="4811673"/>
              </a:xfrm>
            </p:grpSpPr>
            <p:sp>
              <p:nvSpPr>
                <p:cNvPr id="13" name="ZoneTexte 12"/>
                <p:cNvSpPr txBox="1"/>
                <p:nvPr/>
              </p:nvSpPr>
              <p:spPr>
                <a:xfrm>
                  <a:off x="2020388" y="1496455"/>
                  <a:ext cx="2681230" cy="4811673"/>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101349" y="3606954"/>
                  <a:ext cx="2519308" cy="120822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Langue Anglaise</a:t>
                  </a:r>
                </a:p>
              </p:txBody>
            </p:sp>
            <p:sp>
              <p:nvSpPr>
                <p:cNvPr id="5" name="AutoShape 9"/>
                <p:cNvSpPr>
                  <a:spLocks noChangeArrowheads="1"/>
                </p:cNvSpPr>
                <p:nvPr/>
              </p:nvSpPr>
              <p:spPr bwMode="auto">
                <a:xfrm>
                  <a:off x="2071187" y="5064338"/>
                  <a:ext cx="2519309" cy="1021717"/>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Langue Française</a:t>
                  </a:r>
                </a:p>
              </p:txBody>
            </p:sp>
            <p:sp>
              <p:nvSpPr>
                <p:cNvPr id="8" name="AutoShape 16"/>
                <p:cNvSpPr>
                  <a:spLocks noChangeArrowheads="1"/>
                </p:cNvSpPr>
                <p:nvPr/>
              </p:nvSpPr>
              <p:spPr bwMode="auto">
                <a:xfrm>
                  <a:off x="2071187" y="2132776"/>
                  <a:ext cx="2519309" cy="1259583"/>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600" b="1" dirty="0">
                      <a:solidFill>
                        <a:srgbClr val="0000FF"/>
                      </a:solidFill>
                      <a:latin typeface="Cambria" panose="02040503050406030204" pitchFamily="18" charset="0"/>
                      <a:cs typeface="Arial" pitchFamily="34" charset="0"/>
                    </a:rPr>
                    <a:t>Langue Arabe</a:t>
                  </a:r>
                </a:p>
              </p:txBody>
            </p:sp>
          </p:grpSp>
          <p:cxnSp>
            <p:nvCxnSpPr>
              <p:cNvPr id="12" name="Connecteur : en angle 11"/>
              <p:cNvCxnSpPr>
                <a:cxnSpLocks/>
                <a:stCxn id="3" idx="2"/>
                <a:endCxn id="13" idx="0"/>
              </p:cNvCxnSpPr>
              <p:nvPr/>
            </p:nvCxnSpPr>
            <p:spPr>
              <a:xfrm rot="5400000">
                <a:off x="4881414" y="1569"/>
                <a:ext cx="657525" cy="3697288"/>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6393" name="Groupe 15"/>
              <p:cNvGrpSpPr>
                <a:grpSpLocks/>
              </p:cNvGrpSpPr>
              <p:nvPr/>
            </p:nvGrpSpPr>
            <p:grpSpPr bwMode="auto">
              <a:xfrm>
                <a:off x="9417051" y="2210129"/>
                <a:ext cx="2681287" cy="4037310"/>
                <a:chOff x="9408097" y="1778347"/>
                <a:chExt cx="2681228" cy="4281776"/>
              </a:xfrm>
            </p:grpSpPr>
            <p:sp>
              <p:nvSpPr>
                <p:cNvPr id="36" name="ZoneTexte 35"/>
                <p:cNvSpPr txBox="1"/>
                <p:nvPr/>
              </p:nvSpPr>
              <p:spPr>
                <a:xfrm>
                  <a:off x="9408097" y="1778347"/>
                  <a:ext cx="2681228" cy="4281776"/>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9057" y="3599756"/>
                  <a:ext cx="2519308" cy="1283379"/>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200" b="1" dirty="0">
                      <a:solidFill>
                        <a:srgbClr val="0000FF"/>
                      </a:solidFill>
                      <a:latin typeface="Cambria" panose="02040503050406030204" pitchFamily="18" charset="0"/>
                      <a:cs typeface="Traditional Arabic" panose="02020603050405020304" pitchFamily="18" charset="-78"/>
                    </a:rPr>
                    <a:t>اللغة الانجليزية</a:t>
                  </a:r>
                </a:p>
              </p:txBody>
            </p:sp>
            <p:sp>
              <p:nvSpPr>
                <p:cNvPr id="29" name="AutoShape 16"/>
                <p:cNvSpPr>
                  <a:spLocks noChangeArrowheads="1"/>
                </p:cNvSpPr>
                <p:nvPr/>
              </p:nvSpPr>
              <p:spPr bwMode="auto">
                <a:xfrm>
                  <a:off x="9489057" y="2316678"/>
                  <a:ext cx="2519308" cy="110600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200" b="1" dirty="0">
                      <a:solidFill>
                        <a:srgbClr val="0000FF"/>
                      </a:solidFill>
                      <a:latin typeface="Cambria" panose="02040503050406030204" pitchFamily="18" charset="0"/>
                      <a:cs typeface="Traditional Arabic" panose="02020603050405020304" pitchFamily="18" charset="-78"/>
                    </a:rPr>
                    <a:t>اللغة العربية</a:t>
                  </a:r>
                </a:p>
              </p:txBody>
            </p:sp>
            <p:sp>
              <p:nvSpPr>
                <p:cNvPr id="30" name="AutoShape 44"/>
                <p:cNvSpPr>
                  <a:spLocks noChangeArrowheads="1"/>
                </p:cNvSpPr>
                <p:nvPr/>
              </p:nvSpPr>
              <p:spPr bwMode="auto">
                <a:xfrm>
                  <a:off x="9489057" y="4992010"/>
                  <a:ext cx="2519308" cy="1030410"/>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200" b="1" dirty="0">
                      <a:solidFill>
                        <a:srgbClr val="0000FF"/>
                      </a:solidFill>
                      <a:latin typeface="Cambria" panose="02040503050406030204" pitchFamily="18" charset="0"/>
                      <a:cs typeface="Traditional Arabic" panose="02020603050405020304" pitchFamily="18" charset="-78"/>
                    </a:rPr>
                    <a:t>اللغة الفرنسية</a:t>
                  </a:r>
                  <a:endParaRPr lang="ar-SA" sz="3200" b="1" dirty="0">
                    <a:solidFill>
                      <a:srgbClr val="0000FF"/>
                    </a:solidFill>
                    <a:latin typeface="Cambria" panose="02040503050406030204" pitchFamily="18" charset="0"/>
                    <a:cs typeface="Traditional Arabic" panose="02020603050405020304" pitchFamily="18" charset="-78"/>
                  </a:endParaRPr>
                </a:p>
              </p:txBody>
            </p:sp>
          </p:grpSp>
          <p:pic>
            <p:nvPicPr>
              <p:cNvPr id="17" name="Image 16" descr="Image2.jpg"/>
              <p:cNvPicPr>
                <a:picLocks noChangeAspect="1"/>
              </p:cNvPicPr>
              <p:nvPr/>
            </p:nvPicPr>
            <p:blipFill>
              <a:blip r:embed="rId3"/>
              <a:stretch>
                <a:fillRect/>
              </a:stretch>
            </p:blipFill>
            <p:spPr>
              <a:xfrm>
                <a:off x="4810470" y="2476789"/>
                <a:ext cx="4495455" cy="32406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395" name="ZoneTexte 17"/>
              <p:cNvSpPr txBox="1">
                <a:spLocks noChangeArrowheads="1"/>
              </p:cNvSpPr>
              <p:nvPr/>
            </p:nvSpPr>
            <p:spPr bwMode="auto">
              <a:xfrm>
                <a:off x="5129213" y="6211888"/>
                <a:ext cx="3857625" cy="31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400" b="1" dirty="0">
                    <a:solidFill>
                      <a:srgbClr val="0000FF"/>
                    </a:solidFill>
                    <a:latin typeface="Cambria" panose="02040503050406030204" pitchFamily="18" charset="0"/>
                  </a:rPr>
                  <a:t>Site Web : </a:t>
                </a:r>
                <a:r>
                  <a:rPr lang="en-US" altLang="fr-FR" sz="1400" b="1" u="sng" dirty="0">
                    <a:solidFill>
                      <a:srgbClr val="0000FF"/>
                    </a:solidFill>
                    <a:latin typeface="Cambria" panose="02040503050406030204" pitchFamily="18" charset="0"/>
                    <a:hlinkClick r:id="rId4"/>
                  </a:rPr>
                  <a:t>https://fll.univ-boumerdes.dz/</a:t>
                </a:r>
                <a:endParaRPr lang="fr-FR" altLang="fr-FR" sz="1400" dirty="0">
                  <a:solidFill>
                    <a:srgbClr val="0000FF"/>
                  </a:solidFill>
                  <a:latin typeface="Cambria" panose="02040503050406030204" pitchFamily="18" charset="0"/>
                </a:endParaRPr>
              </a:p>
            </p:txBody>
          </p:sp>
        </p:grpSp>
      </p:grpSp>
    </p:spTree>
  </p:cSld>
  <p:clrMapOvr>
    <a:masterClrMapping/>
  </p:clrMapOvr>
  <p:transition spd="slow" advClick="0" advTm="3000">
    <p:fade/>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7410"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17411" name="Groupe 6"/>
          <p:cNvGrpSpPr>
            <a:grpSpLocks/>
          </p:cNvGrpSpPr>
          <p:nvPr/>
        </p:nvGrpSpPr>
        <p:grpSpPr bwMode="auto">
          <a:xfrm>
            <a:off x="514350" y="160338"/>
            <a:ext cx="11060113" cy="6469062"/>
            <a:chOff x="1771487" y="82956"/>
            <a:chExt cx="10326851" cy="6468657"/>
          </a:xfrm>
        </p:grpSpPr>
        <p:sp>
          <p:nvSpPr>
            <p:cNvPr id="3" name="AutoShape 7"/>
            <p:cNvSpPr>
              <a:spLocks noChangeArrowheads="1"/>
            </p:cNvSpPr>
            <p:nvPr/>
          </p:nvSpPr>
          <p:spPr bwMode="auto">
            <a:xfrm>
              <a:off x="3128152" y="82956"/>
              <a:ext cx="8612963" cy="1365165"/>
            </a:xfrm>
            <a:prstGeom prst="roundRect">
              <a:avLst>
                <a:gd name="adj" fmla="val 33271"/>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Institut de Génie Electrique et Electronique</a:t>
              </a:r>
              <a:endParaRPr lang="ar-DZ"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rtl="1" eaLnBrk="1" hangingPunct="1">
                <a:spcAft>
                  <a:spcPts val="1000"/>
                </a:spcAft>
                <a:defRPr/>
              </a:pPr>
              <a:r>
                <a:rPr lang="ar-DZ" sz="44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معهد الهندسة الكهربائية و الإلكترونيك</a:t>
              </a:r>
            </a:p>
          </p:txBody>
        </p:sp>
        <p:grpSp>
          <p:nvGrpSpPr>
            <p:cNvPr id="17413" name="Groupe 34"/>
            <p:cNvGrpSpPr>
              <a:grpSpLocks/>
            </p:cNvGrpSpPr>
            <p:nvPr/>
          </p:nvGrpSpPr>
          <p:grpSpPr bwMode="auto">
            <a:xfrm>
              <a:off x="1771487" y="2179912"/>
              <a:ext cx="2930688" cy="4339379"/>
              <a:chOff x="1770993" y="1497521"/>
              <a:chExt cx="2930625" cy="4938371"/>
            </a:xfrm>
          </p:grpSpPr>
          <p:sp>
            <p:nvSpPr>
              <p:cNvPr id="13" name="ZoneTexte 12"/>
              <p:cNvSpPr txBox="1"/>
              <p:nvPr/>
            </p:nvSpPr>
            <p:spPr>
              <a:xfrm>
                <a:off x="1770993" y="1497521"/>
                <a:ext cx="2930350" cy="4939024"/>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097081" y="3314880"/>
                <a:ext cx="2518292" cy="879776"/>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Electronique</a:t>
                </a:r>
              </a:p>
            </p:txBody>
          </p:sp>
          <p:sp>
            <p:nvSpPr>
              <p:cNvPr id="5" name="AutoShape 9"/>
              <p:cNvSpPr>
                <a:spLocks noChangeArrowheads="1"/>
              </p:cNvSpPr>
              <p:nvPr/>
            </p:nvSpPr>
            <p:spPr bwMode="auto">
              <a:xfrm>
                <a:off x="1770993" y="4651704"/>
                <a:ext cx="2928867" cy="1748711"/>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Electrotechnique</a:t>
                </a:r>
              </a:p>
              <a:p>
                <a:pPr algn="ctr" eaLnBrk="1" hangingPunct="1">
                  <a:spcAft>
                    <a:spcPts val="1000"/>
                  </a:spcAft>
                  <a:defRPr/>
                </a:pPr>
                <a:r>
                  <a:rPr lang="fr-FR" sz="2800" b="1" dirty="0">
                    <a:solidFill>
                      <a:srgbClr val="0000FF"/>
                    </a:solidFill>
                    <a:latin typeface="Cambria" panose="02040503050406030204" pitchFamily="18" charset="0"/>
                    <a:cs typeface="Arial" pitchFamily="34" charset="0"/>
                  </a:rPr>
                  <a:t>et Automatique</a:t>
                </a:r>
              </a:p>
            </p:txBody>
          </p:sp>
          <p:sp>
            <p:nvSpPr>
              <p:cNvPr id="8" name="AutoShape 16"/>
              <p:cNvSpPr>
                <a:spLocks noChangeArrowheads="1"/>
              </p:cNvSpPr>
              <p:nvPr/>
            </p:nvSpPr>
            <p:spPr bwMode="auto">
              <a:xfrm>
                <a:off x="2071884" y="2133416"/>
                <a:ext cx="2518291" cy="879776"/>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600" b="1" dirty="0">
                    <a:solidFill>
                      <a:srgbClr val="0000FF"/>
                    </a:solidFill>
                    <a:latin typeface="Cambria" panose="02040503050406030204" pitchFamily="18" charset="0"/>
                    <a:cs typeface="Arial" pitchFamily="34" charset="0"/>
                  </a:rPr>
                  <a:t>Enseignement de Base</a:t>
                </a:r>
              </a:p>
            </p:txBody>
          </p:sp>
        </p:grpSp>
        <p:cxnSp>
          <p:nvCxnSpPr>
            <p:cNvPr id="12" name="Connecteur : en angle 11"/>
            <p:cNvCxnSpPr>
              <a:cxnSpLocks/>
              <a:stCxn id="3" idx="2"/>
              <a:endCxn id="13" idx="0"/>
            </p:cNvCxnSpPr>
            <p:nvPr/>
          </p:nvCxnSpPr>
          <p:spPr>
            <a:xfrm rot="5400000">
              <a:off x="4969768" y="-284954"/>
              <a:ext cx="731791" cy="4197940"/>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415" name="Groupe 15"/>
            <p:cNvGrpSpPr>
              <a:grpSpLocks/>
            </p:cNvGrpSpPr>
            <p:nvPr/>
          </p:nvGrpSpPr>
          <p:grpSpPr bwMode="auto">
            <a:xfrm>
              <a:off x="9417051" y="2210073"/>
              <a:ext cx="2681287" cy="4277826"/>
              <a:chOff x="9408097" y="1778288"/>
              <a:chExt cx="2681228" cy="4536856"/>
            </a:xfrm>
          </p:grpSpPr>
          <p:sp>
            <p:nvSpPr>
              <p:cNvPr id="36" name="ZoneTexte 35"/>
              <p:cNvSpPr txBox="1"/>
              <p:nvPr/>
            </p:nvSpPr>
            <p:spPr>
              <a:xfrm>
                <a:off x="9407990" y="1778288"/>
                <a:ext cx="2681335" cy="4537087"/>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9512" y="3515681"/>
                <a:ext cx="2518290" cy="821558"/>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600" b="1" dirty="0">
                    <a:solidFill>
                      <a:srgbClr val="0000FF"/>
                    </a:solidFill>
                    <a:latin typeface="Cambria" panose="02040503050406030204" pitchFamily="18" charset="0"/>
                    <a:cs typeface="Traditional Arabic" panose="02020603050405020304" pitchFamily="18" charset="-78"/>
                  </a:rPr>
                  <a:t>الإلكترونيك</a:t>
                </a:r>
              </a:p>
            </p:txBody>
          </p:sp>
          <p:sp>
            <p:nvSpPr>
              <p:cNvPr id="29" name="AutoShape 16"/>
              <p:cNvSpPr>
                <a:spLocks noChangeArrowheads="1"/>
              </p:cNvSpPr>
              <p:nvPr/>
            </p:nvSpPr>
            <p:spPr bwMode="auto">
              <a:xfrm>
                <a:off x="9489512" y="2251357"/>
                <a:ext cx="2518290" cy="819875"/>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600" b="1" dirty="0">
                    <a:solidFill>
                      <a:srgbClr val="0000FF"/>
                    </a:solidFill>
                    <a:latin typeface="Cambria" panose="02040503050406030204" pitchFamily="18" charset="0"/>
                    <a:cs typeface="Traditional Arabic" panose="02020603050405020304" pitchFamily="18" charset="-78"/>
                  </a:rPr>
                  <a:t>التعليم الأساسي</a:t>
                </a:r>
              </a:p>
            </p:txBody>
          </p:sp>
          <p:sp>
            <p:nvSpPr>
              <p:cNvPr id="30" name="AutoShape 44"/>
              <p:cNvSpPr>
                <a:spLocks noChangeArrowheads="1"/>
              </p:cNvSpPr>
              <p:nvPr/>
            </p:nvSpPr>
            <p:spPr bwMode="auto">
              <a:xfrm>
                <a:off x="9407990" y="4685727"/>
                <a:ext cx="2599813" cy="126769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SA" sz="3600" b="1" dirty="0">
                    <a:solidFill>
                      <a:srgbClr val="0000FF"/>
                    </a:solidFill>
                    <a:latin typeface="Cambria" panose="02040503050406030204" pitchFamily="18" charset="0"/>
                    <a:cs typeface="Traditional Arabic" panose="02020603050405020304" pitchFamily="18" charset="-78"/>
                  </a:rPr>
                  <a:t>ا</a:t>
                </a:r>
                <a:r>
                  <a:rPr lang="ar-DZ" sz="3600" b="1" dirty="0">
                    <a:solidFill>
                      <a:srgbClr val="0000FF"/>
                    </a:solidFill>
                    <a:latin typeface="Cambria" panose="02040503050406030204" pitchFamily="18" charset="0"/>
                    <a:cs typeface="Traditional Arabic" panose="02020603050405020304" pitchFamily="18" charset="-78"/>
                  </a:rPr>
                  <a:t>لإ</a:t>
                </a:r>
                <a:r>
                  <a:rPr lang="ar-SA" sz="3600" b="1" dirty="0">
                    <a:solidFill>
                      <a:srgbClr val="0000FF"/>
                    </a:solidFill>
                    <a:latin typeface="Cambria" panose="02040503050406030204" pitchFamily="18" charset="0"/>
                    <a:cs typeface="Traditional Arabic" panose="02020603050405020304" pitchFamily="18" charset="-78"/>
                  </a:rPr>
                  <a:t>لكتروتقني والآلية </a:t>
                </a:r>
              </a:p>
            </p:txBody>
          </p:sp>
        </p:grpSp>
        <p:cxnSp>
          <p:nvCxnSpPr>
            <p:cNvPr id="37" name="Connecteur : en angle 36"/>
            <p:cNvCxnSpPr>
              <a:cxnSpLocks/>
              <a:stCxn id="3" idx="2"/>
              <a:endCxn id="36" idx="0"/>
            </p:cNvCxnSpPr>
            <p:nvPr/>
          </p:nvCxnSpPr>
          <p:spPr>
            <a:xfrm rot="16200000" flipH="1">
              <a:off x="8715160" y="167592"/>
              <a:ext cx="761952" cy="3323008"/>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p:nvPr/>
          </p:nvPicPr>
          <p:blipFill>
            <a:blip r:embed="rId3"/>
            <a:stretch>
              <a:fillRect/>
            </a:stretch>
          </p:blipFill>
          <p:spPr>
            <a:xfrm>
              <a:off x="4951576" y="2179122"/>
              <a:ext cx="4108359" cy="3967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8" name="ZoneTexte 16"/>
            <p:cNvSpPr txBox="1">
              <a:spLocks noChangeArrowheads="1"/>
            </p:cNvSpPr>
            <p:nvPr/>
          </p:nvSpPr>
          <p:spPr bwMode="auto">
            <a:xfrm>
              <a:off x="5130800" y="6243638"/>
              <a:ext cx="3856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400" b="1">
                  <a:solidFill>
                    <a:srgbClr val="0000FF"/>
                  </a:solidFill>
                  <a:latin typeface="Cambria" panose="02040503050406030204" pitchFamily="18" charset="0"/>
                </a:rPr>
                <a:t>Site Web : </a:t>
              </a:r>
              <a:r>
                <a:rPr lang="en-US" altLang="fr-FR" sz="1400" b="1" u="sng">
                  <a:solidFill>
                    <a:srgbClr val="0000FF"/>
                  </a:solidFill>
                  <a:latin typeface="Cambria" panose="02040503050406030204" pitchFamily="18" charset="0"/>
                  <a:hlinkClick r:id="rId4"/>
                </a:rPr>
                <a:t>http://igee.univ-boumerdes.dz/</a:t>
              </a:r>
              <a:endParaRPr lang="fr-FR" altLang="fr-FR" sz="1400">
                <a:solidFill>
                  <a:srgbClr val="0000FF"/>
                </a:solidFill>
                <a:latin typeface="Cambria" panose="02040503050406030204" pitchFamily="18" charset="0"/>
              </a:endParaRPr>
            </a:p>
          </p:txBody>
        </p:sp>
      </p:grpSp>
    </p:spTree>
  </p:cSld>
  <p:clrMapOvr>
    <a:masterClrMapping/>
  </p:clrMapOvr>
  <p:transition spd="slow" advClick="0" advTm="3000">
    <p:fade/>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3" name="AutoShape 7"/>
          <p:cNvSpPr>
            <a:spLocks noChangeArrowheads="1"/>
          </p:cNvSpPr>
          <p:nvPr/>
        </p:nvSpPr>
        <p:spPr bwMode="auto">
          <a:xfrm>
            <a:off x="1139825" y="153988"/>
            <a:ext cx="9644063" cy="1365250"/>
          </a:xfrm>
          <a:prstGeom prst="roundRect">
            <a:avLst>
              <a:gd name="adj" fmla="val 33271"/>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fr-FR"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Institut des Sciences et Techniques Appliquées</a:t>
            </a:r>
            <a:endParaRPr lang="ar-DZ" sz="28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rtl="1" eaLnBrk="1" hangingPunct="1">
              <a:spcAft>
                <a:spcPts val="1000"/>
              </a:spcAft>
              <a:defRPr/>
            </a:pPr>
            <a:r>
              <a:rPr lang="ar-DZ" sz="44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معهد العلوم والتقنيات التطبيقية </a:t>
            </a:r>
          </a:p>
        </p:txBody>
      </p:sp>
      <p:sp>
        <p:nvSpPr>
          <p:cNvPr id="18435"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35" name="Groupe 34"/>
          <p:cNvGrpSpPr>
            <a:grpSpLocks/>
          </p:cNvGrpSpPr>
          <p:nvPr/>
        </p:nvGrpSpPr>
        <p:grpSpPr bwMode="auto">
          <a:xfrm>
            <a:off x="563563" y="2111375"/>
            <a:ext cx="3424237" cy="4340225"/>
            <a:chOff x="2020388" y="1497209"/>
            <a:chExt cx="2681229" cy="4938679"/>
          </a:xfrm>
        </p:grpSpPr>
        <p:sp>
          <p:nvSpPr>
            <p:cNvPr id="13" name="ZoneTexte 12"/>
            <p:cNvSpPr txBox="1"/>
            <p:nvPr/>
          </p:nvSpPr>
          <p:spPr>
            <a:xfrm>
              <a:off x="2020388" y="1497209"/>
              <a:ext cx="2681229" cy="4938679"/>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8" name="AutoShape 16"/>
            <p:cNvSpPr>
              <a:spLocks noChangeArrowheads="1"/>
            </p:cNvSpPr>
            <p:nvPr/>
          </p:nvSpPr>
          <p:spPr bwMode="auto">
            <a:xfrm>
              <a:off x="2101185" y="1984935"/>
              <a:ext cx="2519635" cy="1343957"/>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600" b="1" dirty="0">
                  <a:solidFill>
                    <a:srgbClr val="0000FF"/>
                  </a:solidFill>
                  <a:latin typeface="Cambria" panose="02040503050406030204" pitchFamily="18" charset="0"/>
                  <a:cs typeface="Arial" pitchFamily="34" charset="0"/>
                </a:rPr>
                <a:t>Optique et Mécanique de Précision</a:t>
              </a:r>
            </a:p>
          </p:txBody>
        </p:sp>
      </p:grpSp>
      <p:cxnSp>
        <p:nvCxnSpPr>
          <p:cNvPr id="12" name="Connecteur : en angle 11"/>
          <p:cNvCxnSpPr>
            <a:cxnSpLocks/>
            <a:stCxn id="3" idx="2"/>
            <a:endCxn id="13" idx="0"/>
          </p:cNvCxnSpPr>
          <p:nvPr/>
        </p:nvCxnSpPr>
        <p:spPr>
          <a:xfrm rot="5400000">
            <a:off x="3823494" y="-27781"/>
            <a:ext cx="592137" cy="3686175"/>
          </a:xfrm>
          <a:prstGeom prst="bent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6" name="Groupe 15"/>
          <p:cNvGrpSpPr>
            <a:grpSpLocks/>
          </p:cNvGrpSpPr>
          <p:nvPr/>
        </p:nvGrpSpPr>
        <p:grpSpPr bwMode="auto">
          <a:xfrm>
            <a:off x="8840788" y="2190750"/>
            <a:ext cx="2681287" cy="4278313"/>
            <a:chOff x="9408096" y="1777998"/>
            <a:chExt cx="2681229" cy="4537140"/>
          </a:xfrm>
        </p:grpSpPr>
        <p:sp>
          <p:nvSpPr>
            <p:cNvPr id="36" name="ZoneTexte 35"/>
            <p:cNvSpPr txBox="1"/>
            <p:nvPr/>
          </p:nvSpPr>
          <p:spPr>
            <a:xfrm>
              <a:off x="9408096" y="1777998"/>
              <a:ext cx="2681229" cy="4537140"/>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9" name="AutoShape 16"/>
            <p:cNvSpPr>
              <a:spLocks noChangeArrowheads="1"/>
            </p:cNvSpPr>
            <p:nvPr/>
          </p:nvSpPr>
          <p:spPr bwMode="auto">
            <a:xfrm>
              <a:off x="9489056" y="2200567"/>
              <a:ext cx="2519309" cy="1252554"/>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3600" b="1" dirty="0">
                  <a:solidFill>
                    <a:srgbClr val="0000FF"/>
                  </a:solidFill>
                  <a:latin typeface="Cambria" panose="02040503050406030204" pitchFamily="18" charset="0"/>
                  <a:cs typeface="Traditional Arabic" panose="02020603050405020304" pitchFamily="18" charset="-78"/>
                </a:rPr>
                <a:t>البصريات وميكانيك الدقة</a:t>
              </a:r>
            </a:p>
          </p:txBody>
        </p:sp>
      </p:grpSp>
      <p:cxnSp>
        <p:nvCxnSpPr>
          <p:cNvPr id="37" name="Connecteur : en angle 36"/>
          <p:cNvCxnSpPr>
            <a:cxnSpLocks/>
          </p:cNvCxnSpPr>
          <p:nvPr/>
        </p:nvCxnSpPr>
        <p:spPr>
          <a:xfrm rot="16200000" flipH="1">
            <a:off x="8051801" y="-571500"/>
            <a:ext cx="690562" cy="4795837"/>
          </a:xfrm>
          <a:prstGeom prst="bentConnector3">
            <a:avLst>
              <a:gd name="adj1" fmla="val 46216"/>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013" y="2119313"/>
            <a:ext cx="39925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1047">
            <a:off x="974725" y="3746500"/>
            <a:ext cx="2555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Résultat de recherche d'images pour &quot;balance et instrument de mesure&quot;&quo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8588" y="3970338"/>
            <a:ext cx="2411412"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750"/>
                                        <p:tgtEl>
                                          <p:spTgt spid="3"/>
                                        </p:tgtEl>
                                      </p:cBhvr>
                                    </p:animEffect>
                                  </p:childTnLst>
                                </p:cTn>
                              </p:par>
                              <p:par>
                                <p:cTn id="8" presetID="16" presetClass="entr" presetSubtype="37"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750"/>
                                        <p:tgtEl>
                                          <p:spTgt spid="4"/>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up)">
                                      <p:cBhvr>
                                        <p:cTn id="14" dur="750"/>
                                        <p:tgtEl>
                                          <p:spTgt spid="37"/>
                                        </p:tgtEl>
                                      </p:cBhvr>
                                    </p:animEffect>
                                  </p:childTnLst>
                                </p:cTn>
                              </p:par>
                              <p:par>
                                <p:cTn id="15" presetID="2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750"/>
                                        <p:tgtEl>
                                          <p:spTgt spid="12"/>
                                        </p:tgtEl>
                                      </p:cBhvr>
                                    </p:animEffect>
                                  </p:childTnLst>
                                </p:cTn>
                              </p:par>
                            </p:childTnLst>
                          </p:cTn>
                        </p:par>
                        <p:par>
                          <p:cTn id="18" fill="hold" nodeType="afterGroup">
                            <p:stCondLst>
                              <p:cond delay="1750"/>
                            </p:stCondLst>
                            <p:childTnLst>
                              <p:par>
                                <p:cTn id="19" presetID="22" presetClass="entr" presetSubtype="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750"/>
                                        <p:tgtEl>
                                          <p:spTgt spid="35"/>
                                        </p:tgtEl>
                                      </p:cBhvr>
                                    </p:animEffect>
                                  </p:childTnLst>
                                </p:cTn>
                              </p:par>
                              <p:par>
                                <p:cTn id="22" presetID="22" presetClass="entr" presetSubtype="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750"/>
                                        <p:tgtEl>
                                          <p:spTgt spid="16"/>
                                        </p:tgtEl>
                                      </p:cBhvr>
                                    </p:animEffect>
                                  </p:childTnLst>
                                </p:cTn>
                              </p:par>
                            </p:childTnLst>
                          </p:cTn>
                        </p:par>
                        <p:par>
                          <p:cTn id="25" fill="hold" nodeType="afterGroup">
                            <p:stCondLst>
                              <p:cond delay="2500"/>
                            </p:stCondLst>
                            <p:childTnLst>
                              <p:par>
                                <p:cTn id="26" presetID="14"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grpSp>
        <p:nvGrpSpPr>
          <p:cNvPr id="19458" name="Groupe 8"/>
          <p:cNvGrpSpPr>
            <a:grpSpLocks/>
          </p:cNvGrpSpPr>
          <p:nvPr/>
        </p:nvGrpSpPr>
        <p:grpSpPr bwMode="auto">
          <a:xfrm>
            <a:off x="157163" y="1020763"/>
            <a:ext cx="11741150" cy="717550"/>
            <a:chOff x="769717" y="1906263"/>
            <a:chExt cx="10787603" cy="740780"/>
          </a:xfrm>
        </p:grpSpPr>
        <p:sp>
          <p:nvSpPr>
            <p:cNvPr id="7" name="Rectangle à coins arrondis 6"/>
            <p:cNvSpPr/>
            <p:nvPr/>
          </p:nvSpPr>
          <p:spPr>
            <a:xfrm>
              <a:off x="769717" y="1906263"/>
              <a:ext cx="10787603" cy="740780"/>
            </a:xfrm>
            <a:prstGeom prst="roundRect">
              <a:avLst>
                <a:gd name="adj" fmla="val 50000"/>
              </a:avLst>
            </a:prstGeom>
            <a:solidFill>
              <a:schemeClr val="bg2">
                <a:lumMod val="90000"/>
              </a:schemeClr>
            </a:solidFill>
            <a:ln>
              <a:solidFill>
                <a:schemeClr val="tx1"/>
              </a:solidFill>
            </a:ln>
            <a:effectLst>
              <a:innerShdw blurRad="381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Rectangle à coins arrondis 7"/>
            <p:cNvSpPr/>
            <p:nvPr/>
          </p:nvSpPr>
          <p:spPr>
            <a:xfrm>
              <a:off x="1030147" y="2082112"/>
              <a:ext cx="10266744" cy="387752"/>
            </a:xfrm>
            <a:prstGeom prst="roundRect">
              <a:avLst>
                <a:gd name="adj" fmla="val 50000"/>
              </a:avLst>
            </a:prstGeom>
            <a:solidFill>
              <a:schemeClr val="bg2">
                <a:lumMod val="5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9459" name="Groupe 52"/>
          <p:cNvGrpSpPr>
            <a:grpSpLocks/>
          </p:cNvGrpSpPr>
          <p:nvPr/>
        </p:nvGrpSpPr>
        <p:grpSpPr bwMode="auto">
          <a:xfrm>
            <a:off x="2990850" y="1125538"/>
            <a:ext cx="1571625" cy="3425825"/>
            <a:chOff x="1267242" y="655586"/>
            <a:chExt cx="2511706" cy="4741464"/>
          </a:xfrm>
        </p:grpSpPr>
        <p:grpSp>
          <p:nvGrpSpPr>
            <p:cNvPr id="19581" name="Groupe 53"/>
            <p:cNvGrpSpPr>
              <a:grpSpLocks/>
            </p:cNvGrpSpPr>
            <p:nvPr/>
          </p:nvGrpSpPr>
          <p:grpSpPr bwMode="auto">
            <a:xfrm>
              <a:off x="1267242" y="655586"/>
              <a:ext cx="2511706" cy="4741464"/>
              <a:chOff x="913299" y="633048"/>
              <a:chExt cx="2511706" cy="4741464"/>
            </a:xfrm>
          </p:grpSpPr>
          <p:sp>
            <p:nvSpPr>
              <p:cNvPr id="57" name="Forme libre 56"/>
              <p:cNvSpPr/>
              <p:nvPr/>
            </p:nvSpPr>
            <p:spPr>
              <a:xfrm>
                <a:off x="913299" y="2851230"/>
                <a:ext cx="2511706"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75000"/>
                  <a:alpha val="94000"/>
                </a:scheme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84" name="Groupe 57"/>
              <p:cNvGrpSpPr>
                <a:grpSpLocks/>
              </p:cNvGrpSpPr>
              <p:nvPr/>
            </p:nvGrpSpPr>
            <p:grpSpPr bwMode="auto">
              <a:xfrm>
                <a:off x="1832655" y="633048"/>
                <a:ext cx="682906" cy="2548034"/>
                <a:chOff x="1832655" y="633048"/>
                <a:chExt cx="682906" cy="2548034"/>
              </a:xfrm>
            </p:grpSpPr>
            <p:sp>
              <p:nvSpPr>
                <p:cNvPr id="59" name="Forme libre 58"/>
                <p:cNvSpPr/>
                <p:nvPr/>
              </p:nvSpPr>
              <p:spPr>
                <a:xfrm flipH="1">
                  <a:off x="2093040" y="2845584"/>
                  <a:ext cx="116706" cy="336166"/>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grpSp>
              <p:nvGrpSpPr>
                <p:cNvPr id="19586" name="Groupe 59"/>
                <p:cNvGrpSpPr>
                  <a:grpSpLocks/>
                </p:cNvGrpSpPr>
                <p:nvPr/>
              </p:nvGrpSpPr>
              <p:grpSpPr bwMode="auto">
                <a:xfrm>
                  <a:off x="1832655" y="633048"/>
                  <a:ext cx="682906" cy="739450"/>
                  <a:chOff x="1469985" y="633048"/>
                  <a:chExt cx="682906" cy="739450"/>
                </a:xfrm>
              </p:grpSpPr>
              <p:sp>
                <p:nvSpPr>
                  <p:cNvPr id="95" name="Ellipse 94"/>
                  <p:cNvSpPr/>
                  <p:nvPr/>
                </p:nvSpPr>
                <p:spPr>
                  <a:xfrm>
                    <a:off x="1469050" y="633048"/>
                    <a:ext cx="685011" cy="74044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6" name="Ellipse 95"/>
                  <p:cNvSpPr/>
                  <p:nvPr/>
                </p:nvSpPr>
                <p:spPr>
                  <a:xfrm>
                    <a:off x="1616201" y="808821"/>
                    <a:ext cx="390710" cy="388896"/>
                  </a:xfrm>
                  <a:prstGeom prst="ellipse">
                    <a:avLst/>
                  </a:prstGeom>
                  <a:solidFill>
                    <a:schemeClr val="accent6">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61" name="Connecteur droit 60"/>
                <p:cNvCxnSpPr>
                  <a:stCxn id="95" idx="4"/>
                </p:cNvCxnSpPr>
                <p:nvPr/>
              </p:nvCxnSpPr>
              <p:spPr>
                <a:xfrm>
                  <a:off x="2174226" y="1373489"/>
                  <a:ext cx="0" cy="1478687"/>
                </a:xfrm>
                <a:prstGeom prst="line">
                  <a:avLst/>
                </a:prstGeom>
              </p:spPr>
              <p:style>
                <a:lnRef idx="3">
                  <a:schemeClr val="dk1"/>
                </a:lnRef>
                <a:fillRef idx="0">
                  <a:schemeClr val="dk1"/>
                </a:fillRef>
                <a:effectRef idx="2">
                  <a:schemeClr val="dk1"/>
                </a:effectRef>
                <a:fontRef idx="minor">
                  <a:schemeClr val="tx1"/>
                </a:fontRef>
              </p:style>
            </p:cxnSp>
            <p:sp>
              <p:nvSpPr>
                <p:cNvPr id="62" name="Forme libre 61"/>
                <p:cNvSpPr/>
                <p:nvPr/>
              </p:nvSpPr>
              <p:spPr>
                <a:xfrm>
                  <a:off x="2209745" y="2847781"/>
                  <a:ext cx="45667" cy="33396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88" name="Connecteur droit 87"/>
                <p:cNvCxnSpPr/>
                <p:nvPr/>
              </p:nvCxnSpPr>
              <p:spPr>
                <a:xfrm flipH="1">
                  <a:off x="2093040" y="2777472"/>
                  <a:ext cx="162373" cy="151603"/>
                </a:xfrm>
                <a:prstGeom prst="line">
                  <a:avLst/>
                </a:prstGeom>
              </p:spPr>
              <p:style>
                <a:lnRef idx="3">
                  <a:schemeClr val="dk1"/>
                </a:lnRef>
                <a:fillRef idx="0">
                  <a:schemeClr val="dk1"/>
                </a:fillRef>
                <a:effectRef idx="2">
                  <a:schemeClr val="dk1"/>
                </a:effectRef>
                <a:fontRef idx="minor">
                  <a:schemeClr val="tx1"/>
                </a:fontRef>
              </p:style>
            </p:cxnSp>
            <p:cxnSp>
              <p:nvCxnSpPr>
                <p:cNvPr id="89" name="Connecteur droit 88"/>
                <p:cNvCxnSpPr/>
                <p:nvPr/>
              </p:nvCxnSpPr>
              <p:spPr>
                <a:xfrm flipH="1">
                  <a:off x="2070205" y="2639051"/>
                  <a:ext cx="162373" cy="127435"/>
                </a:xfrm>
                <a:prstGeom prst="line">
                  <a:avLst/>
                </a:prstGeom>
              </p:spPr>
              <p:style>
                <a:lnRef idx="3">
                  <a:schemeClr val="dk1"/>
                </a:lnRef>
                <a:fillRef idx="0">
                  <a:schemeClr val="dk1"/>
                </a:fillRef>
                <a:effectRef idx="2">
                  <a:schemeClr val="dk1"/>
                </a:effectRef>
                <a:fontRef idx="minor">
                  <a:schemeClr val="tx1"/>
                </a:fontRef>
              </p:style>
            </p:cxnSp>
            <p:sp>
              <p:nvSpPr>
                <p:cNvPr id="90" name="Forme libre 89"/>
                <p:cNvSpPr/>
                <p:nvPr/>
              </p:nvSpPr>
              <p:spPr>
                <a:xfrm flipH="1">
                  <a:off x="2087966" y="2845584"/>
                  <a:ext cx="116706" cy="336166"/>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91" name="Forme libre 90"/>
                <p:cNvSpPr/>
                <p:nvPr/>
              </p:nvSpPr>
              <p:spPr>
                <a:xfrm>
                  <a:off x="2204671" y="2847781"/>
                  <a:ext cx="45667" cy="33396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93" name="Connecteur droit 92"/>
                <p:cNvCxnSpPr/>
                <p:nvPr/>
              </p:nvCxnSpPr>
              <p:spPr>
                <a:xfrm flipH="1">
                  <a:off x="2087966" y="2777472"/>
                  <a:ext cx="162373" cy="151603"/>
                </a:xfrm>
                <a:prstGeom prst="line">
                  <a:avLst/>
                </a:prstGeom>
              </p:spPr>
              <p:style>
                <a:lnRef idx="3">
                  <a:schemeClr val="dk1"/>
                </a:lnRef>
                <a:fillRef idx="0">
                  <a:schemeClr val="dk1"/>
                </a:fillRef>
                <a:effectRef idx="2">
                  <a:schemeClr val="dk1"/>
                </a:effectRef>
                <a:fontRef idx="minor">
                  <a:schemeClr val="tx1"/>
                </a:fontRef>
              </p:style>
            </p:cxnSp>
            <p:cxnSp>
              <p:nvCxnSpPr>
                <p:cNvPr id="94" name="Connecteur droit 93"/>
                <p:cNvCxnSpPr/>
                <p:nvPr/>
              </p:nvCxnSpPr>
              <p:spPr>
                <a:xfrm flipH="1">
                  <a:off x="2065131" y="2639051"/>
                  <a:ext cx="162373" cy="127435"/>
                </a:xfrm>
                <a:prstGeom prst="line">
                  <a:avLst/>
                </a:prstGeom>
              </p:spPr>
              <p:style>
                <a:lnRef idx="3">
                  <a:schemeClr val="dk1"/>
                </a:lnRef>
                <a:fillRef idx="0">
                  <a:schemeClr val="dk1"/>
                </a:fillRef>
                <a:effectRef idx="2">
                  <a:schemeClr val="dk1"/>
                </a:effectRef>
                <a:fontRef idx="minor">
                  <a:schemeClr val="tx1"/>
                </a:fontRef>
              </p:style>
            </p:cxnSp>
          </p:grpSp>
        </p:grpSp>
        <p:sp>
          <p:nvSpPr>
            <p:cNvPr id="19582" name="ZoneTexte 55"/>
            <p:cNvSpPr txBox="1">
              <a:spLocks noChangeArrowheads="1"/>
            </p:cNvSpPr>
            <p:nvPr/>
          </p:nvSpPr>
          <p:spPr bwMode="auto">
            <a:xfrm>
              <a:off x="1336603" y="3604826"/>
              <a:ext cx="2393132" cy="11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fr-FR" sz="2400" b="1">
                  <a:solidFill>
                    <a:schemeClr val="bg1"/>
                  </a:solidFill>
                  <a:latin typeface="Century Gothic" panose="020B0502020202020204" pitchFamily="34" charset="0"/>
                </a:rPr>
                <a:t>علوم الطبيعة والحياة</a:t>
              </a:r>
              <a:endParaRPr lang="fr-FR" altLang="fr-FR" sz="2400">
                <a:solidFill>
                  <a:schemeClr val="bg1"/>
                </a:solidFill>
                <a:latin typeface="Century Gothic" panose="020B0502020202020204" pitchFamily="34" charset="0"/>
              </a:endParaRPr>
            </a:p>
          </p:txBody>
        </p:sp>
      </p:grpSp>
      <p:grpSp>
        <p:nvGrpSpPr>
          <p:cNvPr id="19460" name="Groupe 96"/>
          <p:cNvGrpSpPr>
            <a:grpSpLocks/>
          </p:cNvGrpSpPr>
          <p:nvPr/>
        </p:nvGrpSpPr>
        <p:grpSpPr bwMode="auto">
          <a:xfrm>
            <a:off x="250825" y="1177925"/>
            <a:ext cx="1570038" cy="3425825"/>
            <a:chOff x="1267242" y="655586"/>
            <a:chExt cx="2511706" cy="4741464"/>
          </a:xfrm>
        </p:grpSpPr>
        <p:grpSp>
          <p:nvGrpSpPr>
            <p:cNvPr id="19565" name="Groupe 97"/>
            <p:cNvGrpSpPr>
              <a:grpSpLocks/>
            </p:cNvGrpSpPr>
            <p:nvPr/>
          </p:nvGrpSpPr>
          <p:grpSpPr bwMode="auto">
            <a:xfrm>
              <a:off x="1267242" y="655586"/>
              <a:ext cx="2511706" cy="4741464"/>
              <a:chOff x="913299" y="633048"/>
              <a:chExt cx="2511706" cy="4741464"/>
            </a:xfrm>
          </p:grpSpPr>
          <p:sp>
            <p:nvSpPr>
              <p:cNvPr id="101" name="Forme libre 100"/>
              <p:cNvSpPr/>
              <p:nvPr/>
            </p:nvSpPr>
            <p:spPr>
              <a:xfrm>
                <a:off x="913299" y="2851230"/>
                <a:ext cx="2511706"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66FF">
                  <a:alpha val="92941"/>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bg1"/>
                  </a:solidFill>
                </a:endParaRPr>
              </a:p>
            </p:txBody>
          </p:sp>
          <p:grpSp>
            <p:nvGrpSpPr>
              <p:cNvPr id="19568" name="Groupe 101"/>
              <p:cNvGrpSpPr>
                <a:grpSpLocks/>
              </p:cNvGrpSpPr>
              <p:nvPr/>
            </p:nvGrpSpPr>
            <p:grpSpPr bwMode="auto">
              <a:xfrm>
                <a:off x="1832655" y="633048"/>
                <a:ext cx="682906" cy="2548034"/>
                <a:chOff x="1832655" y="633048"/>
                <a:chExt cx="682906" cy="2548034"/>
              </a:xfrm>
            </p:grpSpPr>
            <p:sp>
              <p:nvSpPr>
                <p:cNvPr id="103" name="Forme libre 102"/>
                <p:cNvSpPr/>
                <p:nvPr/>
              </p:nvSpPr>
              <p:spPr>
                <a:xfrm flipH="1">
                  <a:off x="2091692" y="2845585"/>
                  <a:ext cx="119364" cy="336164"/>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grpSp>
              <p:nvGrpSpPr>
                <p:cNvPr id="19570" name="Groupe 103"/>
                <p:cNvGrpSpPr>
                  <a:grpSpLocks/>
                </p:cNvGrpSpPr>
                <p:nvPr/>
              </p:nvGrpSpPr>
              <p:grpSpPr bwMode="auto">
                <a:xfrm>
                  <a:off x="1832655" y="633048"/>
                  <a:ext cx="682906" cy="739450"/>
                  <a:chOff x="1469985" y="633048"/>
                  <a:chExt cx="682906" cy="739450"/>
                </a:xfrm>
              </p:grpSpPr>
              <p:sp>
                <p:nvSpPr>
                  <p:cNvPr id="113" name="Ellipse 112"/>
                  <p:cNvSpPr/>
                  <p:nvPr/>
                </p:nvSpPr>
                <p:spPr>
                  <a:xfrm>
                    <a:off x="1469979" y="633048"/>
                    <a:ext cx="683164" cy="740442"/>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4" name="Ellipse 113"/>
                  <p:cNvSpPr/>
                  <p:nvPr/>
                </p:nvSpPr>
                <p:spPr>
                  <a:xfrm>
                    <a:off x="1617278" y="808821"/>
                    <a:ext cx="388565" cy="388897"/>
                  </a:xfrm>
                  <a:prstGeom prst="ellipse">
                    <a:avLst/>
                  </a:prstGeom>
                  <a:solidFill>
                    <a:srgbClr val="0066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05" name="Connecteur droit 104"/>
                <p:cNvCxnSpPr>
                  <a:stCxn id="113" idx="4"/>
                </p:cNvCxnSpPr>
                <p:nvPr/>
              </p:nvCxnSpPr>
              <p:spPr>
                <a:xfrm>
                  <a:off x="2175501" y="1373490"/>
                  <a:ext cx="0" cy="1478685"/>
                </a:xfrm>
                <a:prstGeom prst="line">
                  <a:avLst/>
                </a:prstGeom>
              </p:spPr>
              <p:style>
                <a:lnRef idx="3">
                  <a:schemeClr val="dk1"/>
                </a:lnRef>
                <a:fillRef idx="0">
                  <a:schemeClr val="dk1"/>
                </a:fillRef>
                <a:effectRef idx="2">
                  <a:schemeClr val="dk1"/>
                </a:effectRef>
                <a:fontRef idx="minor">
                  <a:schemeClr val="tx1"/>
                </a:fontRef>
              </p:style>
            </p:cxnSp>
            <p:sp>
              <p:nvSpPr>
                <p:cNvPr id="106" name="Forme libre 105"/>
                <p:cNvSpPr/>
                <p:nvPr/>
              </p:nvSpPr>
              <p:spPr>
                <a:xfrm>
                  <a:off x="2211056" y="2847781"/>
                  <a:ext cx="45713" cy="33396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07" name="Connecteur droit 106"/>
                <p:cNvCxnSpPr/>
                <p:nvPr/>
              </p:nvCxnSpPr>
              <p:spPr>
                <a:xfrm flipH="1">
                  <a:off x="2091692" y="2777472"/>
                  <a:ext cx="165077" cy="151604"/>
                </a:xfrm>
                <a:prstGeom prst="line">
                  <a:avLst/>
                </a:prstGeom>
              </p:spPr>
              <p:style>
                <a:lnRef idx="3">
                  <a:schemeClr val="dk1"/>
                </a:lnRef>
                <a:fillRef idx="0">
                  <a:schemeClr val="dk1"/>
                </a:fillRef>
                <a:effectRef idx="2">
                  <a:schemeClr val="dk1"/>
                </a:effectRef>
                <a:fontRef idx="minor">
                  <a:schemeClr val="tx1"/>
                </a:fontRef>
              </p:style>
            </p:cxnSp>
            <p:cxnSp>
              <p:nvCxnSpPr>
                <p:cNvPr id="108" name="Connecteur droit 107"/>
                <p:cNvCxnSpPr/>
                <p:nvPr/>
              </p:nvCxnSpPr>
              <p:spPr>
                <a:xfrm flipH="1">
                  <a:off x="2068836" y="2639052"/>
                  <a:ext cx="165076" cy="127435"/>
                </a:xfrm>
                <a:prstGeom prst="line">
                  <a:avLst/>
                </a:prstGeom>
              </p:spPr>
              <p:style>
                <a:lnRef idx="3">
                  <a:schemeClr val="dk1"/>
                </a:lnRef>
                <a:fillRef idx="0">
                  <a:schemeClr val="dk1"/>
                </a:fillRef>
                <a:effectRef idx="2">
                  <a:schemeClr val="dk1"/>
                </a:effectRef>
                <a:fontRef idx="minor">
                  <a:schemeClr val="tx1"/>
                </a:fontRef>
              </p:style>
            </p:cxnSp>
            <p:sp>
              <p:nvSpPr>
                <p:cNvPr id="109" name="Forme libre 108"/>
                <p:cNvSpPr/>
                <p:nvPr/>
              </p:nvSpPr>
              <p:spPr>
                <a:xfrm flipH="1">
                  <a:off x="2086612" y="2845585"/>
                  <a:ext cx="119364" cy="336164"/>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10" name="Forme libre 109"/>
                <p:cNvSpPr/>
                <p:nvPr/>
              </p:nvSpPr>
              <p:spPr>
                <a:xfrm>
                  <a:off x="2205976" y="2847781"/>
                  <a:ext cx="45713" cy="33396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11" name="Connecteur droit 110"/>
                <p:cNvCxnSpPr/>
                <p:nvPr/>
              </p:nvCxnSpPr>
              <p:spPr>
                <a:xfrm flipH="1">
                  <a:off x="2086612" y="2777472"/>
                  <a:ext cx="165077" cy="151604"/>
                </a:xfrm>
                <a:prstGeom prst="line">
                  <a:avLst/>
                </a:prstGeom>
              </p:spPr>
              <p:style>
                <a:lnRef idx="3">
                  <a:schemeClr val="dk1"/>
                </a:lnRef>
                <a:fillRef idx="0">
                  <a:schemeClr val="dk1"/>
                </a:fillRef>
                <a:effectRef idx="2">
                  <a:schemeClr val="dk1"/>
                </a:effectRef>
                <a:fontRef idx="minor">
                  <a:schemeClr val="tx1"/>
                </a:fontRef>
              </p:style>
            </p:cxnSp>
            <p:cxnSp>
              <p:nvCxnSpPr>
                <p:cNvPr id="112" name="Connecteur droit 111"/>
                <p:cNvCxnSpPr/>
                <p:nvPr/>
              </p:nvCxnSpPr>
              <p:spPr>
                <a:xfrm flipH="1">
                  <a:off x="2063757" y="2639052"/>
                  <a:ext cx="165076" cy="127435"/>
                </a:xfrm>
                <a:prstGeom prst="line">
                  <a:avLst/>
                </a:prstGeom>
              </p:spPr>
              <p:style>
                <a:lnRef idx="3">
                  <a:schemeClr val="dk1"/>
                </a:lnRef>
                <a:fillRef idx="0">
                  <a:schemeClr val="dk1"/>
                </a:fillRef>
                <a:effectRef idx="2">
                  <a:schemeClr val="dk1"/>
                </a:effectRef>
                <a:fontRef idx="minor">
                  <a:schemeClr val="tx1"/>
                </a:fontRef>
              </p:style>
            </p:cxnSp>
          </p:grpSp>
        </p:grpSp>
        <p:sp>
          <p:nvSpPr>
            <p:cNvPr id="19566" name="ZoneTexte 99"/>
            <p:cNvSpPr txBox="1">
              <a:spLocks noChangeArrowheads="1"/>
            </p:cNvSpPr>
            <p:nvPr/>
          </p:nvSpPr>
          <p:spPr bwMode="auto">
            <a:xfrm>
              <a:off x="1276239" y="3480230"/>
              <a:ext cx="2463253" cy="14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DZ" altLang="fr-FR" sz="2000" b="1">
                  <a:solidFill>
                    <a:schemeClr val="bg1"/>
                  </a:solidFill>
                  <a:latin typeface="Century Gothic" panose="020B0502020202020204" pitchFamily="34" charset="0"/>
                </a:rPr>
                <a:t>علوم وتقنيات النشاطات البدنية والرياضية</a:t>
              </a:r>
              <a:endParaRPr lang="fr-FR" altLang="fr-FR" sz="2000">
                <a:solidFill>
                  <a:schemeClr val="bg1"/>
                </a:solidFill>
                <a:latin typeface="Century Gothic" panose="020B0502020202020204" pitchFamily="34" charset="0"/>
              </a:endParaRPr>
            </a:p>
          </p:txBody>
        </p:sp>
      </p:grpSp>
      <p:grpSp>
        <p:nvGrpSpPr>
          <p:cNvPr id="115" name="Groupe 114"/>
          <p:cNvGrpSpPr>
            <a:grpSpLocks/>
          </p:cNvGrpSpPr>
          <p:nvPr/>
        </p:nvGrpSpPr>
        <p:grpSpPr bwMode="auto">
          <a:xfrm>
            <a:off x="9398000" y="1177925"/>
            <a:ext cx="1731962" cy="5576887"/>
            <a:chOff x="2063487" y="699772"/>
            <a:chExt cx="2769164" cy="7717455"/>
          </a:xfrm>
        </p:grpSpPr>
        <p:grpSp>
          <p:nvGrpSpPr>
            <p:cNvPr id="19553" name="Groupe 115"/>
            <p:cNvGrpSpPr>
              <a:grpSpLocks/>
            </p:cNvGrpSpPr>
            <p:nvPr/>
          </p:nvGrpSpPr>
          <p:grpSpPr bwMode="auto">
            <a:xfrm>
              <a:off x="2063487" y="699772"/>
              <a:ext cx="2769164" cy="7717455"/>
              <a:chOff x="1709544" y="677234"/>
              <a:chExt cx="2769164" cy="7717455"/>
            </a:xfrm>
          </p:grpSpPr>
          <p:sp>
            <p:nvSpPr>
              <p:cNvPr id="119" name="Forme libre 118"/>
              <p:cNvSpPr/>
              <p:nvPr/>
            </p:nvSpPr>
            <p:spPr>
              <a:xfrm>
                <a:off x="1709544" y="5871407"/>
                <a:ext cx="2769164"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800000">
                  <a:alpha val="93725"/>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56" name="Groupe 119"/>
              <p:cNvGrpSpPr>
                <a:grpSpLocks/>
              </p:cNvGrpSpPr>
              <p:nvPr/>
            </p:nvGrpSpPr>
            <p:grpSpPr bwMode="auto">
              <a:xfrm>
                <a:off x="2722856" y="677234"/>
                <a:ext cx="682906" cy="5515659"/>
                <a:chOff x="2722856" y="677234"/>
                <a:chExt cx="682906" cy="5515659"/>
              </a:xfrm>
            </p:grpSpPr>
            <p:grpSp>
              <p:nvGrpSpPr>
                <p:cNvPr id="19557" name="Groupe 121"/>
                <p:cNvGrpSpPr>
                  <a:grpSpLocks/>
                </p:cNvGrpSpPr>
                <p:nvPr/>
              </p:nvGrpSpPr>
              <p:grpSpPr bwMode="auto">
                <a:xfrm>
                  <a:off x="2722856" y="677234"/>
                  <a:ext cx="682906" cy="739450"/>
                  <a:chOff x="2360186" y="677234"/>
                  <a:chExt cx="682906" cy="739450"/>
                </a:xfrm>
              </p:grpSpPr>
              <p:sp>
                <p:nvSpPr>
                  <p:cNvPr id="131" name="Ellipse 130"/>
                  <p:cNvSpPr/>
                  <p:nvPr/>
                </p:nvSpPr>
                <p:spPr>
                  <a:xfrm>
                    <a:off x="2359610" y="677234"/>
                    <a:ext cx="682773" cy="74033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2" name="Ellipse 131"/>
                  <p:cNvSpPr/>
                  <p:nvPr/>
                </p:nvSpPr>
                <p:spPr>
                  <a:xfrm>
                    <a:off x="2524593" y="811240"/>
                    <a:ext cx="385805" cy="388839"/>
                  </a:xfrm>
                  <a:prstGeom prst="ellipse">
                    <a:avLst/>
                  </a:prstGeom>
                  <a:solidFill>
                    <a:srgbClr val="8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23" name="Connecteur droit 122"/>
                <p:cNvCxnSpPr>
                  <a:stCxn id="131" idx="4"/>
                </p:cNvCxnSpPr>
                <p:nvPr/>
              </p:nvCxnSpPr>
              <p:spPr>
                <a:xfrm>
                  <a:off x="3064937" y="1417564"/>
                  <a:ext cx="58378" cy="4266239"/>
                </a:xfrm>
                <a:prstGeom prst="line">
                  <a:avLst/>
                </a:prstGeom>
              </p:spPr>
              <p:style>
                <a:lnRef idx="3">
                  <a:schemeClr val="dk1"/>
                </a:lnRef>
                <a:fillRef idx="0">
                  <a:schemeClr val="dk1"/>
                </a:fillRef>
                <a:effectRef idx="2">
                  <a:schemeClr val="dk1"/>
                </a:effectRef>
                <a:fontRef idx="minor">
                  <a:schemeClr val="tx1"/>
                </a:fontRef>
              </p:style>
            </p:cxnSp>
            <p:sp>
              <p:nvSpPr>
                <p:cNvPr id="127" name="Forme libre 126"/>
                <p:cNvSpPr/>
                <p:nvPr/>
              </p:nvSpPr>
              <p:spPr>
                <a:xfrm flipH="1">
                  <a:off x="3031939" y="5852960"/>
                  <a:ext cx="116757" cy="336114"/>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28" name="Forme libre 127"/>
                <p:cNvSpPr/>
                <p:nvPr/>
              </p:nvSpPr>
              <p:spPr>
                <a:xfrm>
                  <a:off x="3184231" y="5859550"/>
                  <a:ext cx="45687" cy="33391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29" name="Connecteur droit 128"/>
                <p:cNvCxnSpPr/>
                <p:nvPr/>
              </p:nvCxnSpPr>
              <p:spPr>
                <a:xfrm flipH="1">
                  <a:off x="3062398" y="5745314"/>
                  <a:ext cx="164983" cy="149384"/>
                </a:xfrm>
                <a:prstGeom prst="line">
                  <a:avLst/>
                </a:prstGeom>
              </p:spPr>
              <p:style>
                <a:lnRef idx="3">
                  <a:schemeClr val="dk1"/>
                </a:lnRef>
                <a:fillRef idx="0">
                  <a:schemeClr val="dk1"/>
                </a:fillRef>
                <a:effectRef idx="2">
                  <a:schemeClr val="dk1"/>
                </a:effectRef>
                <a:fontRef idx="minor">
                  <a:schemeClr val="tx1"/>
                </a:fontRef>
              </p:style>
            </p:cxnSp>
            <p:cxnSp>
              <p:nvCxnSpPr>
                <p:cNvPr id="130" name="Connecteur droit 129"/>
                <p:cNvCxnSpPr/>
                <p:nvPr/>
              </p:nvCxnSpPr>
              <p:spPr>
                <a:xfrm flipH="1">
                  <a:off x="2998944" y="5661835"/>
                  <a:ext cx="162444" cy="127416"/>
                </a:xfrm>
                <a:prstGeom prst="line">
                  <a:avLst/>
                </a:prstGeom>
              </p:spPr>
              <p:style>
                <a:lnRef idx="3">
                  <a:schemeClr val="dk1"/>
                </a:lnRef>
                <a:fillRef idx="0">
                  <a:schemeClr val="dk1"/>
                </a:fillRef>
                <a:effectRef idx="2">
                  <a:schemeClr val="dk1"/>
                </a:effectRef>
                <a:fontRef idx="minor">
                  <a:schemeClr val="tx1"/>
                </a:fontRef>
              </p:style>
            </p:cxnSp>
          </p:grpSp>
        </p:grpSp>
        <p:sp>
          <p:nvSpPr>
            <p:cNvPr id="19554" name="ZoneTexte 117"/>
            <p:cNvSpPr txBox="1">
              <a:spLocks noChangeArrowheads="1"/>
            </p:cNvSpPr>
            <p:nvPr/>
          </p:nvSpPr>
          <p:spPr bwMode="auto">
            <a:xfrm>
              <a:off x="2337824" y="6591779"/>
              <a:ext cx="2280126" cy="11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00000"/>
                </a:lnSpc>
                <a:spcBef>
                  <a:spcPct val="0"/>
                </a:spcBef>
                <a:buFontTx/>
                <a:buNone/>
              </a:pPr>
              <a:r>
                <a:rPr lang="ar-SA" altLang="fr-FR" sz="2400" b="1">
                  <a:solidFill>
                    <a:schemeClr val="bg1"/>
                  </a:solidFill>
                  <a:latin typeface="Century Gothic" panose="020B0502020202020204" pitchFamily="34" charset="0"/>
                </a:rPr>
                <a:t>اللغة والأدب العربي</a:t>
              </a:r>
              <a:endParaRPr lang="fr-FR" altLang="fr-FR" sz="2400">
                <a:solidFill>
                  <a:schemeClr val="bg1"/>
                </a:solidFill>
                <a:latin typeface="Century Gothic" panose="020B0502020202020204" pitchFamily="34" charset="0"/>
              </a:endParaRPr>
            </a:p>
          </p:txBody>
        </p:sp>
      </p:grpSp>
      <p:grpSp>
        <p:nvGrpSpPr>
          <p:cNvPr id="133" name="Groupe 132"/>
          <p:cNvGrpSpPr>
            <a:grpSpLocks/>
          </p:cNvGrpSpPr>
          <p:nvPr/>
        </p:nvGrpSpPr>
        <p:grpSpPr bwMode="auto">
          <a:xfrm>
            <a:off x="10467975" y="1147763"/>
            <a:ext cx="1571625" cy="3427412"/>
            <a:chOff x="1267242" y="655586"/>
            <a:chExt cx="2511706" cy="4741464"/>
          </a:xfrm>
        </p:grpSpPr>
        <p:grpSp>
          <p:nvGrpSpPr>
            <p:cNvPr id="19537" name="Groupe 133"/>
            <p:cNvGrpSpPr>
              <a:grpSpLocks/>
            </p:cNvGrpSpPr>
            <p:nvPr/>
          </p:nvGrpSpPr>
          <p:grpSpPr bwMode="auto">
            <a:xfrm>
              <a:off x="1267242" y="655586"/>
              <a:ext cx="2511706" cy="4741464"/>
              <a:chOff x="913299" y="633048"/>
              <a:chExt cx="2511706" cy="4741464"/>
            </a:xfrm>
          </p:grpSpPr>
          <p:sp>
            <p:nvSpPr>
              <p:cNvPr id="137" name="Forme libre 136"/>
              <p:cNvSpPr/>
              <p:nvPr/>
            </p:nvSpPr>
            <p:spPr>
              <a:xfrm>
                <a:off x="913299" y="2851230"/>
                <a:ext cx="2511706"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3333FF">
                  <a:alpha val="93725"/>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40" name="Groupe 137"/>
              <p:cNvGrpSpPr>
                <a:grpSpLocks/>
              </p:cNvGrpSpPr>
              <p:nvPr/>
            </p:nvGrpSpPr>
            <p:grpSpPr bwMode="auto">
              <a:xfrm>
                <a:off x="1832655" y="633048"/>
                <a:ext cx="682906" cy="2548034"/>
                <a:chOff x="1832655" y="633048"/>
                <a:chExt cx="682906" cy="2548034"/>
              </a:xfrm>
            </p:grpSpPr>
            <p:sp>
              <p:nvSpPr>
                <p:cNvPr id="139" name="Forme libre 138"/>
                <p:cNvSpPr/>
                <p:nvPr/>
              </p:nvSpPr>
              <p:spPr>
                <a:xfrm flipH="1">
                  <a:off x="2093040" y="2844560"/>
                  <a:ext cx="116706" cy="336010"/>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grpSp>
              <p:nvGrpSpPr>
                <p:cNvPr id="19542" name="Groupe 139"/>
                <p:cNvGrpSpPr>
                  <a:grpSpLocks/>
                </p:cNvGrpSpPr>
                <p:nvPr/>
              </p:nvGrpSpPr>
              <p:grpSpPr bwMode="auto">
                <a:xfrm>
                  <a:off x="1832655" y="633048"/>
                  <a:ext cx="682906" cy="739450"/>
                  <a:chOff x="1469985" y="633048"/>
                  <a:chExt cx="682906" cy="739450"/>
                </a:xfrm>
              </p:grpSpPr>
              <p:sp>
                <p:nvSpPr>
                  <p:cNvPr id="149" name="Ellipse 148"/>
                  <p:cNvSpPr/>
                  <p:nvPr/>
                </p:nvSpPr>
                <p:spPr>
                  <a:xfrm>
                    <a:off x="1469050" y="633048"/>
                    <a:ext cx="685011" cy="740099"/>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0" name="Ellipse 149"/>
                  <p:cNvSpPr/>
                  <p:nvPr/>
                </p:nvSpPr>
                <p:spPr>
                  <a:xfrm>
                    <a:off x="1617563" y="808897"/>
                    <a:ext cx="387751" cy="387752"/>
                  </a:xfrm>
                  <a:prstGeom prst="ellipse">
                    <a:avLst/>
                  </a:prstGeom>
                  <a:solidFill>
                    <a:srgbClr val="3333FF">
                      <a:alpha val="93725"/>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41" name="Connecteur droit 140"/>
                <p:cNvCxnSpPr>
                  <a:stCxn id="149" idx="4"/>
                </p:cNvCxnSpPr>
                <p:nvPr/>
              </p:nvCxnSpPr>
              <p:spPr>
                <a:xfrm>
                  <a:off x="2174226" y="1373146"/>
                  <a:ext cx="0" cy="1478003"/>
                </a:xfrm>
                <a:prstGeom prst="line">
                  <a:avLst/>
                </a:prstGeom>
              </p:spPr>
              <p:style>
                <a:lnRef idx="3">
                  <a:schemeClr val="dk1"/>
                </a:lnRef>
                <a:fillRef idx="0">
                  <a:schemeClr val="dk1"/>
                </a:fillRef>
                <a:effectRef idx="2">
                  <a:schemeClr val="dk1"/>
                </a:effectRef>
                <a:fontRef idx="minor">
                  <a:schemeClr val="tx1"/>
                </a:fontRef>
              </p:style>
            </p:cxnSp>
            <p:sp>
              <p:nvSpPr>
                <p:cNvPr id="142" name="Forme libre 141"/>
                <p:cNvSpPr/>
                <p:nvPr/>
              </p:nvSpPr>
              <p:spPr>
                <a:xfrm>
                  <a:off x="2209745" y="2846757"/>
                  <a:ext cx="45667" cy="333813"/>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43" name="Connecteur droit 142"/>
                <p:cNvCxnSpPr/>
                <p:nvPr/>
              </p:nvCxnSpPr>
              <p:spPr>
                <a:xfrm flipH="1">
                  <a:off x="2093040" y="2776480"/>
                  <a:ext cx="162373" cy="151533"/>
                </a:xfrm>
                <a:prstGeom prst="line">
                  <a:avLst/>
                </a:prstGeom>
              </p:spPr>
              <p:style>
                <a:lnRef idx="3">
                  <a:schemeClr val="dk1"/>
                </a:lnRef>
                <a:fillRef idx="0">
                  <a:schemeClr val="dk1"/>
                </a:fillRef>
                <a:effectRef idx="2">
                  <a:schemeClr val="dk1"/>
                </a:effectRef>
                <a:fontRef idx="minor">
                  <a:schemeClr val="tx1"/>
                </a:fontRef>
              </p:style>
            </p:cxnSp>
            <p:cxnSp>
              <p:nvCxnSpPr>
                <p:cNvPr id="144" name="Connecteur droit 143"/>
                <p:cNvCxnSpPr/>
                <p:nvPr/>
              </p:nvCxnSpPr>
              <p:spPr>
                <a:xfrm flipH="1">
                  <a:off x="2070205" y="2638123"/>
                  <a:ext cx="162373" cy="127376"/>
                </a:xfrm>
                <a:prstGeom prst="line">
                  <a:avLst/>
                </a:prstGeom>
              </p:spPr>
              <p:style>
                <a:lnRef idx="3">
                  <a:schemeClr val="dk1"/>
                </a:lnRef>
                <a:fillRef idx="0">
                  <a:schemeClr val="dk1"/>
                </a:fillRef>
                <a:effectRef idx="2">
                  <a:schemeClr val="dk1"/>
                </a:effectRef>
                <a:fontRef idx="minor">
                  <a:schemeClr val="tx1"/>
                </a:fontRef>
              </p:style>
            </p:cxnSp>
            <p:sp>
              <p:nvSpPr>
                <p:cNvPr id="145" name="Forme libre 144"/>
                <p:cNvSpPr/>
                <p:nvPr/>
              </p:nvSpPr>
              <p:spPr>
                <a:xfrm flipH="1">
                  <a:off x="2087966" y="2844560"/>
                  <a:ext cx="116706" cy="336010"/>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46" name="Forme libre 145"/>
                <p:cNvSpPr/>
                <p:nvPr/>
              </p:nvSpPr>
              <p:spPr>
                <a:xfrm>
                  <a:off x="2204671" y="2846757"/>
                  <a:ext cx="45667" cy="333813"/>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47" name="Connecteur droit 146"/>
                <p:cNvCxnSpPr/>
                <p:nvPr/>
              </p:nvCxnSpPr>
              <p:spPr>
                <a:xfrm flipH="1">
                  <a:off x="2087966" y="2776480"/>
                  <a:ext cx="162373" cy="151533"/>
                </a:xfrm>
                <a:prstGeom prst="line">
                  <a:avLst/>
                </a:prstGeom>
              </p:spPr>
              <p:style>
                <a:lnRef idx="3">
                  <a:schemeClr val="dk1"/>
                </a:lnRef>
                <a:fillRef idx="0">
                  <a:schemeClr val="dk1"/>
                </a:fillRef>
                <a:effectRef idx="2">
                  <a:schemeClr val="dk1"/>
                </a:effectRef>
                <a:fontRef idx="minor">
                  <a:schemeClr val="tx1"/>
                </a:fontRef>
              </p:style>
            </p:cxnSp>
            <p:cxnSp>
              <p:nvCxnSpPr>
                <p:cNvPr id="148" name="Connecteur droit 147"/>
                <p:cNvCxnSpPr/>
                <p:nvPr/>
              </p:nvCxnSpPr>
              <p:spPr>
                <a:xfrm flipH="1">
                  <a:off x="2065131" y="2638123"/>
                  <a:ext cx="162373" cy="127376"/>
                </a:xfrm>
                <a:prstGeom prst="line">
                  <a:avLst/>
                </a:prstGeom>
              </p:spPr>
              <p:style>
                <a:lnRef idx="3">
                  <a:schemeClr val="dk1"/>
                </a:lnRef>
                <a:fillRef idx="0">
                  <a:schemeClr val="dk1"/>
                </a:fillRef>
                <a:effectRef idx="2">
                  <a:schemeClr val="dk1"/>
                </a:effectRef>
                <a:fontRef idx="minor">
                  <a:schemeClr val="tx1"/>
                </a:fontRef>
              </p:style>
            </p:cxnSp>
          </p:grpSp>
        </p:grpSp>
        <p:sp>
          <p:nvSpPr>
            <p:cNvPr id="19538" name="ZoneTexte 135"/>
            <p:cNvSpPr txBox="1">
              <a:spLocks noChangeArrowheads="1"/>
            </p:cNvSpPr>
            <p:nvPr/>
          </p:nvSpPr>
          <p:spPr bwMode="auto">
            <a:xfrm>
              <a:off x="1405100" y="3600551"/>
              <a:ext cx="2235988" cy="11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fr-FR" sz="2400" b="1">
                  <a:solidFill>
                    <a:schemeClr val="bg1"/>
                  </a:solidFill>
                  <a:latin typeface="Century Gothic" panose="020B0502020202020204" pitchFamily="34" charset="0"/>
                </a:rPr>
                <a:t>العلوم والتكنولوجيا</a:t>
              </a:r>
              <a:endParaRPr lang="fr-FR" altLang="fr-FR" sz="2400" b="1">
                <a:solidFill>
                  <a:schemeClr val="bg1"/>
                </a:solidFill>
                <a:latin typeface="Cambria" panose="02040503050406030204" pitchFamily="18" charset="0"/>
              </a:endParaRPr>
            </a:p>
          </p:txBody>
        </p:sp>
      </p:grpSp>
      <p:grpSp>
        <p:nvGrpSpPr>
          <p:cNvPr id="19463" name="Groupe 150"/>
          <p:cNvGrpSpPr>
            <a:grpSpLocks/>
          </p:cNvGrpSpPr>
          <p:nvPr/>
        </p:nvGrpSpPr>
        <p:grpSpPr bwMode="auto">
          <a:xfrm>
            <a:off x="7181850" y="1106488"/>
            <a:ext cx="1731963" cy="5576887"/>
            <a:chOff x="2063487" y="699772"/>
            <a:chExt cx="2769164" cy="7717455"/>
          </a:xfrm>
        </p:grpSpPr>
        <p:grpSp>
          <p:nvGrpSpPr>
            <p:cNvPr id="19525" name="Groupe 151"/>
            <p:cNvGrpSpPr>
              <a:grpSpLocks/>
            </p:cNvGrpSpPr>
            <p:nvPr/>
          </p:nvGrpSpPr>
          <p:grpSpPr bwMode="auto">
            <a:xfrm>
              <a:off x="2063487" y="699772"/>
              <a:ext cx="2769164" cy="7717455"/>
              <a:chOff x="1709544" y="677234"/>
              <a:chExt cx="2769164" cy="7717455"/>
            </a:xfrm>
          </p:grpSpPr>
          <p:sp>
            <p:nvSpPr>
              <p:cNvPr id="155" name="Forme libre 154"/>
              <p:cNvSpPr/>
              <p:nvPr/>
            </p:nvSpPr>
            <p:spPr>
              <a:xfrm>
                <a:off x="1709544" y="5871407"/>
                <a:ext cx="2769164"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3333FF">
                  <a:alpha val="93725"/>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28" name="Groupe 155"/>
              <p:cNvGrpSpPr>
                <a:grpSpLocks/>
              </p:cNvGrpSpPr>
              <p:nvPr/>
            </p:nvGrpSpPr>
            <p:grpSpPr bwMode="auto">
              <a:xfrm>
                <a:off x="2722856" y="677234"/>
                <a:ext cx="682906" cy="5515659"/>
                <a:chOff x="2722856" y="677234"/>
                <a:chExt cx="682906" cy="5515659"/>
              </a:xfrm>
            </p:grpSpPr>
            <p:grpSp>
              <p:nvGrpSpPr>
                <p:cNvPr id="19529" name="Groupe 156"/>
                <p:cNvGrpSpPr>
                  <a:grpSpLocks/>
                </p:cNvGrpSpPr>
                <p:nvPr/>
              </p:nvGrpSpPr>
              <p:grpSpPr bwMode="auto">
                <a:xfrm>
                  <a:off x="2722856" y="677234"/>
                  <a:ext cx="682906" cy="739450"/>
                  <a:chOff x="2360186" y="677234"/>
                  <a:chExt cx="682906" cy="739450"/>
                </a:xfrm>
              </p:grpSpPr>
              <p:sp>
                <p:nvSpPr>
                  <p:cNvPr id="163" name="Ellipse 162"/>
                  <p:cNvSpPr/>
                  <p:nvPr/>
                </p:nvSpPr>
                <p:spPr>
                  <a:xfrm>
                    <a:off x="2359612" y="677234"/>
                    <a:ext cx="682772" cy="74033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4" name="Ellipse 163"/>
                  <p:cNvSpPr/>
                  <p:nvPr/>
                </p:nvSpPr>
                <p:spPr>
                  <a:xfrm>
                    <a:off x="2524593" y="811240"/>
                    <a:ext cx="385805" cy="388839"/>
                  </a:xfrm>
                  <a:prstGeom prst="ellipse">
                    <a:avLst/>
                  </a:prstGeom>
                  <a:solidFill>
                    <a:srgbClr val="3333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58" name="Connecteur droit 157"/>
                <p:cNvCxnSpPr>
                  <a:stCxn id="163" idx="4"/>
                </p:cNvCxnSpPr>
                <p:nvPr/>
              </p:nvCxnSpPr>
              <p:spPr>
                <a:xfrm>
                  <a:off x="3064937" y="1417564"/>
                  <a:ext cx="58379" cy="4266239"/>
                </a:xfrm>
                <a:prstGeom prst="line">
                  <a:avLst/>
                </a:prstGeom>
              </p:spPr>
              <p:style>
                <a:lnRef idx="3">
                  <a:schemeClr val="dk1"/>
                </a:lnRef>
                <a:fillRef idx="0">
                  <a:schemeClr val="dk1"/>
                </a:fillRef>
                <a:effectRef idx="2">
                  <a:schemeClr val="dk1"/>
                </a:effectRef>
                <a:fontRef idx="minor">
                  <a:schemeClr val="tx1"/>
                </a:fontRef>
              </p:style>
            </p:cxnSp>
            <p:sp>
              <p:nvSpPr>
                <p:cNvPr id="159" name="Forme libre 158"/>
                <p:cNvSpPr/>
                <p:nvPr/>
              </p:nvSpPr>
              <p:spPr>
                <a:xfrm flipH="1">
                  <a:off x="3031941" y="5852960"/>
                  <a:ext cx="116757" cy="336114"/>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60" name="Forme libre 159"/>
                <p:cNvSpPr/>
                <p:nvPr/>
              </p:nvSpPr>
              <p:spPr>
                <a:xfrm>
                  <a:off x="3184232" y="5859550"/>
                  <a:ext cx="45687" cy="33391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61" name="Connecteur droit 160"/>
                <p:cNvCxnSpPr/>
                <p:nvPr/>
              </p:nvCxnSpPr>
              <p:spPr>
                <a:xfrm flipH="1">
                  <a:off x="3062399" y="5745314"/>
                  <a:ext cx="164981" cy="149384"/>
                </a:xfrm>
                <a:prstGeom prst="line">
                  <a:avLst/>
                </a:prstGeom>
              </p:spPr>
              <p:style>
                <a:lnRef idx="3">
                  <a:schemeClr val="dk1"/>
                </a:lnRef>
                <a:fillRef idx="0">
                  <a:schemeClr val="dk1"/>
                </a:fillRef>
                <a:effectRef idx="2">
                  <a:schemeClr val="dk1"/>
                </a:effectRef>
                <a:fontRef idx="minor">
                  <a:schemeClr val="tx1"/>
                </a:fontRef>
              </p:style>
            </p:cxnSp>
            <p:cxnSp>
              <p:nvCxnSpPr>
                <p:cNvPr id="162" name="Connecteur droit 161"/>
                <p:cNvCxnSpPr/>
                <p:nvPr/>
              </p:nvCxnSpPr>
              <p:spPr>
                <a:xfrm flipH="1">
                  <a:off x="2998944" y="5661835"/>
                  <a:ext cx="162444" cy="127416"/>
                </a:xfrm>
                <a:prstGeom prst="line">
                  <a:avLst/>
                </a:prstGeom>
              </p:spPr>
              <p:style>
                <a:lnRef idx="3">
                  <a:schemeClr val="dk1"/>
                </a:lnRef>
                <a:fillRef idx="0">
                  <a:schemeClr val="dk1"/>
                </a:fillRef>
                <a:effectRef idx="2">
                  <a:schemeClr val="dk1"/>
                </a:effectRef>
                <a:fontRef idx="minor">
                  <a:schemeClr val="tx1"/>
                </a:fontRef>
              </p:style>
            </p:cxnSp>
          </p:grpSp>
        </p:grpSp>
        <p:sp>
          <p:nvSpPr>
            <p:cNvPr id="19526" name="ZoneTexte 153"/>
            <p:cNvSpPr txBox="1">
              <a:spLocks noChangeArrowheads="1"/>
            </p:cNvSpPr>
            <p:nvPr/>
          </p:nvSpPr>
          <p:spPr bwMode="auto">
            <a:xfrm>
              <a:off x="2179984" y="6641196"/>
              <a:ext cx="2595668" cy="11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fr-FR" sz="2400" b="1">
                  <a:solidFill>
                    <a:schemeClr val="bg1"/>
                  </a:solidFill>
                  <a:latin typeface="Century Gothic" panose="020B0502020202020204" pitchFamily="34" charset="0"/>
                </a:rPr>
                <a:t>الآداب واللغات الأجنبية</a:t>
              </a:r>
              <a:endParaRPr lang="fr-FR" altLang="fr-FR" sz="2400">
                <a:solidFill>
                  <a:schemeClr val="bg1"/>
                </a:solidFill>
                <a:latin typeface="Century Gothic" panose="020B0502020202020204" pitchFamily="34" charset="0"/>
              </a:endParaRPr>
            </a:p>
          </p:txBody>
        </p:sp>
      </p:grpSp>
      <p:grpSp>
        <p:nvGrpSpPr>
          <p:cNvPr id="19464" name="Groupe 164"/>
          <p:cNvGrpSpPr>
            <a:grpSpLocks/>
          </p:cNvGrpSpPr>
          <p:nvPr/>
        </p:nvGrpSpPr>
        <p:grpSpPr bwMode="auto">
          <a:xfrm>
            <a:off x="4306888" y="1085850"/>
            <a:ext cx="1751012" cy="5576888"/>
            <a:chOff x="2033649" y="699772"/>
            <a:chExt cx="2799002" cy="7717455"/>
          </a:xfrm>
        </p:grpSpPr>
        <p:grpSp>
          <p:nvGrpSpPr>
            <p:cNvPr id="19513" name="Groupe 165"/>
            <p:cNvGrpSpPr>
              <a:grpSpLocks/>
            </p:cNvGrpSpPr>
            <p:nvPr/>
          </p:nvGrpSpPr>
          <p:grpSpPr bwMode="auto">
            <a:xfrm>
              <a:off x="2063487" y="699772"/>
              <a:ext cx="2769164" cy="7717455"/>
              <a:chOff x="1709544" y="677234"/>
              <a:chExt cx="2769164" cy="7717455"/>
            </a:xfrm>
          </p:grpSpPr>
          <p:sp>
            <p:nvSpPr>
              <p:cNvPr id="169" name="Forme libre 168"/>
              <p:cNvSpPr/>
              <p:nvPr/>
            </p:nvSpPr>
            <p:spPr>
              <a:xfrm>
                <a:off x="1709544" y="5871407"/>
                <a:ext cx="2769164"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7030A0">
                  <a:alpha val="94000"/>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16" name="Groupe 169"/>
              <p:cNvGrpSpPr>
                <a:grpSpLocks/>
              </p:cNvGrpSpPr>
              <p:nvPr/>
            </p:nvGrpSpPr>
            <p:grpSpPr bwMode="auto">
              <a:xfrm>
                <a:off x="2722856" y="677234"/>
                <a:ext cx="682906" cy="5515659"/>
                <a:chOff x="2722856" y="677234"/>
                <a:chExt cx="682906" cy="5515659"/>
              </a:xfrm>
            </p:grpSpPr>
            <p:grpSp>
              <p:nvGrpSpPr>
                <p:cNvPr id="19517" name="Groupe 170"/>
                <p:cNvGrpSpPr>
                  <a:grpSpLocks/>
                </p:cNvGrpSpPr>
                <p:nvPr/>
              </p:nvGrpSpPr>
              <p:grpSpPr bwMode="auto">
                <a:xfrm>
                  <a:off x="2722856" y="677234"/>
                  <a:ext cx="682906" cy="739450"/>
                  <a:chOff x="2360186" y="677234"/>
                  <a:chExt cx="682906" cy="739450"/>
                </a:xfrm>
              </p:grpSpPr>
              <p:sp>
                <p:nvSpPr>
                  <p:cNvPr id="177" name="Ellipse 176"/>
                  <p:cNvSpPr/>
                  <p:nvPr/>
                </p:nvSpPr>
                <p:spPr>
                  <a:xfrm>
                    <a:off x="2360001" y="677234"/>
                    <a:ext cx="682623" cy="74033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8" name="Ellipse 177"/>
                  <p:cNvSpPr/>
                  <p:nvPr/>
                </p:nvSpPr>
                <p:spPr>
                  <a:xfrm>
                    <a:off x="2524947" y="811241"/>
                    <a:ext cx="385720" cy="388838"/>
                  </a:xfrm>
                  <a:prstGeom prst="ellipse">
                    <a:avLst/>
                  </a:prstGeom>
                  <a:solidFill>
                    <a:srgbClr val="7030A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72" name="Connecteur droit 171"/>
                <p:cNvCxnSpPr>
                  <a:stCxn id="177" idx="4"/>
                </p:cNvCxnSpPr>
                <p:nvPr/>
              </p:nvCxnSpPr>
              <p:spPr>
                <a:xfrm>
                  <a:off x="3065251" y="1417566"/>
                  <a:ext cx="58365" cy="4266239"/>
                </a:xfrm>
                <a:prstGeom prst="line">
                  <a:avLst/>
                </a:prstGeom>
              </p:spPr>
              <p:style>
                <a:lnRef idx="3">
                  <a:schemeClr val="dk1"/>
                </a:lnRef>
                <a:fillRef idx="0">
                  <a:schemeClr val="dk1"/>
                </a:fillRef>
                <a:effectRef idx="2">
                  <a:schemeClr val="dk1"/>
                </a:effectRef>
                <a:fontRef idx="minor">
                  <a:schemeClr val="tx1"/>
                </a:fontRef>
              </p:style>
            </p:cxnSp>
            <p:sp>
              <p:nvSpPr>
                <p:cNvPr id="173" name="Forme libre 172"/>
                <p:cNvSpPr/>
                <p:nvPr/>
              </p:nvSpPr>
              <p:spPr>
                <a:xfrm flipH="1">
                  <a:off x="3032261" y="5852960"/>
                  <a:ext cx="116731" cy="336115"/>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74" name="Forme libre 173"/>
                <p:cNvSpPr/>
                <p:nvPr/>
              </p:nvSpPr>
              <p:spPr>
                <a:xfrm>
                  <a:off x="3184519" y="5859551"/>
                  <a:ext cx="45677" cy="33391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75" name="Connecteur droit 174"/>
                <p:cNvCxnSpPr/>
                <p:nvPr/>
              </p:nvCxnSpPr>
              <p:spPr>
                <a:xfrm flipH="1">
                  <a:off x="3062713" y="5745316"/>
                  <a:ext cx="164947" cy="149384"/>
                </a:xfrm>
                <a:prstGeom prst="line">
                  <a:avLst/>
                </a:prstGeom>
              </p:spPr>
              <p:style>
                <a:lnRef idx="3">
                  <a:schemeClr val="dk1"/>
                </a:lnRef>
                <a:fillRef idx="0">
                  <a:schemeClr val="dk1"/>
                </a:fillRef>
                <a:effectRef idx="2">
                  <a:schemeClr val="dk1"/>
                </a:effectRef>
                <a:fontRef idx="minor">
                  <a:schemeClr val="tx1"/>
                </a:fontRef>
              </p:style>
            </p:cxnSp>
            <p:cxnSp>
              <p:nvCxnSpPr>
                <p:cNvPr id="176" name="Connecteur droit 175"/>
                <p:cNvCxnSpPr/>
                <p:nvPr/>
              </p:nvCxnSpPr>
              <p:spPr>
                <a:xfrm flipH="1">
                  <a:off x="2999273" y="5661836"/>
                  <a:ext cx="162408" cy="127416"/>
                </a:xfrm>
                <a:prstGeom prst="line">
                  <a:avLst/>
                </a:prstGeom>
              </p:spPr>
              <p:style>
                <a:lnRef idx="3">
                  <a:schemeClr val="dk1"/>
                </a:lnRef>
                <a:fillRef idx="0">
                  <a:schemeClr val="dk1"/>
                </a:fillRef>
                <a:effectRef idx="2">
                  <a:schemeClr val="dk1"/>
                </a:effectRef>
                <a:fontRef idx="minor">
                  <a:schemeClr val="tx1"/>
                </a:fontRef>
              </p:style>
            </p:cxnSp>
          </p:grpSp>
        </p:grpSp>
        <p:sp>
          <p:nvSpPr>
            <p:cNvPr id="19514" name="ZoneTexte 167"/>
            <p:cNvSpPr txBox="1">
              <a:spLocks noChangeArrowheads="1"/>
            </p:cNvSpPr>
            <p:nvPr/>
          </p:nvSpPr>
          <p:spPr bwMode="auto">
            <a:xfrm>
              <a:off x="2033649" y="6538665"/>
              <a:ext cx="2769162" cy="14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00000"/>
                </a:lnSpc>
                <a:spcBef>
                  <a:spcPct val="0"/>
                </a:spcBef>
                <a:buFontTx/>
                <a:buNone/>
              </a:pPr>
              <a:r>
                <a:rPr lang="ar-SA" altLang="fr-FR" sz="2000" b="1">
                  <a:solidFill>
                    <a:schemeClr val="bg1"/>
                  </a:solidFill>
                  <a:latin typeface="Century Gothic" panose="020B0502020202020204" pitchFamily="34" charset="0"/>
                </a:rPr>
                <a:t>العلوم الاقتصادية،</a:t>
              </a:r>
              <a:endParaRPr lang="fr-FR" altLang="fr-FR" sz="2000">
                <a:solidFill>
                  <a:schemeClr val="bg1"/>
                </a:solidFill>
                <a:latin typeface="Century Gothic" panose="020B0502020202020204" pitchFamily="34" charset="0"/>
              </a:endParaRPr>
            </a:p>
            <a:p>
              <a:pPr algn="ctr" rtl="1">
                <a:lnSpc>
                  <a:spcPct val="100000"/>
                </a:lnSpc>
                <a:spcBef>
                  <a:spcPct val="0"/>
                </a:spcBef>
                <a:buFontTx/>
                <a:buNone/>
              </a:pPr>
              <a:r>
                <a:rPr lang="ar-SA" altLang="fr-FR" sz="2000" b="1">
                  <a:solidFill>
                    <a:schemeClr val="bg1"/>
                  </a:solidFill>
                  <a:latin typeface="Century Gothic" panose="020B0502020202020204" pitchFamily="34" charset="0"/>
                </a:rPr>
                <a:t>التسيير والعلوم التجارية</a:t>
              </a:r>
              <a:endParaRPr lang="fr-FR" altLang="fr-FR" sz="2000">
                <a:solidFill>
                  <a:schemeClr val="bg1"/>
                </a:solidFill>
                <a:latin typeface="Century Gothic" panose="020B0502020202020204" pitchFamily="34" charset="0"/>
              </a:endParaRPr>
            </a:p>
          </p:txBody>
        </p:sp>
      </p:grpSp>
      <p:grpSp>
        <p:nvGrpSpPr>
          <p:cNvPr id="19465" name="Groupe 178"/>
          <p:cNvGrpSpPr>
            <a:grpSpLocks/>
          </p:cNvGrpSpPr>
          <p:nvPr/>
        </p:nvGrpSpPr>
        <p:grpSpPr bwMode="auto">
          <a:xfrm>
            <a:off x="1316038" y="1106488"/>
            <a:ext cx="1768475" cy="5576887"/>
            <a:chOff x="2004560" y="699772"/>
            <a:chExt cx="2828091" cy="7717455"/>
          </a:xfrm>
        </p:grpSpPr>
        <p:grpSp>
          <p:nvGrpSpPr>
            <p:cNvPr id="19501" name="Groupe 179"/>
            <p:cNvGrpSpPr>
              <a:grpSpLocks/>
            </p:cNvGrpSpPr>
            <p:nvPr/>
          </p:nvGrpSpPr>
          <p:grpSpPr bwMode="auto">
            <a:xfrm>
              <a:off x="2063487" y="699772"/>
              <a:ext cx="2769164" cy="7717455"/>
              <a:chOff x="1709544" y="677234"/>
              <a:chExt cx="2769164" cy="7717455"/>
            </a:xfrm>
          </p:grpSpPr>
          <p:sp>
            <p:nvSpPr>
              <p:cNvPr id="183" name="Forme libre 182"/>
              <p:cNvSpPr/>
              <p:nvPr/>
            </p:nvSpPr>
            <p:spPr>
              <a:xfrm>
                <a:off x="1709544" y="5871407"/>
                <a:ext cx="2769164"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3">
                  <a:lumMod val="75000"/>
                  <a:alpha val="94000"/>
                </a:scheme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504" name="Groupe 183"/>
              <p:cNvGrpSpPr>
                <a:grpSpLocks/>
              </p:cNvGrpSpPr>
              <p:nvPr/>
            </p:nvGrpSpPr>
            <p:grpSpPr bwMode="auto">
              <a:xfrm>
                <a:off x="2722856" y="677234"/>
                <a:ext cx="682906" cy="5515659"/>
                <a:chOff x="2722856" y="677234"/>
                <a:chExt cx="682906" cy="5515659"/>
              </a:xfrm>
            </p:grpSpPr>
            <p:grpSp>
              <p:nvGrpSpPr>
                <p:cNvPr id="19505" name="Groupe 184"/>
                <p:cNvGrpSpPr>
                  <a:grpSpLocks/>
                </p:cNvGrpSpPr>
                <p:nvPr/>
              </p:nvGrpSpPr>
              <p:grpSpPr bwMode="auto">
                <a:xfrm>
                  <a:off x="2722856" y="677234"/>
                  <a:ext cx="682906" cy="739450"/>
                  <a:chOff x="2360186" y="677234"/>
                  <a:chExt cx="682906" cy="739450"/>
                </a:xfrm>
              </p:grpSpPr>
              <p:sp>
                <p:nvSpPr>
                  <p:cNvPr id="191" name="Ellipse 190"/>
                  <p:cNvSpPr/>
                  <p:nvPr/>
                </p:nvSpPr>
                <p:spPr>
                  <a:xfrm>
                    <a:off x="2359270" y="677234"/>
                    <a:ext cx="682904" cy="740330"/>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2" name="Ellipse 191"/>
                  <p:cNvSpPr/>
                  <p:nvPr/>
                </p:nvSpPr>
                <p:spPr>
                  <a:xfrm>
                    <a:off x="2524283" y="811240"/>
                    <a:ext cx="385880" cy="388839"/>
                  </a:xfrm>
                  <a:prstGeom prst="ellipse">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186" name="Connecteur droit 185"/>
                <p:cNvCxnSpPr>
                  <a:stCxn id="191" idx="4"/>
                </p:cNvCxnSpPr>
                <p:nvPr/>
              </p:nvCxnSpPr>
              <p:spPr>
                <a:xfrm>
                  <a:off x="3064661" y="1417564"/>
                  <a:ext cx="58390" cy="4266239"/>
                </a:xfrm>
                <a:prstGeom prst="line">
                  <a:avLst/>
                </a:prstGeom>
              </p:spPr>
              <p:style>
                <a:lnRef idx="3">
                  <a:schemeClr val="dk1"/>
                </a:lnRef>
                <a:fillRef idx="0">
                  <a:schemeClr val="dk1"/>
                </a:fillRef>
                <a:effectRef idx="2">
                  <a:schemeClr val="dk1"/>
                </a:effectRef>
                <a:fontRef idx="minor">
                  <a:schemeClr val="tx1"/>
                </a:fontRef>
              </p:style>
            </p:cxnSp>
            <p:sp>
              <p:nvSpPr>
                <p:cNvPr id="187" name="Forme libre 186"/>
                <p:cNvSpPr/>
                <p:nvPr/>
              </p:nvSpPr>
              <p:spPr>
                <a:xfrm flipH="1">
                  <a:off x="3031659" y="5852960"/>
                  <a:ext cx="116779" cy="336114"/>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188" name="Forme libre 187"/>
                <p:cNvSpPr/>
                <p:nvPr/>
              </p:nvSpPr>
              <p:spPr>
                <a:xfrm>
                  <a:off x="3183980" y="5859550"/>
                  <a:ext cx="45696" cy="333918"/>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189" name="Connecteur droit 188"/>
                <p:cNvCxnSpPr/>
                <p:nvPr/>
              </p:nvCxnSpPr>
              <p:spPr>
                <a:xfrm flipH="1">
                  <a:off x="3062123" y="5745314"/>
                  <a:ext cx="165013" cy="149384"/>
                </a:xfrm>
                <a:prstGeom prst="line">
                  <a:avLst/>
                </a:prstGeom>
              </p:spPr>
              <p:style>
                <a:lnRef idx="3">
                  <a:schemeClr val="dk1"/>
                </a:lnRef>
                <a:fillRef idx="0">
                  <a:schemeClr val="dk1"/>
                </a:fillRef>
                <a:effectRef idx="2">
                  <a:schemeClr val="dk1"/>
                </a:effectRef>
                <a:fontRef idx="minor">
                  <a:schemeClr val="tx1"/>
                </a:fontRef>
              </p:style>
            </p:cxnSp>
            <p:cxnSp>
              <p:nvCxnSpPr>
                <p:cNvPr id="190" name="Connecteur droit 189"/>
                <p:cNvCxnSpPr/>
                <p:nvPr/>
              </p:nvCxnSpPr>
              <p:spPr>
                <a:xfrm flipH="1">
                  <a:off x="2998655" y="5661835"/>
                  <a:ext cx="162476" cy="127416"/>
                </a:xfrm>
                <a:prstGeom prst="line">
                  <a:avLst/>
                </a:prstGeom>
              </p:spPr>
              <p:style>
                <a:lnRef idx="3">
                  <a:schemeClr val="dk1"/>
                </a:lnRef>
                <a:fillRef idx="0">
                  <a:schemeClr val="dk1"/>
                </a:fillRef>
                <a:effectRef idx="2">
                  <a:schemeClr val="dk1"/>
                </a:effectRef>
                <a:fontRef idx="minor">
                  <a:schemeClr val="tx1"/>
                </a:fontRef>
              </p:style>
            </p:cxnSp>
          </p:grpSp>
        </p:grpSp>
        <p:sp>
          <p:nvSpPr>
            <p:cNvPr id="19502" name="ZoneTexte 181"/>
            <p:cNvSpPr txBox="1">
              <a:spLocks noChangeArrowheads="1"/>
            </p:cNvSpPr>
            <p:nvPr/>
          </p:nvSpPr>
          <p:spPr bwMode="auto">
            <a:xfrm>
              <a:off x="2004560" y="6650040"/>
              <a:ext cx="2746246" cy="115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00000"/>
                </a:lnSpc>
                <a:spcBef>
                  <a:spcPct val="0"/>
                </a:spcBef>
                <a:buFontTx/>
                <a:buNone/>
              </a:pPr>
              <a:r>
                <a:rPr lang="ar-SA" altLang="fr-FR" sz="2400" b="1">
                  <a:solidFill>
                    <a:schemeClr val="bg1"/>
                  </a:solidFill>
                  <a:latin typeface="Century Gothic" panose="020B0502020202020204" pitchFamily="34" charset="0"/>
                </a:rPr>
                <a:t>الحقوق والعلوم السياسية </a:t>
              </a:r>
              <a:endParaRPr lang="fr-FR" altLang="fr-FR" sz="2400">
                <a:solidFill>
                  <a:schemeClr val="bg1"/>
                </a:solidFill>
                <a:latin typeface="Century Gothic" panose="020B0502020202020204" pitchFamily="34" charset="0"/>
              </a:endParaRPr>
            </a:p>
          </p:txBody>
        </p:sp>
      </p:grpSp>
      <p:sp>
        <p:nvSpPr>
          <p:cNvPr id="19466" name="ZoneTexte 2"/>
          <p:cNvSpPr txBox="1">
            <a:spLocks noChangeArrowheads="1"/>
          </p:cNvSpPr>
          <p:nvPr/>
        </p:nvSpPr>
        <p:spPr bwMode="auto">
          <a:xfrm>
            <a:off x="854075" y="-87313"/>
            <a:ext cx="10871200"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DZ" altLang="fr-FR" sz="6600" b="1">
                <a:solidFill>
                  <a:srgbClr val="0000FF"/>
                </a:solidFill>
                <a:latin typeface="Traditional Arabic"/>
                <a:ea typeface="Traditional Arabic"/>
                <a:cs typeface="Traditional Arabic"/>
              </a:rPr>
              <a:t>ميادين التكوين المتاحة </a:t>
            </a:r>
            <a:endParaRPr lang="fr-FR" altLang="fr-FR" sz="6600" b="1">
              <a:solidFill>
                <a:srgbClr val="0000FF"/>
              </a:solidFill>
              <a:latin typeface="Traditional Arabic"/>
              <a:ea typeface="Traditional Arabic"/>
              <a:cs typeface="Traditional Arabic"/>
            </a:endParaRPr>
          </a:p>
        </p:txBody>
      </p:sp>
      <p:grpSp>
        <p:nvGrpSpPr>
          <p:cNvPr id="6" name="Groupe 5"/>
          <p:cNvGrpSpPr>
            <a:grpSpLocks/>
          </p:cNvGrpSpPr>
          <p:nvPr/>
        </p:nvGrpSpPr>
        <p:grpSpPr bwMode="auto">
          <a:xfrm>
            <a:off x="8407400" y="1143000"/>
            <a:ext cx="1706563" cy="3365500"/>
            <a:chOff x="8430015" y="1163085"/>
            <a:chExt cx="1706902" cy="3365621"/>
          </a:xfrm>
        </p:grpSpPr>
        <p:grpSp>
          <p:nvGrpSpPr>
            <p:cNvPr id="19485" name="Groupe 84"/>
            <p:cNvGrpSpPr>
              <a:grpSpLocks/>
            </p:cNvGrpSpPr>
            <p:nvPr/>
          </p:nvGrpSpPr>
          <p:grpSpPr bwMode="auto">
            <a:xfrm>
              <a:off x="8430015" y="1163085"/>
              <a:ext cx="1706902" cy="3365621"/>
              <a:chOff x="8584557" y="633048"/>
              <a:chExt cx="2511706" cy="4741464"/>
            </a:xfrm>
          </p:grpSpPr>
          <p:sp>
            <p:nvSpPr>
              <p:cNvPr id="15" name="Forme libre 14"/>
              <p:cNvSpPr/>
              <p:nvPr/>
            </p:nvSpPr>
            <p:spPr>
              <a:xfrm>
                <a:off x="8584557" y="2851230"/>
                <a:ext cx="2511706"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FF33CC">
                  <a:alpha val="94000"/>
                </a:srgb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488" name="Groupe 83"/>
              <p:cNvGrpSpPr>
                <a:grpSpLocks/>
              </p:cNvGrpSpPr>
              <p:nvPr/>
            </p:nvGrpSpPr>
            <p:grpSpPr bwMode="auto">
              <a:xfrm>
                <a:off x="9519145" y="633048"/>
                <a:ext cx="684587" cy="2614516"/>
                <a:chOff x="9519145" y="633048"/>
                <a:chExt cx="684587" cy="2614516"/>
              </a:xfrm>
            </p:grpSpPr>
            <p:sp>
              <p:nvSpPr>
                <p:cNvPr id="71" name="Forme libre 70"/>
                <p:cNvSpPr/>
                <p:nvPr/>
              </p:nvSpPr>
              <p:spPr>
                <a:xfrm flipH="1">
                  <a:off x="9745784" y="2912083"/>
                  <a:ext cx="116824" cy="335481"/>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75" name="Forme libre 74"/>
                <p:cNvSpPr/>
                <p:nvPr/>
              </p:nvSpPr>
              <p:spPr>
                <a:xfrm flipH="1">
                  <a:off x="9738773" y="2912083"/>
                  <a:ext cx="119161" cy="335481"/>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grpSp>
              <p:nvGrpSpPr>
                <p:cNvPr id="19491" name="Groupe 26"/>
                <p:cNvGrpSpPr>
                  <a:grpSpLocks/>
                </p:cNvGrpSpPr>
                <p:nvPr/>
              </p:nvGrpSpPr>
              <p:grpSpPr bwMode="auto">
                <a:xfrm>
                  <a:off x="9519145" y="633048"/>
                  <a:ext cx="684587" cy="740295"/>
                  <a:chOff x="8693488" y="570285"/>
                  <a:chExt cx="684587" cy="740295"/>
                </a:xfrm>
              </p:grpSpPr>
              <p:sp>
                <p:nvSpPr>
                  <p:cNvPr id="21" name="Ellipse 20"/>
                  <p:cNvSpPr/>
                  <p:nvPr/>
                </p:nvSpPr>
                <p:spPr>
                  <a:xfrm>
                    <a:off x="8693488" y="570285"/>
                    <a:ext cx="684587" cy="740295"/>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llipse 21"/>
                  <p:cNvSpPr/>
                  <p:nvPr/>
                </p:nvSpPr>
                <p:spPr>
                  <a:xfrm>
                    <a:off x="8838349" y="733553"/>
                    <a:ext cx="387854" cy="386920"/>
                  </a:xfrm>
                  <a:prstGeom prst="ellipse">
                    <a:avLst/>
                  </a:prstGeom>
                  <a:solidFill>
                    <a:srgbClr val="FF33C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72" name="Forme libre 71"/>
                <p:cNvSpPr/>
                <p:nvPr/>
              </p:nvSpPr>
              <p:spPr>
                <a:xfrm>
                  <a:off x="9862607" y="2912083"/>
                  <a:ext cx="46729" cy="335481"/>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73" name="Connecteur droit 72"/>
                <p:cNvCxnSpPr/>
                <p:nvPr/>
              </p:nvCxnSpPr>
              <p:spPr>
                <a:xfrm flipH="1">
                  <a:off x="9745784" y="2844987"/>
                  <a:ext cx="163553" cy="149847"/>
                </a:xfrm>
                <a:prstGeom prst="line">
                  <a:avLst/>
                </a:prstGeom>
              </p:spPr>
              <p:style>
                <a:lnRef idx="3">
                  <a:schemeClr val="dk1"/>
                </a:lnRef>
                <a:fillRef idx="0">
                  <a:schemeClr val="dk1"/>
                </a:fillRef>
                <a:effectRef idx="2">
                  <a:schemeClr val="dk1"/>
                </a:effectRef>
                <a:fontRef idx="minor">
                  <a:schemeClr val="tx1"/>
                </a:fontRef>
              </p:style>
            </p:cxnSp>
            <p:cxnSp>
              <p:nvCxnSpPr>
                <p:cNvPr id="74" name="Connecteur droit 73"/>
                <p:cNvCxnSpPr/>
                <p:nvPr/>
              </p:nvCxnSpPr>
              <p:spPr>
                <a:xfrm flipH="1">
                  <a:off x="9722419" y="2704084"/>
                  <a:ext cx="163553" cy="127483"/>
                </a:xfrm>
                <a:prstGeom prst="line">
                  <a:avLst/>
                </a:prstGeom>
              </p:spPr>
              <p:style>
                <a:lnRef idx="3">
                  <a:schemeClr val="dk1"/>
                </a:lnRef>
                <a:fillRef idx="0">
                  <a:schemeClr val="dk1"/>
                </a:fillRef>
                <a:effectRef idx="2">
                  <a:schemeClr val="dk1"/>
                </a:effectRef>
                <a:fontRef idx="minor">
                  <a:schemeClr val="tx1"/>
                </a:fontRef>
              </p:style>
            </p:cxnSp>
            <p:sp>
              <p:nvSpPr>
                <p:cNvPr id="76" name="Forme libre 75"/>
                <p:cNvSpPr/>
                <p:nvPr/>
              </p:nvSpPr>
              <p:spPr>
                <a:xfrm>
                  <a:off x="9857934" y="2912083"/>
                  <a:ext cx="46729" cy="335481"/>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77" name="Connecteur droit 76"/>
                <p:cNvCxnSpPr/>
                <p:nvPr/>
              </p:nvCxnSpPr>
              <p:spPr>
                <a:xfrm flipH="1">
                  <a:off x="9738773" y="2844987"/>
                  <a:ext cx="165890" cy="149847"/>
                </a:xfrm>
                <a:prstGeom prst="line">
                  <a:avLst/>
                </a:prstGeom>
              </p:spPr>
              <p:style>
                <a:lnRef idx="3">
                  <a:schemeClr val="dk1"/>
                </a:lnRef>
                <a:fillRef idx="0">
                  <a:schemeClr val="dk1"/>
                </a:fillRef>
                <a:effectRef idx="2">
                  <a:schemeClr val="dk1"/>
                </a:effectRef>
                <a:fontRef idx="minor">
                  <a:schemeClr val="tx1"/>
                </a:fontRef>
              </p:style>
            </p:cxnSp>
            <p:cxnSp>
              <p:nvCxnSpPr>
                <p:cNvPr id="78" name="Connecteur droit 77"/>
                <p:cNvCxnSpPr/>
                <p:nvPr/>
              </p:nvCxnSpPr>
              <p:spPr>
                <a:xfrm flipH="1">
                  <a:off x="9717746" y="2704084"/>
                  <a:ext cx="163553" cy="127483"/>
                </a:xfrm>
                <a:prstGeom prst="line">
                  <a:avLst/>
                </a:prstGeom>
              </p:spPr>
              <p:style>
                <a:lnRef idx="3">
                  <a:schemeClr val="dk1"/>
                </a:lnRef>
                <a:fillRef idx="0">
                  <a:schemeClr val="dk1"/>
                </a:fillRef>
                <a:effectRef idx="2">
                  <a:schemeClr val="dk1"/>
                </a:effectRef>
                <a:fontRef idx="minor">
                  <a:schemeClr val="tx1"/>
                </a:fontRef>
              </p:style>
            </p:cxnSp>
            <p:cxnSp>
              <p:nvCxnSpPr>
                <p:cNvPr id="79" name="Connecteur droit 78"/>
                <p:cNvCxnSpPr/>
                <p:nvPr/>
              </p:nvCxnSpPr>
              <p:spPr>
                <a:xfrm>
                  <a:off x="9857934" y="1373343"/>
                  <a:ext cx="0" cy="1478352"/>
                </a:xfrm>
                <a:prstGeom prst="line">
                  <a:avLst/>
                </a:prstGeom>
              </p:spPr>
              <p:style>
                <a:lnRef idx="3">
                  <a:schemeClr val="dk1"/>
                </a:lnRef>
                <a:fillRef idx="0">
                  <a:schemeClr val="dk1"/>
                </a:fillRef>
                <a:effectRef idx="2">
                  <a:schemeClr val="dk1"/>
                </a:effectRef>
                <a:fontRef idx="minor">
                  <a:schemeClr val="tx1"/>
                </a:fontRef>
              </p:style>
            </p:cxnSp>
          </p:grpSp>
        </p:grpSp>
        <p:sp>
          <p:nvSpPr>
            <p:cNvPr id="19486" name="ZoneTexte 193"/>
            <p:cNvSpPr txBox="1">
              <a:spLocks noChangeArrowheads="1"/>
            </p:cNvSpPr>
            <p:nvPr/>
          </p:nvSpPr>
          <p:spPr bwMode="auto">
            <a:xfrm>
              <a:off x="8584257" y="3413975"/>
              <a:ext cx="1398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fr-FR" sz="2400" b="1">
                  <a:solidFill>
                    <a:schemeClr val="bg1"/>
                  </a:solidFill>
                  <a:latin typeface="Century Gothic" panose="020B0502020202020204" pitchFamily="34" charset="0"/>
                </a:rPr>
                <a:t>علوم المادة </a:t>
              </a:r>
              <a:endParaRPr lang="fr-FR" altLang="fr-FR" sz="2400" b="1">
                <a:solidFill>
                  <a:schemeClr val="bg1"/>
                </a:solidFill>
                <a:latin typeface="Cambria" panose="02040503050406030204" pitchFamily="18" charset="0"/>
              </a:endParaRPr>
            </a:p>
          </p:txBody>
        </p:sp>
      </p:grpSp>
      <p:grpSp>
        <p:nvGrpSpPr>
          <p:cNvPr id="19468" name="Groupe 9"/>
          <p:cNvGrpSpPr>
            <a:grpSpLocks/>
          </p:cNvGrpSpPr>
          <p:nvPr/>
        </p:nvGrpSpPr>
        <p:grpSpPr bwMode="auto">
          <a:xfrm>
            <a:off x="6007100" y="1163638"/>
            <a:ext cx="1681163" cy="3500437"/>
            <a:chOff x="6007582" y="1163085"/>
            <a:chExt cx="1680712" cy="3500534"/>
          </a:xfrm>
        </p:grpSpPr>
        <p:grpSp>
          <p:nvGrpSpPr>
            <p:cNvPr id="19469" name="Groupe 81"/>
            <p:cNvGrpSpPr>
              <a:grpSpLocks/>
            </p:cNvGrpSpPr>
            <p:nvPr/>
          </p:nvGrpSpPr>
          <p:grpSpPr bwMode="auto">
            <a:xfrm>
              <a:off x="6007582" y="1163085"/>
              <a:ext cx="1680712" cy="3500534"/>
              <a:chOff x="4815726" y="633048"/>
              <a:chExt cx="2511706" cy="4772609"/>
            </a:xfrm>
          </p:grpSpPr>
          <p:sp>
            <p:nvSpPr>
              <p:cNvPr id="16" name="Forme libre 15"/>
              <p:cNvSpPr/>
              <p:nvPr/>
            </p:nvSpPr>
            <p:spPr>
              <a:xfrm>
                <a:off x="4815726" y="2882375"/>
                <a:ext cx="2511706" cy="2523282"/>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2">
                  <a:alpha val="94000"/>
                </a:schemeClr>
              </a:solidFill>
              <a:ln>
                <a:solidFill>
                  <a:schemeClr val="accent1">
                    <a:shade val="50000"/>
                    <a:alpha val="98000"/>
                  </a:schemeClr>
                </a:solidFill>
              </a:ln>
              <a:effectLst>
                <a:glow rad="127000">
                  <a:schemeClr val="bg1">
                    <a:lumMod val="95000"/>
                  </a:schemeClr>
                </a:glow>
                <a:outerShdw blurRad="50800" dist="38100" dir="8100000" algn="tr" rotWithShape="0">
                  <a:prstClr val="black">
                    <a:alpha val="50000"/>
                  </a:prstClr>
                </a:outerShd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19472" name="Groupe 80"/>
              <p:cNvGrpSpPr>
                <a:grpSpLocks/>
              </p:cNvGrpSpPr>
              <p:nvPr/>
            </p:nvGrpSpPr>
            <p:grpSpPr bwMode="auto">
              <a:xfrm>
                <a:off x="5665806" y="633048"/>
                <a:ext cx="682906" cy="2552150"/>
                <a:chOff x="5665806" y="633048"/>
                <a:chExt cx="682906" cy="2552150"/>
              </a:xfrm>
            </p:grpSpPr>
            <p:sp>
              <p:nvSpPr>
                <p:cNvPr id="63" name="Forme libre 62"/>
                <p:cNvSpPr/>
                <p:nvPr/>
              </p:nvSpPr>
              <p:spPr>
                <a:xfrm flipH="1">
                  <a:off x="5925715" y="2849443"/>
                  <a:ext cx="118589" cy="335489"/>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sp>
              <p:nvSpPr>
                <p:cNvPr id="67" name="Forme libre 66"/>
                <p:cNvSpPr/>
                <p:nvPr/>
              </p:nvSpPr>
              <p:spPr>
                <a:xfrm flipH="1">
                  <a:off x="5920971" y="2849443"/>
                  <a:ext cx="118589" cy="335489"/>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grpSp>
              <p:nvGrpSpPr>
                <p:cNvPr id="19475" name="Groupe 25"/>
                <p:cNvGrpSpPr>
                  <a:grpSpLocks/>
                </p:cNvGrpSpPr>
                <p:nvPr/>
              </p:nvGrpSpPr>
              <p:grpSpPr bwMode="auto">
                <a:xfrm>
                  <a:off x="5665806" y="633048"/>
                  <a:ext cx="682906" cy="739450"/>
                  <a:chOff x="5200891" y="633048"/>
                  <a:chExt cx="682906" cy="739450"/>
                </a:xfrm>
              </p:grpSpPr>
              <p:sp>
                <p:nvSpPr>
                  <p:cNvPr id="24" name="Ellipse 23"/>
                  <p:cNvSpPr/>
                  <p:nvPr/>
                </p:nvSpPr>
                <p:spPr>
                  <a:xfrm>
                    <a:off x="5199905" y="633048"/>
                    <a:ext cx="683070" cy="740241"/>
                  </a:xfrm>
                  <a:prstGeom prst="ellipse">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Ellipse 24"/>
                  <p:cNvSpPr/>
                  <p:nvPr/>
                </p:nvSpPr>
                <p:spPr>
                  <a:xfrm>
                    <a:off x="5346955" y="808368"/>
                    <a:ext cx="388971" cy="389600"/>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cxnSp>
              <p:nvCxnSpPr>
                <p:cNvPr id="40" name="Connecteur droit 39"/>
                <p:cNvCxnSpPr>
                  <a:stCxn id="24" idx="4"/>
                  <a:endCxn id="16" idx="5"/>
                </p:cNvCxnSpPr>
                <p:nvPr/>
              </p:nvCxnSpPr>
              <p:spPr>
                <a:xfrm>
                  <a:off x="6006355" y="1373289"/>
                  <a:ext cx="0" cy="1478318"/>
                </a:xfrm>
                <a:prstGeom prst="line">
                  <a:avLst/>
                </a:prstGeom>
              </p:spPr>
              <p:style>
                <a:lnRef idx="3">
                  <a:schemeClr val="dk1"/>
                </a:lnRef>
                <a:fillRef idx="0">
                  <a:schemeClr val="dk1"/>
                </a:fillRef>
                <a:effectRef idx="2">
                  <a:schemeClr val="dk1"/>
                </a:effectRef>
                <a:fontRef idx="minor">
                  <a:schemeClr val="tx1"/>
                </a:fontRef>
              </p:style>
            </p:cxnSp>
            <p:sp>
              <p:nvSpPr>
                <p:cNvPr id="64" name="Forme libre 63"/>
                <p:cNvSpPr/>
                <p:nvPr/>
              </p:nvSpPr>
              <p:spPr>
                <a:xfrm>
                  <a:off x="6044303" y="2849443"/>
                  <a:ext cx="45064" cy="335489"/>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65" name="Connecteur droit 64"/>
                <p:cNvCxnSpPr/>
                <p:nvPr/>
              </p:nvCxnSpPr>
              <p:spPr>
                <a:xfrm flipH="1">
                  <a:off x="5925715" y="2782345"/>
                  <a:ext cx="163653" cy="149348"/>
                </a:xfrm>
                <a:prstGeom prst="line">
                  <a:avLst/>
                </a:prstGeom>
              </p:spPr>
              <p:style>
                <a:lnRef idx="3">
                  <a:schemeClr val="dk1"/>
                </a:lnRef>
                <a:fillRef idx="0">
                  <a:schemeClr val="dk1"/>
                </a:fillRef>
                <a:effectRef idx="2">
                  <a:schemeClr val="dk1"/>
                </a:effectRef>
                <a:fontRef idx="minor">
                  <a:schemeClr val="tx1"/>
                </a:fontRef>
              </p:style>
            </p:cxnSp>
            <p:cxnSp>
              <p:nvCxnSpPr>
                <p:cNvPr id="66" name="Connecteur droit 65"/>
                <p:cNvCxnSpPr/>
                <p:nvPr/>
              </p:nvCxnSpPr>
              <p:spPr>
                <a:xfrm flipH="1">
                  <a:off x="5901997" y="2641656"/>
                  <a:ext cx="166024" cy="127702"/>
                </a:xfrm>
                <a:prstGeom prst="line">
                  <a:avLst/>
                </a:prstGeom>
              </p:spPr>
              <p:style>
                <a:lnRef idx="3">
                  <a:schemeClr val="dk1"/>
                </a:lnRef>
                <a:fillRef idx="0">
                  <a:schemeClr val="dk1"/>
                </a:fillRef>
                <a:effectRef idx="2">
                  <a:schemeClr val="dk1"/>
                </a:effectRef>
                <a:fontRef idx="minor">
                  <a:schemeClr val="tx1"/>
                </a:fontRef>
              </p:style>
            </p:cxnSp>
            <p:sp>
              <p:nvSpPr>
                <p:cNvPr id="68" name="Forme libre 67"/>
                <p:cNvSpPr/>
                <p:nvPr/>
              </p:nvSpPr>
              <p:spPr>
                <a:xfrm>
                  <a:off x="6039560" y="2849443"/>
                  <a:ext cx="45064" cy="335489"/>
                </a:xfrm>
                <a:custGeom>
                  <a:avLst/>
                  <a:gdLst>
                    <a:gd name="connsiteX0" fmla="*/ 42841 w 120585"/>
                    <a:gd name="connsiteY0" fmla="*/ 0 h 338189"/>
                    <a:gd name="connsiteX1" fmla="*/ 120114 w 120585"/>
                    <a:gd name="connsiteY1" fmla="*/ 103031 h 338189"/>
                    <a:gd name="connsiteX2" fmla="*/ 10644 w 120585"/>
                    <a:gd name="connsiteY2" fmla="*/ 321972 h 338189"/>
                    <a:gd name="connsiteX3" fmla="*/ 4204 w 120585"/>
                    <a:gd name="connsiteY3" fmla="*/ 321972 h 338189"/>
                    <a:gd name="connsiteX4" fmla="*/ 10644 w 120585"/>
                    <a:gd name="connsiteY4" fmla="*/ 321972 h 338189"/>
                    <a:gd name="connsiteX5" fmla="*/ 10644 w 120585"/>
                    <a:gd name="connsiteY5" fmla="*/ 321972 h 338189"/>
                    <a:gd name="connsiteX6" fmla="*/ 17083 w 120585"/>
                    <a:gd name="connsiteY6" fmla="*/ 334851 h 33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585" h="338189">
                      <a:moveTo>
                        <a:pt x="42841" y="0"/>
                      </a:moveTo>
                      <a:cubicBezTo>
                        <a:pt x="84160" y="24684"/>
                        <a:pt x="125480" y="49369"/>
                        <a:pt x="120114" y="103031"/>
                      </a:cubicBezTo>
                      <a:cubicBezTo>
                        <a:pt x="114748" y="156693"/>
                        <a:pt x="29962" y="285482"/>
                        <a:pt x="10644" y="321972"/>
                      </a:cubicBezTo>
                      <a:cubicBezTo>
                        <a:pt x="-8674" y="358462"/>
                        <a:pt x="4204" y="321972"/>
                        <a:pt x="4204" y="321972"/>
                      </a:cubicBezTo>
                      <a:lnTo>
                        <a:pt x="10644" y="321972"/>
                      </a:lnTo>
                      <a:lnTo>
                        <a:pt x="10644" y="321972"/>
                      </a:lnTo>
                      <a:lnTo>
                        <a:pt x="17083" y="334851"/>
                      </a:lnTo>
                    </a:path>
                  </a:pathLst>
                </a:custGeom>
              </p:spPr>
              <p:style>
                <a:lnRef idx="3">
                  <a:schemeClr val="dk1"/>
                </a:lnRef>
                <a:fillRef idx="0">
                  <a:schemeClr val="dk1"/>
                </a:fillRef>
                <a:effectRef idx="2">
                  <a:schemeClr val="dk1"/>
                </a:effectRef>
                <a:fontRef idx="minor">
                  <a:schemeClr val="tx1"/>
                </a:fontRef>
              </p:style>
              <p:txBody>
                <a:bodyPr anchor="ctr"/>
                <a:lstStyle/>
                <a:p>
                  <a:pPr algn="ctr">
                    <a:defRPr/>
                  </a:pPr>
                  <a:endParaRPr lang="fr-FR"/>
                </a:p>
              </p:txBody>
            </p:sp>
            <p:cxnSp>
              <p:nvCxnSpPr>
                <p:cNvPr id="69" name="Connecteur droit 68"/>
                <p:cNvCxnSpPr/>
                <p:nvPr/>
              </p:nvCxnSpPr>
              <p:spPr>
                <a:xfrm flipH="1">
                  <a:off x="5920971" y="2782345"/>
                  <a:ext cx="163653" cy="149348"/>
                </a:xfrm>
                <a:prstGeom prst="line">
                  <a:avLst/>
                </a:prstGeom>
              </p:spPr>
              <p:style>
                <a:lnRef idx="3">
                  <a:schemeClr val="dk1"/>
                </a:lnRef>
                <a:fillRef idx="0">
                  <a:schemeClr val="dk1"/>
                </a:fillRef>
                <a:effectRef idx="2">
                  <a:schemeClr val="dk1"/>
                </a:effectRef>
                <a:fontRef idx="minor">
                  <a:schemeClr val="tx1"/>
                </a:fontRef>
              </p:style>
            </p:cxnSp>
            <p:cxnSp>
              <p:nvCxnSpPr>
                <p:cNvPr id="70" name="Connecteur droit 69"/>
                <p:cNvCxnSpPr/>
                <p:nvPr/>
              </p:nvCxnSpPr>
              <p:spPr>
                <a:xfrm flipH="1">
                  <a:off x="5897254" y="2641656"/>
                  <a:ext cx="163653" cy="127702"/>
                </a:xfrm>
                <a:prstGeom prst="line">
                  <a:avLst/>
                </a:prstGeom>
              </p:spPr>
              <p:style>
                <a:lnRef idx="3">
                  <a:schemeClr val="dk1"/>
                </a:lnRef>
                <a:fillRef idx="0">
                  <a:schemeClr val="dk1"/>
                </a:fillRef>
                <a:effectRef idx="2">
                  <a:schemeClr val="dk1"/>
                </a:effectRef>
                <a:fontRef idx="minor">
                  <a:schemeClr val="tx1"/>
                </a:fontRef>
              </p:style>
            </p:cxnSp>
          </p:grpSp>
        </p:grpSp>
        <p:sp>
          <p:nvSpPr>
            <p:cNvPr id="19470" name="ZoneTexte 195"/>
            <p:cNvSpPr txBox="1">
              <a:spLocks noChangeArrowheads="1"/>
            </p:cNvSpPr>
            <p:nvPr/>
          </p:nvSpPr>
          <p:spPr bwMode="auto">
            <a:xfrm>
              <a:off x="6123304" y="3199299"/>
              <a:ext cx="13984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lnSpc>
                  <a:spcPct val="100000"/>
                </a:lnSpc>
                <a:spcBef>
                  <a:spcPct val="0"/>
                </a:spcBef>
                <a:buFontTx/>
                <a:buNone/>
              </a:pPr>
              <a:r>
                <a:rPr lang="ar-SA" altLang="fr-FR" sz="2400" b="1">
                  <a:solidFill>
                    <a:schemeClr val="bg1"/>
                  </a:solidFill>
                  <a:latin typeface="Century Gothic" panose="020B0502020202020204" pitchFamily="34" charset="0"/>
                </a:rPr>
                <a:t>الرياضيات</a:t>
              </a:r>
              <a:endParaRPr lang="fr-FR" altLang="fr-FR" sz="2400">
                <a:solidFill>
                  <a:schemeClr val="bg1"/>
                </a:solidFill>
                <a:latin typeface="Century Gothic" panose="020B0502020202020204" pitchFamily="34" charset="0"/>
              </a:endParaRPr>
            </a:p>
            <a:p>
              <a:pPr algn="ctr">
                <a:lnSpc>
                  <a:spcPct val="100000"/>
                </a:lnSpc>
                <a:spcBef>
                  <a:spcPct val="0"/>
                </a:spcBef>
                <a:buFontTx/>
                <a:buNone/>
              </a:pPr>
              <a:r>
                <a:rPr lang="ar-SA" altLang="fr-FR" sz="2400" b="1">
                  <a:solidFill>
                    <a:schemeClr val="bg1"/>
                  </a:solidFill>
                  <a:latin typeface="Century Gothic" panose="020B0502020202020204" pitchFamily="34" charset="0"/>
                </a:rPr>
                <a:t> والإعلام الآلي</a:t>
              </a:r>
              <a:endParaRPr lang="fr-FR" altLang="fr-FR" sz="2400" b="1">
                <a:solidFill>
                  <a:schemeClr val="bg1"/>
                </a:solidFill>
                <a:latin typeface="Cambria" panose="02040503050406030204" pitchFamily="18" charset="0"/>
              </a:endParaRP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1250" fill="hold"/>
                                        <p:tgtEl>
                                          <p:spTgt spid="133"/>
                                        </p:tgtEl>
                                        <p:attrNameLst>
                                          <p:attrName>ppt_x</p:attrName>
                                        </p:attrNameLst>
                                      </p:cBhvr>
                                      <p:tavLst>
                                        <p:tav tm="0">
                                          <p:val>
                                            <p:strVal val="0-#ppt_w/2"/>
                                          </p:val>
                                        </p:tav>
                                        <p:tav tm="100000">
                                          <p:val>
                                            <p:strVal val="#ppt_x"/>
                                          </p:val>
                                        </p:tav>
                                      </p:tavLst>
                                    </p:anim>
                                    <p:anim calcmode="lin" valueType="num">
                                      <p:cBhvr additive="base">
                                        <p:cTn id="8" dur="1250" fill="hold"/>
                                        <p:tgtEl>
                                          <p:spTgt spid="133"/>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225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4250"/>
                            </p:stCondLst>
                            <p:childTnLst>
                              <p:par>
                                <p:cTn id="15" presetID="2" presetClass="entr" presetSubtype="8" fill="hold" nodeType="afterEffect">
                                  <p:stCondLst>
                                    <p:cond delay="0"/>
                                  </p:stCondLst>
                                  <p:childTnLst>
                                    <p:set>
                                      <p:cBhvr>
                                        <p:cTn id="16" dur="1" fill="hold">
                                          <p:stCondLst>
                                            <p:cond delay="0"/>
                                          </p:stCondLst>
                                        </p:cTn>
                                        <p:tgtEl>
                                          <p:spTgt spid="19468"/>
                                        </p:tgtEl>
                                        <p:attrNameLst>
                                          <p:attrName>style.visibility</p:attrName>
                                        </p:attrNameLst>
                                      </p:cBhvr>
                                      <p:to>
                                        <p:strVal val="visible"/>
                                      </p:to>
                                    </p:set>
                                    <p:anim calcmode="lin" valueType="num">
                                      <p:cBhvr additive="base">
                                        <p:cTn id="17" dur="1000" fill="hold"/>
                                        <p:tgtEl>
                                          <p:spTgt spid="19468"/>
                                        </p:tgtEl>
                                        <p:attrNameLst>
                                          <p:attrName>ppt_x</p:attrName>
                                        </p:attrNameLst>
                                      </p:cBhvr>
                                      <p:tavLst>
                                        <p:tav tm="0">
                                          <p:val>
                                            <p:strVal val="0-#ppt_w/2"/>
                                          </p:val>
                                        </p:tav>
                                        <p:tav tm="100000">
                                          <p:val>
                                            <p:strVal val="#ppt_x"/>
                                          </p:val>
                                        </p:tav>
                                      </p:tavLst>
                                    </p:anim>
                                    <p:anim calcmode="lin" valueType="num">
                                      <p:cBhvr additive="base">
                                        <p:cTn id="18" dur="1000" fill="hold"/>
                                        <p:tgtEl>
                                          <p:spTgt spid="19468"/>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5250"/>
                            </p:stCondLst>
                            <p:childTnLst>
                              <p:par>
                                <p:cTn id="20" presetID="2" presetClass="entr" presetSubtype="4" fill="hold" nodeType="afterEffect">
                                  <p:stCondLst>
                                    <p:cond delay="0"/>
                                  </p:stCondLst>
                                  <p:childTnLst>
                                    <p:set>
                                      <p:cBhvr>
                                        <p:cTn id="21" dur="1" fill="hold">
                                          <p:stCondLst>
                                            <p:cond delay="0"/>
                                          </p:stCondLst>
                                        </p:cTn>
                                        <p:tgtEl>
                                          <p:spTgt spid="19464"/>
                                        </p:tgtEl>
                                        <p:attrNameLst>
                                          <p:attrName>style.visibility</p:attrName>
                                        </p:attrNameLst>
                                      </p:cBhvr>
                                      <p:to>
                                        <p:strVal val="visible"/>
                                      </p:to>
                                    </p:set>
                                    <p:anim calcmode="lin" valueType="num">
                                      <p:cBhvr additive="base">
                                        <p:cTn id="22" dur="1000" fill="hold"/>
                                        <p:tgtEl>
                                          <p:spTgt spid="19464"/>
                                        </p:tgtEl>
                                        <p:attrNameLst>
                                          <p:attrName>ppt_x</p:attrName>
                                        </p:attrNameLst>
                                      </p:cBhvr>
                                      <p:tavLst>
                                        <p:tav tm="0">
                                          <p:val>
                                            <p:strVal val="#ppt_x"/>
                                          </p:val>
                                        </p:tav>
                                        <p:tav tm="100000">
                                          <p:val>
                                            <p:strVal val="#ppt_x"/>
                                          </p:val>
                                        </p:tav>
                                      </p:tavLst>
                                    </p:anim>
                                    <p:anim calcmode="lin" valueType="num">
                                      <p:cBhvr additive="base">
                                        <p:cTn id="23" dur="1000" fill="hold"/>
                                        <p:tgtEl>
                                          <p:spTgt spid="19464"/>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6250"/>
                            </p:stCondLst>
                            <p:childTnLst>
                              <p:par>
                                <p:cTn id="25" presetID="2" presetClass="entr" presetSubtype="8" fill="hold" nodeType="afterEffect">
                                  <p:stCondLst>
                                    <p:cond delay="0"/>
                                  </p:stCondLst>
                                  <p:childTnLst>
                                    <p:set>
                                      <p:cBhvr>
                                        <p:cTn id="26" dur="1" fill="hold">
                                          <p:stCondLst>
                                            <p:cond delay="0"/>
                                          </p:stCondLst>
                                        </p:cTn>
                                        <p:tgtEl>
                                          <p:spTgt spid="19459"/>
                                        </p:tgtEl>
                                        <p:attrNameLst>
                                          <p:attrName>style.visibility</p:attrName>
                                        </p:attrNameLst>
                                      </p:cBhvr>
                                      <p:to>
                                        <p:strVal val="visible"/>
                                      </p:to>
                                    </p:set>
                                    <p:anim calcmode="lin" valueType="num">
                                      <p:cBhvr additive="base">
                                        <p:cTn id="27" dur="1000" fill="hold"/>
                                        <p:tgtEl>
                                          <p:spTgt spid="19459"/>
                                        </p:tgtEl>
                                        <p:attrNameLst>
                                          <p:attrName>ppt_x</p:attrName>
                                        </p:attrNameLst>
                                      </p:cBhvr>
                                      <p:tavLst>
                                        <p:tav tm="0">
                                          <p:val>
                                            <p:strVal val="0-#ppt_w/2"/>
                                          </p:val>
                                        </p:tav>
                                        <p:tav tm="100000">
                                          <p:val>
                                            <p:strVal val="#ppt_x"/>
                                          </p:val>
                                        </p:tav>
                                      </p:tavLst>
                                    </p:anim>
                                    <p:anim calcmode="lin" valueType="num">
                                      <p:cBhvr additive="base">
                                        <p:cTn id="28" dur="1000" fill="hold"/>
                                        <p:tgtEl>
                                          <p:spTgt spid="19459"/>
                                        </p:tgtEl>
                                        <p:attrNameLst>
                                          <p:attrName>ppt_y</p:attrName>
                                        </p:attrNameLst>
                                      </p:cBhvr>
                                      <p:tavLst>
                                        <p:tav tm="0">
                                          <p:val>
                                            <p:strVal val="#ppt_y"/>
                                          </p:val>
                                        </p:tav>
                                        <p:tav tm="100000">
                                          <p:val>
                                            <p:strVal val="#ppt_y"/>
                                          </p:val>
                                        </p:tav>
                                      </p:tavLst>
                                    </p:anim>
                                  </p:childTnLst>
                                </p:cTn>
                              </p:par>
                            </p:childTnLst>
                          </p:cTn>
                        </p:par>
                        <p:par>
                          <p:cTn id="29" fill="hold">
                            <p:stCondLst>
                              <p:cond delay="7250"/>
                            </p:stCondLst>
                            <p:childTnLst>
                              <p:par>
                                <p:cTn id="30" presetID="2" presetClass="entr" presetSubtype="4" fill="hold" nodeType="afterEffect">
                                  <p:stCondLst>
                                    <p:cond delay="0"/>
                                  </p:stCondLst>
                                  <p:childTnLst>
                                    <p:set>
                                      <p:cBhvr>
                                        <p:cTn id="31" dur="1" fill="hold">
                                          <p:stCondLst>
                                            <p:cond delay="0"/>
                                          </p:stCondLst>
                                        </p:cTn>
                                        <p:tgtEl>
                                          <p:spTgt spid="19463"/>
                                        </p:tgtEl>
                                        <p:attrNameLst>
                                          <p:attrName>style.visibility</p:attrName>
                                        </p:attrNameLst>
                                      </p:cBhvr>
                                      <p:to>
                                        <p:strVal val="visible"/>
                                      </p:to>
                                    </p:set>
                                    <p:anim calcmode="lin" valueType="num">
                                      <p:cBhvr additive="base">
                                        <p:cTn id="32" dur="1000" fill="hold"/>
                                        <p:tgtEl>
                                          <p:spTgt spid="19463"/>
                                        </p:tgtEl>
                                        <p:attrNameLst>
                                          <p:attrName>ppt_x</p:attrName>
                                        </p:attrNameLst>
                                      </p:cBhvr>
                                      <p:tavLst>
                                        <p:tav tm="0">
                                          <p:val>
                                            <p:strVal val="#ppt_x"/>
                                          </p:val>
                                        </p:tav>
                                        <p:tav tm="100000">
                                          <p:val>
                                            <p:strVal val="#ppt_x"/>
                                          </p:val>
                                        </p:tav>
                                      </p:tavLst>
                                    </p:anim>
                                    <p:anim calcmode="lin" valueType="num">
                                      <p:cBhvr additive="base">
                                        <p:cTn id="33" dur="1000" fill="hold"/>
                                        <p:tgtEl>
                                          <p:spTgt spid="19463"/>
                                        </p:tgtEl>
                                        <p:attrNameLst>
                                          <p:attrName>ppt_y</p:attrName>
                                        </p:attrNameLst>
                                      </p:cBhvr>
                                      <p:tavLst>
                                        <p:tav tm="0">
                                          <p:val>
                                            <p:strVal val="1+#ppt_h/2"/>
                                          </p:val>
                                        </p:tav>
                                        <p:tav tm="100000">
                                          <p:val>
                                            <p:strVal val="#ppt_y"/>
                                          </p:val>
                                        </p:tav>
                                      </p:tavLst>
                                    </p:anim>
                                  </p:childTnLst>
                                </p:cTn>
                              </p:par>
                            </p:childTnLst>
                          </p:cTn>
                        </p:par>
                        <p:par>
                          <p:cTn id="34" fill="hold">
                            <p:stCondLst>
                              <p:cond delay="8250"/>
                            </p:stCondLst>
                            <p:childTnLst>
                              <p:par>
                                <p:cTn id="35" presetID="2" presetClass="entr" presetSubtype="4" fill="hold" nodeType="afterEffect">
                                  <p:stCondLst>
                                    <p:cond delay="0"/>
                                  </p:stCondLst>
                                  <p:childTnLst>
                                    <p:set>
                                      <p:cBhvr>
                                        <p:cTn id="36" dur="1" fill="hold">
                                          <p:stCondLst>
                                            <p:cond delay="0"/>
                                          </p:stCondLst>
                                        </p:cTn>
                                        <p:tgtEl>
                                          <p:spTgt spid="115"/>
                                        </p:tgtEl>
                                        <p:attrNameLst>
                                          <p:attrName>style.visibility</p:attrName>
                                        </p:attrNameLst>
                                      </p:cBhvr>
                                      <p:to>
                                        <p:strVal val="visible"/>
                                      </p:to>
                                    </p:set>
                                    <p:anim calcmode="lin" valueType="num">
                                      <p:cBhvr additive="base">
                                        <p:cTn id="37" dur="1000" fill="hold"/>
                                        <p:tgtEl>
                                          <p:spTgt spid="115"/>
                                        </p:tgtEl>
                                        <p:attrNameLst>
                                          <p:attrName>ppt_x</p:attrName>
                                        </p:attrNameLst>
                                      </p:cBhvr>
                                      <p:tavLst>
                                        <p:tav tm="0">
                                          <p:val>
                                            <p:strVal val="#ppt_x"/>
                                          </p:val>
                                        </p:tav>
                                        <p:tav tm="100000">
                                          <p:val>
                                            <p:strVal val="#ppt_x"/>
                                          </p:val>
                                        </p:tav>
                                      </p:tavLst>
                                    </p:anim>
                                    <p:anim calcmode="lin" valueType="num">
                                      <p:cBhvr additive="base">
                                        <p:cTn id="38" dur="1000" fill="hold"/>
                                        <p:tgtEl>
                                          <p:spTgt spid="115"/>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9250"/>
                            </p:stCondLst>
                            <p:childTnLst>
                              <p:par>
                                <p:cTn id="40" presetID="2" presetClass="entr" presetSubtype="4" fill="hold" nodeType="afterEffect">
                                  <p:stCondLst>
                                    <p:cond delay="0"/>
                                  </p:stCondLst>
                                  <p:childTnLst>
                                    <p:set>
                                      <p:cBhvr>
                                        <p:cTn id="41" dur="1" fill="hold">
                                          <p:stCondLst>
                                            <p:cond delay="0"/>
                                          </p:stCondLst>
                                        </p:cTn>
                                        <p:tgtEl>
                                          <p:spTgt spid="19465"/>
                                        </p:tgtEl>
                                        <p:attrNameLst>
                                          <p:attrName>style.visibility</p:attrName>
                                        </p:attrNameLst>
                                      </p:cBhvr>
                                      <p:to>
                                        <p:strVal val="visible"/>
                                      </p:to>
                                    </p:set>
                                    <p:anim calcmode="lin" valueType="num">
                                      <p:cBhvr additive="base">
                                        <p:cTn id="42" dur="1000" fill="hold"/>
                                        <p:tgtEl>
                                          <p:spTgt spid="19465"/>
                                        </p:tgtEl>
                                        <p:attrNameLst>
                                          <p:attrName>ppt_x</p:attrName>
                                        </p:attrNameLst>
                                      </p:cBhvr>
                                      <p:tavLst>
                                        <p:tav tm="0">
                                          <p:val>
                                            <p:strVal val="#ppt_x"/>
                                          </p:val>
                                        </p:tav>
                                        <p:tav tm="100000">
                                          <p:val>
                                            <p:strVal val="#ppt_x"/>
                                          </p:val>
                                        </p:tav>
                                      </p:tavLst>
                                    </p:anim>
                                    <p:anim calcmode="lin" valueType="num">
                                      <p:cBhvr additive="base">
                                        <p:cTn id="43" dur="1000" fill="hold"/>
                                        <p:tgtEl>
                                          <p:spTgt spid="19465"/>
                                        </p:tgtEl>
                                        <p:attrNameLst>
                                          <p:attrName>ppt_y</p:attrName>
                                        </p:attrNameLst>
                                      </p:cBhvr>
                                      <p:tavLst>
                                        <p:tav tm="0">
                                          <p:val>
                                            <p:strVal val="1+#ppt_h/2"/>
                                          </p:val>
                                        </p:tav>
                                        <p:tav tm="100000">
                                          <p:val>
                                            <p:strVal val="#ppt_y"/>
                                          </p:val>
                                        </p:tav>
                                      </p:tavLst>
                                    </p:anim>
                                  </p:childTnLst>
                                </p:cTn>
                              </p:par>
                            </p:childTnLst>
                          </p:cTn>
                        </p:par>
                        <p:par>
                          <p:cTn id="44" fill="hold" nodeType="withGroup">
                            <p:stCondLst>
                              <p:cond delay="10250"/>
                            </p:stCondLst>
                            <p:childTnLst>
                              <p:par>
                                <p:cTn id="45" presetID="2" presetClass="entr" presetSubtype="8" fill="hold" nodeType="afterEffect">
                                  <p:stCondLst>
                                    <p:cond delay="0"/>
                                  </p:stCondLst>
                                  <p:childTnLst>
                                    <p:set>
                                      <p:cBhvr>
                                        <p:cTn id="46" dur="1" fill="hold">
                                          <p:stCondLst>
                                            <p:cond delay="0"/>
                                          </p:stCondLst>
                                        </p:cTn>
                                        <p:tgtEl>
                                          <p:spTgt spid="19460"/>
                                        </p:tgtEl>
                                        <p:attrNameLst>
                                          <p:attrName>style.visibility</p:attrName>
                                        </p:attrNameLst>
                                      </p:cBhvr>
                                      <p:to>
                                        <p:strVal val="visible"/>
                                      </p:to>
                                    </p:set>
                                    <p:anim calcmode="lin" valueType="num">
                                      <p:cBhvr additive="base">
                                        <p:cTn id="47" dur="1000" fill="hold"/>
                                        <p:tgtEl>
                                          <p:spTgt spid="19460"/>
                                        </p:tgtEl>
                                        <p:attrNameLst>
                                          <p:attrName>ppt_x</p:attrName>
                                        </p:attrNameLst>
                                      </p:cBhvr>
                                      <p:tavLst>
                                        <p:tav tm="0">
                                          <p:val>
                                            <p:strVal val="0-#ppt_w/2"/>
                                          </p:val>
                                        </p:tav>
                                        <p:tav tm="100000">
                                          <p:val>
                                            <p:strVal val="#ppt_x"/>
                                          </p:val>
                                        </p:tav>
                                      </p:tavLst>
                                    </p:anim>
                                    <p:anim calcmode="lin" valueType="num">
                                      <p:cBhvr additive="base">
                                        <p:cTn id="48" dur="10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9675409" y="640213"/>
            <a:ext cx="2356238" cy="1467507"/>
            <a:chOff x="10324855" y="11541"/>
            <a:chExt cx="1902255" cy="1821040"/>
          </a:xfrm>
          <a:solidFill>
            <a:schemeClr val="accent6">
              <a:lumMod val="60000"/>
              <a:lumOff val="40000"/>
            </a:schemeClr>
          </a:solidFill>
          <a:effectLst>
            <a:glow rad="228600">
              <a:schemeClr val="bg1">
                <a:alpha val="36000"/>
              </a:schemeClr>
            </a:glow>
            <a:outerShdw blurRad="63500" sx="102000" sy="102000" algn="ctr" rotWithShape="0">
              <a:schemeClr val="accent6">
                <a:lumMod val="60000"/>
                <a:lumOff val="40000"/>
                <a:alpha val="40000"/>
              </a:schemeClr>
            </a:outerShdw>
            <a:reflection stA="62000" endPos="55000" dir="5400000" sy="-100000" algn="bl" rotWithShape="0"/>
          </a:effectLst>
        </p:grpSpPr>
        <p:sp>
          <p:nvSpPr>
            <p:cNvPr id="8" name="Forme libre 7"/>
            <p:cNvSpPr/>
            <p:nvPr/>
          </p:nvSpPr>
          <p:spPr>
            <a:xfrm>
              <a:off x="10324855" y="11541"/>
              <a:ext cx="1902255" cy="1821040"/>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p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p:cNvSpPr txBox="1"/>
            <p:nvPr/>
          </p:nvSpPr>
          <p:spPr>
            <a:xfrm>
              <a:off x="10468118" y="555462"/>
              <a:ext cx="1604827" cy="544681"/>
            </a:xfrm>
            <a:prstGeom prst="rect">
              <a:avLst/>
            </a:prstGeom>
            <a:grpFill/>
          </p:spPr>
          <p:txBody>
            <a:bodyPr wrap="square">
              <a:spAutoFit/>
            </a:bodyPr>
            <a:lstStyle/>
            <a:p>
              <a:pPr algn="ctr">
                <a:defRPr/>
              </a:pPr>
              <a:r>
                <a:rPr lang="fr-FR" sz="2800" b="1" dirty="0">
                  <a:solidFill>
                    <a:schemeClr val="bg1"/>
                  </a:solidFill>
                  <a:latin typeface="Cambria" panose="02040503050406030204" pitchFamily="18" charset="0"/>
                </a:rPr>
                <a:t>P01MAL02</a:t>
              </a:r>
              <a:endParaRPr lang="fr-FR" sz="3200" b="1" dirty="0">
                <a:solidFill>
                  <a:schemeClr val="bg1"/>
                </a:solidFill>
                <a:latin typeface="Cambria" panose="02040503050406030204" pitchFamily="18" charset="0"/>
              </a:endParaRPr>
            </a:p>
          </p:txBody>
        </p:sp>
      </p:grpSp>
      <p:graphicFrame>
        <p:nvGraphicFramePr>
          <p:cNvPr id="10" name="Tableau 9"/>
          <p:cNvGraphicFramePr>
            <a:graphicFrameLocks noGrp="1"/>
          </p:cNvGraphicFramePr>
          <p:nvPr>
            <p:extLst>
              <p:ext uri="{D42A27DB-BD31-4B8C-83A1-F6EECF244321}">
                <p14:modId xmlns:p14="http://schemas.microsoft.com/office/powerpoint/2010/main" val="393639230"/>
              </p:ext>
            </p:extLst>
          </p:nvPr>
        </p:nvGraphicFramePr>
        <p:xfrm>
          <a:off x="1404257" y="3124199"/>
          <a:ext cx="7968344" cy="794658"/>
        </p:xfrm>
        <a:graphic>
          <a:graphicData uri="http://schemas.openxmlformats.org/drawingml/2006/table">
            <a:tbl>
              <a:tblPr firstRow="1" bandRow="1">
                <a:tableStyleId>{E8B1032C-EA38-4F05-BA0D-38AFFFC7BED3}</a:tableStyleId>
              </a:tblPr>
              <a:tblGrid>
                <a:gridCol w="4160359">
                  <a:extLst>
                    <a:ext uri="{9D8B030D-6E8A-4147-A177-3AD203B41FA5}">
                      <a16:colId xmlns:a16="http://schemas.microsoft.com/office/drawing/2014/main" val="4289657664"/>
                    </a:ext>
                  </a:extLst>
                </a:gridCol>
                <a:gridCol w="3807985">
                  <a:extLst>
                    <a:ext uri="{9D8B030D-6E8A-4147-A177-3AD203B41FA5}">
                      <a16:colId xmlns:a16="http://schemas.microsoft.com/office/drawing/2014/main" val="2139996856"/>
                    </a:ext>
                  </a:extLst>
                </a:gridCol>
              </a:tblGrid>
              <a:tr h="794658">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2800" b="1" kern="1200" dirty="0">
                          <a:solidFill>
                            <a:srgbClr val="0000FF"/>
                          </a:solidFill>
                          <a:latin typeface="+mj-lt"/>
                          <a:ea typeface="+mj-ea"/>
                          <a:cs typeface="+mj-cs"/>
                        </a:rPr>
                        <a:t>Médecine</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ar-DZ" sz="2800" b="1" kern="1200" dirty="0">
                          <a:solidFill>
                            <a:srgbClr val="0000FF"/>
                          </a:solidFill>
                          <a:latin typeface="+mj-lt"/>
                          <a:ea typeface="+mj-ea"/>
                          <a:cs typeface="+mj-cs"/>
                        </a:rPr>
                        <a:t>طب</a:t>
                      </a:r>
                      <a:endParaRPr lang="fr-FR" sz="2800" b="1" kern="1200" dirty="0">
                        <a:solidFill>
                          <a:srgbClr val="0000FF"/>
                        </a:solidFill>
                        <a:latin typeface="+mj-lt"/>
                        <a:ea typeface="+mj-ea"/>
                        <a:cs typeface="+mj-cs"/>
                      </a:endParaRPr>
                    </a:p>
                  </a:txBody>
                  <a:tcPr anchor="ctr"/>
                </a:tc>
                <a:extLst>
                  <a:ext uri="{0D108BD9-81ED-4DB2-BD59-A6C34878D82A}">
                    <a16:rowId xmlns:a16="http://schemas.microsoft.com/office/drawing/2014/main" val="3811250100"/>
                  </a:ext>
                </a:extLst>
              </a:tr>
            </a:tbl>
          </a:graphicData>
        </a:graphic>
      </p:graphicFrame>
      <p:sp>
        <p:nvSpPr>
          <p:cNvPr id="11" name="Titre 1"/>
          <p:cNvSpPr txBox="1">
            <a:spLocks/>
          </p:cNvSpPr>
          <p:nvPr/>
        </p:nvSpPr>
        <p:spPr>
          <a:xfrm>
            <a:off x="1502229" y="2107719"/>
            <a:ext cx="7641771" cy="918509"/>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eaLnBrk="1" hangingPunct="1"/>
            <a:r>
              <a:rPr lang="ar-DZ" altLang="fr-FR" sz="2800" b="1" dirty="0">
                <a:solidFill>
                  <a:srgbClr val="0000FF"/>
                </a:solidFill>
              </a:rPr>
              <a:t>علوم طبية</a:t>
            </a:r>
            <a:endParaRPr lang="fr-FR" altLang="fr-FR" sz="2800" b="1" dirty="0">
              <a:solidFill>
                <a:srgbClr val="0000FF"/>
              </a:solidFill>
            </a:endParaRPr>
          </a:p>
        </p:txBody>
      </p:sp>
      <p:sp>
        <p:nvSpPr>
          <p:cNvPr id="12" name="Rectangle 11"/>
          <p:cNvSpPr/>
          <p:nvPr/>
        </p:nvSpPr>
        <p:spPr>
          <a:xfrm>
            <a:off x="1396665" y="2197641"/>
            <a:ext cx="2475358" cy="369332"/>
          </a:xfrm>
          <a:prstGeom prst="rect">
            <a:avLst/>
          </a:prstGeom>
        </p:spPr>
        <p:txBody>
          <a:bodyPr wrap="none">
            <a:spAutoFit/>
          </a:bodyPr>
          <a:lstStyle/>
          <a:p>
            <a:r>
              <a:rPr lang="fr-FR" altLang="fr-FR" b="1" dirty="0">
                <a:solidFill>
                  <a:srgbClr val="0000FF"/>
                </a:solidFill>
              </a:rPr>
              <a:t>Sciences Médicales </a:t>
            </a:r>
            <a:endParaRPr lang="fr-FR" dirty="0"/>
          </a:p>
        </p:txBody>
      </p:sp>
      <p:sp>
        <p:nvSpPr>
          <p:cNvPr id="15" name="Titre 1"/>
          <p:cNvSpPr txBox="1">
            <a:spLocks/>
          </p:cNvSpPr>
          <p:nvPr/>
        </p:nvSpPr>
        <p:spPr bwMode="auto">
          <a:xfrm>
            <a:off x="1423307" y="640214"/>
            <a:ext cx="7453312" cy="135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ar-DZ" sz="3600" b="1" i="1" dirty="0">
                <a:solidFill>
                  <a:srgbClr val="00B050"/>
                </a:solidFill>
              </a:rPr>
              <a:t>دكتوراه في الطب </a:t>
            </a:r>
          </a:p>
          <a:p>
            <a:pPr algn="ctr"/>
            <a:r>
              <a:rPr lang="fr-FR" sz="3200" b="1" i="1" dirty="0">
                <a:solidFill>
                  <a:srgbClr val="00B050"/>
                </a:solidFill>
                <a:latin typeface="+mn-lt"/>
              </a:rPr>
              <a:t>FORMATION EN SCIENCES MEDICALES</a:t>
            </a:r>
          </a:p>
        </p:txBody>
      </p:sp>
    </p:spTree>
    <p:extLst>
      <p:ext uri="{BB962C8B-B14F-4D97-AF65-F5344CB8AC3E}">
        <p14:creationId xmlns:p14="http://schemas.microsoft.com/office/powerpoint/2010/main" val="1766238442"/>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Ã©sultat de recherche d'images pour &quot;: Institut National des Industries ManufacturiÃ¨res boumerdes 1987&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ZoneTexte 2"/>
          <p:cNvSpPr txBox="1">
            <a:spLocks noChangeArrowheads="1"/>
          </p:cNvSpPr>
          <p:nvPr/>
        </p:nvSpPr>
        <p:spPr bwMode="auto">
          <a:xfrm>
            <a:off x="1390650" y="781050"/>
            <a:ext cx="90741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DZ" altLang="fr-FR" sz="3600" b="1" dirty="0">
                <a:solidFill>
                  <a:schemeClr val="bg1"/>
                </a:solidFill>
                <a:latin typeface="Century Gothic" panose="020B0502020202020204" pitchFamily="34" charset="0"/>
              </a:rPr>
              <a:t>نبذة تارخية عن جامعة أمحمد بوقرة – بومرداس -</a:t>
            </a:r>
            <a:endParaRPr lang="fr-FR" altLang="fr-FR" sz="3600" b="1" dirty="0">
              <a:solidFill>
                <a:schemeClr val="bg1"/>
              </a:solidFill>
              <a:latin typeface="Century Gothic" panose="020B0502020202020204" pitchFamily="34" charset="0"/>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50"/>
                                        <p:tgtEl>
                                          <p:spTgt spid="4098"/>
                                        </p:tgtEl>
                                      </p:cBhvr>
                                    </p:animEffect>
                                    <p:anim calcmode="lin" valueType="num">
                                      <p:cBhvr>
                                        <p:cTn id="8" dur="250" fill="hold"/>
                                        <p:tgtEl>
                                          <p:spTgt spid="4098"/>
                                        </p:tgtEl>
                                        <p:attrNameLst>
                                          <p:attrName>ppt_x</p:attrName>
                                        </p:attrNameLst>
                                      </p:cBhvr>
                                      <p:tavLst>
                                        <p:tav tm="0">
                                          <p:val>
                                            <p:strVal val="#ppt_x"/>
                                          </p:val>
                                        </p:tav>
                                        <p:tav tm="100000">
                                          <p:val>
                                            <p:strVal val="#ppt_x"/>
                                          </p:val>
                                        </p:tav>
                                      </p:tavLst>
                                    </p:anim>
                                    <p:anim calcmode="lin" valueType="num">
                                      <p:cBhvr>
                                        <p:cTn id="9" dur="25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re 1"/>
          <p:cNvSpPr txBox="1">
            <a:spLocks noChangeArrowheads="1"/>
          </p:cNvSpPr>
          <p:nvPr/>
        </p:nvSpPr>
        <p:spPr bwMode="auto">
          <a:xfrm>
            <a:off x="573088" y="672193"/>
            <a:ext cx="11231562" cy="85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ar-DZ"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rPr>
              <a:t>ميدان </a:t>
            </a:r>
            <a:r>
              <a:rPr lang="ar-SA"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rPr>
              <a:t>العلوم والتكنولوجيا</a:t>
            </a:r>
            <a:r>
              <a:rPr lang="ar-DZ"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rPr>
              <a:t> </a:t>
            </a:r>
            <a:br>
              <a:rPr lang="fr-FR"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rPr>
            </a:br>
            <a:r>
              <a:rPr lang="fr-FR"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rPr>
              <a:t> </a:t>
            </a:r>
          </a:p>
          <a:p>
            <a:pPr algn="ctr" eaLnBrk="1" hangingPunct="1">
              <a:lnSpc>
                <a:spcPct val="100000"/>
              </a:lnSpc>
              <a:spcBef>
                <a:spcPct val="0"/>
              </a:spcBef>
              <a:buFontTx/>
              <a:buNone/>
            </a:pPr>
            <a:endParaRPr lang="fr-FR" altLang="fr-FR" sz="4800" b="1" dirty="0">
              <a:solidFill>
                <a:srgbClr val="0000FF"/>
              </a:solidFill>
              <a:latin typeface="Cambria" panose="02040503050406030204" pitchFamily="18" charset="0"/>
              <a:ea typeface="Calibri" panose="020F0502020204030204" pitchFamily="34" charset="0"/>
              <a:cs typeface="Trebuchet MS" panose="020B0603020202020204" pitchFamily="34" charset="0"/>
            </a:endParaRPr>
          </a:p>
        </p:txBody>
      </p:sp>
      <p:grpSp>
        <p:nvGrpSpPr>
          <p:cNvPr id="20483" name="Groupe 7"/>
          <p:cNvGrpSpPr>
            <a:grpSpLocks/>
          </p:cNvGrpSpPr>
          <p:nvPr/>
        </p:nvGrpSpPr>
        <p:grpSpPr bwMode="auto">
          <a:xfrm>
            <a:off x="2311976" y="2481943"/>
            <a:ext cx="7279379" cy="3304495"/>
            <a:chOff x="5303520" y="4145280"/>
            <a:chExt cx="5065713" cy="1402079"/>
          </a:xfrm>
        </p:grpSpPr>
        <p:sp>
          <p:nvSpPr>
            <p:cNvPr id="13" name="Arrondir un rectangle avec un coin du même côté 15"/>
            <p:cNvSpPr/>
            <p:nvPr/>
          </p:nvSpPr>
          <p:spPr bwMode="auto">
            <a:xfrm rot="5400000">
              <a:off x="7135337" y="2313463"/>
              <a:ext cx="1402079" cy="5065713"/>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488" name="ZoneTexte 10"/>
            <p:cNvSpPr txBox="1">
              <a:spLocks noChangeArrowheads="1"/>
            </p:cNvSpPr>
            <p:nvPr/>
          </p:nvSpPr>
          <p:spPr bwMode="auto">
            <a:xfrm>
              <a:off x="5303520" y="4623960"/>
              <a:ext cx="4441294" cy="45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r" rtl="1">
                <a:lnSpc>
                  <a:spcPct val="100000"/>
                </a:lnSpc>
                <a:spcBef>
                  <a:spcPct val="0"/>
                </a:spcBef>
                <a:buNone/>
              </a:pPr>
              <a:r>
                <a:rPr lang="ar-DZ" altLang="fr-FR" sz="3200" b="1" dirty="0">
                  <a:solidFill>
                    <a:srgbClr val="0000FF"/>
                  </a:solidFill>
                  <a:latin typeface="Cambria" panose="02040503050406030204" pitchFamily="18" charset="0"/>
                  <a:ea typeface="Calibri" panose="020F0502020204030204" pitchFamily="34" charset="0"/>
                  <a:cs typeface="Trebuchet MS" panose="020B0603020202020204" pitchFamily="34" charset="0"/>
                </a:rPr>
                <a:t> </a:t>
              </a:r>
              <a:r>
                <a:rPr lang="fr-FR" altLang="fr-FR" sz="3200" b="1" dirty="0">
                  <a:solidFill>
                    <a:srgbClr val="0000FF"/>
                  </a:solidFill>
                  <a:latin typeface="Cambria" panose="02040503050406030204" pitchFamily="18" charset="0"/>
                  <a:ea typeface="Calibri" panose="020F0502020204030204" pitchFamily="34" charset="0"/>
                  <a:cs typeface="Trebuchet MS" panose="020B0603020202020204" pitchFamily="34" charset="0"/>
                </a:rPr>
                <a:t>Sciences et technologies (ST)</a:t>
              </a:r>
            </a:p>
            <a:p>
              <a:pPr algn="r" rtl="1">
                <a:lnSpc>
                  <a:spcPct val="100000"/>
                </a:lnSpc>
                <a:spcBef>
                  <a:spcPct val="0"/>
                </a:spcBef>
                <a:buFont typeface="Wingdings" panose="05000000000000000000" pitchFamily="2" charset="2"/>
                <a:buChar char="§"/>
              </a:pPr>
              <a:endParaRPr lang="fr-FR" altLang="fr-FR" sz="3200" b="1" dirty="0">
                <a:solidFill>
                  <a:srgbClr val="FF00FF"/>
                </a:solidFill>
                <a:latin typeface="Century Gothic" panose="020B0502020202020204" pitchFamily="34" charset="0"/>
              </a:endParaRP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p:cTn id="12" dur="500" fill="hold"/>
                                        <p:tgtEl>
                                          <p:spTgt spid="20483"/>
                                        </p:tgtEl>
                                        <p:attrNameLst>
                                          <p:attrName>ppt_w</p:attrName>
                                        </p:attrNameLst>
                                      </p:cBhvr>
                                      <p:tavLst>
                                        <p:tav tm="0">
                                          <p:val>
                                            <p:fltVal val="0"/>
                                          </p:val>
                                        </p:tav>
                                        <p:tav tm="100000">
                                          <p:val>
                                            <p:strVal val="#ppt_w"/>
                                          </p:val>
                                        </p:tav>
                                      </p:tavLst>
                                    </p:anim>
                                    <p:anim calcmode="lin" valueType="num">
                                      <p:cBhvr>
                                        <p:cTn id="13" dur="500" fill="hold"/>
                                        <p:tgtEl>
                                          <p:spTgt spid="2048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63" presetClass="path" presetSubtype="0" accel="50000" decel="50000" fill="hold" nodeType="afterEffect">
                                  <p:stCondLst>
                                    <p:cond delay="0"/>
                                  </p:stCondLst>
                                  <p:childTnLst>
                                    <p:animMotion origin="layout" path="M -2.5E-6 -3.33333E-6 L 0.25 -3.33333E-6 " pathEditMode="relative" rAng="0" ptsTypes="AA">
                                      <p:cBhvr>
                                        <p:cTn id="16" dur="2000" fill="hold"/>
                                        <p:tgtEl>
                                          <p:spTgt spid="2048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143125" y="855663"/>
            <a:ext cx="6637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b="1"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Electronique </a:t>
            </a:r>
          </a:p>
          <a:p>
            <a:pPr algn="ctr">
              <a:lnSpc>
                <a:spcPct val="100000"/>
              </a:lnSpc>
              <a:spcBef>
                <a:spcPct val="0"/>
              </a:spcBef>
              <a:buFontTx/>
              <a:buNone/>
            </a:pPr>
            <a:r>
              <a:rPr lang="fr-FR" altLang="fr-FR" b="1" u="sng"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à Recrutement National)</a:t>
            </a:r>
            <a:endParaRPr lang="fr-FR" altLang="fr-FR" b="1"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
        <p:nvSpPr>
          <p:cNvPr id="21507" name="Rectangle 1"/>
          <p:cNvSpPr>
            <a:spLocks noChangeArrowheads="1"/>
          </p:cNvSpPr>
          <p:nvPr/>
        </p:nvSpPr>
        <p:spPr bwMode="auto">
          <a:xfrm>
            <a:off x="7027863" y="331788"/>
            <a:ext cx="3138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b="1" dirty="0">
                <a:solidFill>
                  <a:srgbClr val="0000FF"/>
                </a:solidFill>
                <a:latin typeface="Century Gothic" panose="020B0502020202020204" pitchFamily="34" charset="0"/>
                <a:ea typeface="Times New Roman" panose="02020603050405020304" pitchFamily="18" charset="0"/>
                <a:cs typeface="Sakkal Majalla"/>
              </a:rPr>
              <a:t>إلكترونيك (تسجيل وطني)</a:t>
            </a:r>
            <a:endParaRPr lang="fr-FR" altLang="fr-FR" dirty="0">
              <a:solidFill>
                <a:srgbClr val="0000FF"/>
              </a:solidFill>
              <a:latin typeface="Century Gothic" panose="020B0502020202020204" pitchFamily="34" charset="0"/>
              <a:ea typeface="Times New Roman" panose="02020603050405020304" pitchFamily="18" charset="0"/>
              <a:cs typeface="Sakkal Majalla"/>
            </a:endParaRPr>
          </a:p>
        </p:txBody>
      </p:sp>
      <p:graphicFrame>
        <p:nvGraphicFramePr>
          <p:cNvPr id="17" name="Tableau 16"/>
          <p:cNvGraphicFramePr>
            <a:graphicFrameLocks noGrp="1"/>
          </p:cNvGraphicFramePr>
          <p:nvPr>
            <p:extLst>
              <p:ext uri="{D42A27DB-BD31-4B8C-83A1-F6EECF244321}">
                <p14:modId xmlns:p14="http://schemas.microsoft.com/office/powerpoint/2010/main" val="4208442468"/>
              </p:ext>
            </p:extLst>
          </p:nvPr>
        </p:nvGraphicFramePr>
        <p:xfrm>
          <a:off x="261947" y="2839334"/>
          <a:ext cx="11033920" cy="3689765"/>
        </p:xfrm>
        <a:graphic>
          <a:graphicData uri="http://schemas.openxmlformats.org/drawingml/2006/table">
            <a:tbl>
              <a:tblPr firstRow="1" firstCol="1" bandRow="1">
                <a:tableStyleId>{BC89EF96-8CEA-46FF-86C4-4CE0E7609802}</a:tableStyleId>
              </a:tblPr>
              <a:tblGrid>
                <a:gridCol w="1207624">
                  <a:extLst>
                    <a:ext uri="{9D8B030D-6E8A-4147-A177-3AD203B41FA5}">
                      <a16:colId xmlns:a16="http://schemas.microsoft.com/office/drawing/2014/main" val="20000"/>
                    </a:ext>
                  </a:extLst>
                </a:gridCol>
                <a:gridCol w="4414648">
                  <a:extLst>
                    <a:ext uri="{9D8B030D-6E8A-4147-A177-3AD203B41FA5}">
                      <a16:colId xmlns:a16="http://schemas.microsoft.com/office/drawing/2014/main" val="20001"/>
                    </a:ext>
                  </a:extLst>
                </a:gridCol>
                <a:gridCol w="4627351">
                  <a:extLst>
                    <a:ext uri="{9D8B030D-6E8A-4147-A177-3AD203B41FA5}">
                      <a16:colId xmlns:a16="http://schemas.microsoft.com/office/drawing/2014/main" val="20002"/>
                    </a:ext>
                  </a:extLst>
                </a:gridCol>
                <a:gridCol w="784297">
                  <a:extLst>
                    <a:ext uri="{9D8B030D-6E8A-4147-A177-3AD203B41FA5}">
                      <a16:colId xmlns:a16="http://schemas.microsoft.com/office/drawing/2014/main" val="20003"/>
                    </a:ext>
                  </a:extLst>
                </a:gridCol>
              </a:tblGrid>
              <a:tr h="457193">
                <a:tc rowSpan="8">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dirty="0">
                          <a:latin typeface="Cambria" panose="02040503050406030204" pitchFamily="18" charset="0"/>
                        </a:rPr>
                        <a:t>MASTER </a:t>
                      </a:r>
                    </a:p>
                  </a:txBody>
                  <a:tcPr marL="68582" marR="68582" marT="0" marB="0"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altLang="fr-FR" sz="2200" b="1" kern="1200" dirty="0">
                          <a:solidFill>
                            <a:srgbClr val="562449"/>
                          </a:solidFill>
                          <a:latin typeface="Cambria" panose="02040503050406030204" pitchFamily="18" charset="0"/>
                        </a:rPr>
                        <a:t>Filière Automatique</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SA" altLang="fr-FR" sz="2200" b="1" kern="1200" dirty="0">
                          <a:solidFill>
                            <a:srgbClr val="562449"/>
                          </a:solidFill>
                          <a:latin typeface="Cambria" panose="02040503050406030204" pitchFamily="18" charset="0"/>
                        </a:rPr>
                        <a:t>آليات</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DZ" altLang="fr-FR" sz="2200" b="1" kern="1200" dirty="0">
                          <a:solidFill>
                            <a:srgbClr val="562449"/>
                          </a:solidFill>
                          <a:latin typeface="Cambria" panose="02040503050406030204" pitchFamily="18" charset="0"/>
                        </a:rPr>
                        <a:t>ماستر</a:t>
                      </a:r>
                      <a:endParaRPr lang="fr-FR" altLang="fr-FR" sz="2200" b="1" kern="1200" dirty="0">
                        <a:solidFill>
                          <a:srgbClr val="562449"/>
                        </a:solidFill>
                        <a:latin typeface="Cambria" panose="02040503050406030204" pitchFamily="18" charset="0"/>
                        <a:ea typeface="+mn-ea"/>
                        <a:cs typeface="+mn-cs"/>
                      </a:endParaRPr>
                    </a:p>
                  </a:txBody>
                  <a:tcPr marL="68582" marR="68582" marT="0" marB="0" vert="vert" anchor="ctr"/>
                </a:tc>
                <a:extLst>
                  <a:ext uri="{0D108BD9-81ED-4DB2-BD59-A6C34878D82A}">
                    <a16:rowId xmlns:a16="http://schemas.microsoft.com/office/drawing/2014/main" val="10000"/>
                  </a:ext>
                </a:extLst>
              </a:tr>
              <a:tr h="45719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pPr>
                        <a:spcAft>
                          <a:spcPts val="0"/>
                        </a:spcAft>
                        <a:tabLst>
                          <a:tab pos="114300" algn="l"/>
                          <a:tab pos="457200" algn="l"/>
                          <a:tab pos="685800" algn="l"/>
                        </a:tabLst>
                      </a:pPr>
                      <a:r>
                        <a:rPr lang="fr-FR" sz="1800" kern="1200" dirty="0">
                          <a:solidFill>
                            <a:schemeClr val="tx1"/>
                          </a:solidFill>
                          <a:effectLst/>
                          <a:latin typeface="Cambria" panose="02040503050406030204" pitchFamily="18" charset="0"/>
                        </a:rPr>
                        <a:t>Automatique (A)</a:t>
                      </a:r>
                      <a:endParaRPr lang="fr-FR" sz="1800" kern="1200" dirty="0">
                        <a:solidFill>
                          <a:schemeClr val="tx1"/>
                        </a:solidFill>
                        <a:effectLst/>
                        <a:latin typeface="Cambria" panose="02040503050406030204" pitchFamily="18" charset="0"/>
                        <a:ea typeface="+mn-ea"/>
                        <a:cs typeface="+mn-cs"/>
                      </a:endParaRPr>
                    </a:p>
                  </a:txBody>
                  <a:tcPr marL="68580" marR="68580" marT="0" marB="0" anchor="ctr">
                    <a:solidFill>
                      <a:srgbClr val="99CCFF">
                        <a:alpha val="20000"/>
                      </a:srgbClr>
                    </a:solidFill>
                  </a:tcPr>
                </a:tc>
                <a:tc>
                  <a:txBody>
                    <a:bodyPr/>
                    <a:lstStyle/>
                    <a:p>
                      <a:pPr algn="r"/>
                      <a:r>
                        <a:rPr lang="ar-SA" sz="1800" b="0" kern="1200" dirty="0">
                          <a:solidFill>
                            <a:schemeClr val="tx1"/>
                          </a:solidFill>
                          <a:effectLst/>
                          <a:latin typeface="Cambria" panose="02040503050406030204" pitchFamily="18" charset="0"/>
                        </a:rPr>
                        <a:t>آليات (أ)</a:t>
                      </a:r>
                      <a:endParaRPr lang="fr-FR" sz="1800" b="0" dirty="0">
                        <a:latin typeface="Cambria" panose="02040503050406030204" pitchFamily="18" charset="0"/>
                      </a:endParaRPr>
                    </a:p>
                  </a:txBody>
                  <a:tcPr marL="68592" marR="68592" marT="0" marB="0" anchor="ctr">
                    <a:solidFill>
                      <a:srgbClr val="99CCFF">
                        <a:alpha val="20000"/>
                      </a:srgbClr>
                    </a:solidFill>
                  </a:tcPr>
                </a:tc>
                <a:tc vMerge="1">
                  <a:txBody>
                    <a:bodyPr/>
                    <a:lstStyle/>
                    <a:p>
                      <a:endParaRPr lang="fr-FR" sz="1800" dirty="0"/>
                    </a:p>
                  </a:txBody>
                  <a:tcPr marL="68592" marR="68592" marT="0" marB="0"/>
                </a:tc>
                <a:extLst>
                  <a:ext uri="{0D108BD9-81ED-4DB2-BD59-A6C34878D82A}">
                    <a16:rowId xmlns:a16="http://schemas.microsoft.com/office/drawing/2014/main" val="10001"/>
                  </a:ext>
                </a:extLst>
              </a:tr>
              <a:tr h="45719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altLang="fr-FR" sz="2200" b="1" kern="1200" dirty="0">
                          <a:solidFill>
                            <a:srgbClr val="562449"/>
                          </a:solidFill>
                          <a:latin typeface="Cambria" panose="02040503050406030204" pitchFamily="18" charset="0"/>
                        </a:rPr>
                        <a:t>Filière Electrotechnique</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altLang="fr-FR" sz="2200" b="1" kern="1200" dirty="0" err="1">
                          <a:solidFill>
                            <a:srgbClr val="562449"/>
                          </a:solidFill>
                          <a:latin typeface="Cambria" panose="02040503050406030204" pitchFamily="18" charset="0"/>
                        </a:rPr>
                        <a:t>كهروتقني</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sz="1800" b="0" kern="1200" dirty="0">
                        <a:solidFill>
                          <a:schemeClr val="tx1"/>
                        </a:solidFill>
                        <a:effectLst/>
                        <a:latin typeface="+mn-lt"/>
                        <a:ea typeface="+mn-ea"/>
                        <a:cs typeface="+mn-cs"/>
                      </a:endParaRPr>
                    </a:p>
                  </a:txBody>
                  <a:tcPr marL="68582" marR="68582" marT="0" marB="0" anchor="ctr"/>
                </a:tc>
                <a:extLst>
                  <a:ext uri="{0D108BD9-81ED-4DB2-BD59-A6C34878D82A}">
                    <a16:rowId xmlns:a16="http://schemas.microsoft.com/office/drawing/2014/main" val="10002"/>
                  </a:ext>
                </a:extLst>
              </a:tr>
              <a:tr h="45719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r>
                        <a:rPr lang="fr-FR" sz="1800" kern="1200" dirty="0">
                          <a:solidFill>
                            <a:schemeClr val="tx1"/>
                          </a:solidFill>
                          <a:effectLst/>
                          <a:latin typeface="Cambria" panose="02040503050406030204" pitchFamily="18" charset="0"/>
                        </a:rPr>
                        <a:t>Electrotechnique (A)</a:t>
                      </a:r>
                      <a:endParaRPr lang="fr-FR" sz="1800" kern="1200" dirty="0">
                        <a:solidFill>
                          <a:schemeClr val="tx1"/>
                        </a:solidFill>
                        <a:effectLst/>
                        <a:latin typeface="Cambria" panose="02040503050406030204" pitchFamily="18" charset="0"/>
                        <a:ea typeface="+mn-ea"/>
                        <a:cs typeface="+mn-cs"/>
                      </a:endParaRPr>
                    </a:p>
                  </a:txBody>
                  <a:tcPr marL="68587" marR="68587" marT="0" marB="0" anchor="ctr">
                    <a:solidFill>
                      <a:srgbClr val="99CCFF">
                        <a:alpha val="20000"/>
                      </a:srgbClr>
                    </a:solidFill>
                  </a:tcPr>
                </a:tc>
                <a:tc>
                  <a:txBody>
                    <a:bodyPr/>
                    <a:lstStyle/>
                    <a:p>
                      <a:pPr algn="r">
                        <a:spcAft>
                          <a:spcPts val="0"/>
                        </a:spcAft>
                      </a:pPr>
                      <a:r>
                        <a:rPr lang="ar-SA" sz="1800" b="0" kern="1200" dirty="0" err="1">
                          <a:solidFill>
                            <a:schemeClr val="tx1"/>
                          </a:solidFill>
                          <a:effectLst/>
                          <a:latin typeface="Cambria" panose="02040503050406030204" pitchFamily="18" charset="0"/>
                        </a:rPr>
                        <a:t>كهروتقني</a:t>
                      </a:r>
                      <a:r>
                        <a:rPr lang="ar-SA" sz="1800" b="0" kern="1200" dirty="0">
                          <a:solidFill>
                            <a:schemeClr val="tx1"/>
                          </a:solidFill>
                          <a:effectLst/>
                          <a:latin typeface="Cambria" panose="02040503050406030204" pitchFamily="18" charset="0"/>
                        </a:rPr>
                        <a:t> (أ)</a:t>
                      </a:r>
                      <a:endParaRPr lang="fr-FR" sz="1800" b="0" i="1" dirty="0">
                        <a:effectLst/>
                        <a:latin typeface="Cambria" panose="02040503050406030204" pitchFamily="18" charset="0"/>
                        <a:ea typeface="Times New Roman" panose="02020603050405020304" pitchFamily="18" charset="0"/>
                      </a:endParaRPr>
                    </a:p>
                  </a:txBody>
                  <a:tcPr marL="68587" marR="68587" marT="0" marB="0" anchor="ctr">
                    <a:solidFill>
                      <a:srgbClr val="99CCFF">
                        <a:alpha val="20000"/>
                      </a:srgbClr>
                    </a:solidFill>
                  </a:tcPr>
                </a:tc>
                <a:tc vMerge="1">
                  <a:txBody>
                    <a:bodyPr/>
                    <a:lstStyle/>
                    <a:p>
                      <a:pPr>
                        <a:spcAft>
                          <a:spcPts val="0"/>
                        </a:spcAft>
                      </a:pPr>
                      <a:endParaRPr lang="fr-FR" sz="1800" b="1" i="1" dirty="0">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45719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altLang="fr-FR" sz="2200" b="1" kern="1200" dirty="0">
                          <a:solidFill>
                            <a:srgbClr val="562449"/>
                          </a:solidFill>
                          <a:latin typeface="Cambria" panose="02040503050406030204" pitchFamily="18" charset="0"/>
                        </a:rPr>
                        <a:t>Filière Electronique</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SA" altLang="fr-FR" sz="2200" b="1" kern="1200" dirty="0">
                          <a:solidFill>
                            <a:srgbClr val="562449"/>
                          </a:solidFill>
                          <a:latin typeface="Cambria" panose="02040503050406030204" pitchFamily="18" charset="0"/>
                        </a:rPr>
                        <a:t>إلكترونيك</a:t>
                      </a:r>
                      <a:endParaRPr lang="fr-FR" altLang="fr-FR" sz="2200" b="1" kern="1200" dirty="0">
                        <a:solidFill>
                          <a:srgbClr val="562449"/>
                        </a:solidFill>
                        <a:latin typeface="Cambria" panose="02040503050406030204" pitchFamily="18" charset="0"/>
                      </a:endParaRPr>
                    </a:p>
                  </a:txBody>
                  <a:tcPr marL="68582" marR="68582" marT="0" marB="0" anchor="ct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sz="1800" b="0" kern="1200" dirty="0">
                        <a:solidFill>
                          <a:schemeClr val="tx1"/>
                        </a:solidFill>
                        <a:effectLst/>
                        <a:latin typeface="+mn-lt"/>
                        <a:ea typeface="+mn-ea"/>
                        <a:cs typeface="+mn-cs"/>
                      </a:endParaRPr>
                    </a:p>
                  </a:txBody>
                  <a:tcPr marL="68582" marR="68582" marT="0" marB="0" anchor="ctr"/>
                </a:tc>
                <a:extLst>
                  <a:ext uri="{0D108BD9-81ED-4DB2-BD59-A6C34878D82A}">
                    <a16:rowId xmlns:a16="http://schemas.microsoft.com/office/drawing/2014/main" val="10004"/>
                  </a:ext>
                </a:extLst>
              </a:tr>
              <a:tr h="455883">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r>
                        <a:rPr lang="fr-FR" sz="1800" kern="1200" dirty="0">
                          <a:solidFill>
                            <a:schemeClr val="tx1"/>
                          </a:solidFill>
                          <a:effectLst/>
                          <a:latin typeface="Cambria" panose="02040503050406030204" pitchFamily="18" charset="0"/>
                        </a:rPr>
                        <a:t>Ingénierie Informatique (A)</a:t>
                      </a:r>
                      <a:endParaRPr lang="fr-FR" sz="1800" kern="1200" dirty="0">
                        <a:solidFill>
                          <a:schemeClr val="tx1"/>
                        </a:solidFill>
                        <a:effectLst/>
                        <a:latin typeface="Cambria" panose="02040503050406030204" pitchFamily="18" charset="0"/>
                        <a:ea typeface="+mn-ea"/>
                        <a:cs typeface="+mn-cs"/>
                      </a:endParaRPr>
                    </a:p>
                  </a:txBody>
                  <a:tcPr marL="68587" marR="68587" marT="0" marB="0" anchor="ctr">
                    <a:solidFill>
                      <a:srgbClr val="99CCFF">
                        <a:alpha val="20000"/>
                      </a:srgbClr>
                    </a:solidFill>
                  </a:tcPr>
                </a:tc>
                <a:tc>
                  <a:txBody>
                    <a:bodyPr/>
                    <a:lstStyle/>
                    <a:p>
                      <a:pPr algn="r">
                        <a:spcAft>
                          <a:spcPts val="0"/>
                        </a:spcAft>
                      </a:pPr>
                      <a:r>
                        <a:rPr lang="ar-SA" sz="1800" b="0" kern="1200" dirty="0">
                          <a:solidFill>
                            <a:schemeClr val="tx1"/>
                          </a:solidFill>
                          <a:effectLst/>
                          <a:latin typeface="Cambria" panose="02040503050406030204" pitchFamily="18" charset="0"/>
                        </a:rPr>
                        <a:t>هندسة الإعلام الآلي (أ)</a:t>
                      </a:r>
                      <a:endParaRPr lang="fr-FR" sz="1800" b="0" i="1" dirty="0">
                        <a:effectLst/>
                        <a:latin typeface="Cambria" panose="02040503050406030204" pitchFamily="18" charset="0"/>
                        <a:ea typeface="Times New Roman" panose="02020603050405020304" pitchFamily="18" charset="0"/>
                      </a:endParaRPr>
                    </a:p>
                  </a:txBody>
                  <a:tcPr marL="68587" marR="68587" marT="0" marB="0" anchor="ctr">
                    <a:solidFill>
                      <a:srgbClr val="99CCFF">
                        <a:alpha val="20000"/>
                      </a:srgbClr>
                    </a:solidFill>
                  </a:tcPr>
                </a:tc>
                <a:tc vMerge="1">
                  <a:txBody>
                    <a:bodyPr/>
                    <a:lstStyle/>
                    <a:p>
                      <a:pPr>
                        <a:spcAft>
                          <a:spcPts val="0"/>
                        </a:spcAft>
                      </a:pPr>
                      <a:endParaRPr lang="fr-FR" sz="1800" b="1" i="1" dirty="0">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5"/>
                  </a:ext>
                </a:extLst>
              </a:tr>
              <a:tr h="492034">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altLang="fr-FR" sz="2200" b="1" kern="1200" dirty="0">
                          <a:solidFill>
                            <a:srgbClr val="562449"/>
                          </a:solidFill>
                          <a:latin typeface="Cambria" panose="02040503050406030204" pitchFamily="18" charset="0"/>
                        </a:rPr>
                        <a:t>Filière Télécommunications</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SA" altLang="fr-FR" sz="2200" b="1" kern="1200" dirty="0">
                          <a:solidFill>
                            <a:srgbClr val="562449"/>
                          </a:solidFill>
                          <a:latin typeface="Cambria" panose="02040503050406030204" pitchFamily="18" charset="0"/>
                        </a:rPr>
                        <a:t>اتصالات سلكية ولاسلكية</a:t>
                      </a:r>
                      <a:endParaRPr lang="fr-FR" altLang="fr-FR" sz="2200" b="1" kern="1200" dirty="0">
                        <a:solidFill>
                          <a:srgbClr val="562449"/>
                        </a:solidFill>
                        <a:latin typeface="Cambria" panose="02040503050406030204" pitchFamily="18" charset="0"/>
                        <a:ea typeface="+mn-ea"/>
                        <a:cs typeface="+mn-cs"/>
                      </a:endParaRPr>
                    </a:p>
                  </a:txBody>
                  <a:tcPr marL="68582" marR="68582" marT="0" marB="0" anchor="ct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altLang="fr-FR" sz="1800" dirty="0">
                        <a:latin typeface="Century Gothic" panose="020B0502020202020204" pitchFamily="34" charset="0"/>
                        <a:ea typeface="Times New Roman" panose="02020603050405020304" pitchFamily="18" charset="0"/>
                        <a:cs typeface="Sakkal Majalla" panose="02000000000000000000" pitchFamily="2" charset="-78"/>
                      </a:endParaRPr>
                    </a:p>
                  </a:txBody>
                  <a:tcPr marL="68582" marR="68582" marT="0" marB="0" anchor="ctr"/>
                </a:tc>
                <a:extLst>
                  <a:ext uri="{0D108BD9-81ED-4DB2-BD59-A6C34878D82A}">
                    <a16:rowId xmlns:a16="http://schemas.microsoft.com/office/drawing/2014/main" val="10006"/>
                  </a:ext>
                </a:extLst>
              </a:tr>
              <a:tr h="45588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a:spcAft>
                          <a:spcPts val="0"/>
                        </a:spcAft>
                        <a:tabLst>
                          <a:tab pos="114300" algn="l"/>
                          <a:tab pos="457200" algn="l"/>
                          <a:tab pos="685800" algn="l"/>
                        </a:tabLst>
                      </a:pPr>
                      <a:r>
                        <a:rPr lang="fr-FR" sz="1800" kern="1200" dirty="0">
                          <a:solidFill>
                            <a:schemeClr val="tx1"/>
                          </a:solidFill>
                          <a:effectLst/>
                          <a:latin typeface="Cambria" panose="02040503050406030204" pitchFamily="18" charset="0"/>
                        </a:rPr>
                        <a:t>Télécommunications (A)</a:t>
                      </a:r>
                      <a:endParaRPr lang="fr-FR" sz="1800" kern="1200" dirty="0">
                        <a:solidFill>
                          <a:schemeClr val="tx1"/>
                        </a:solidFill>
                        <a:effectLst/>
                        <a:latin typeface="Cambria" panose="02040503050406030204" pitchFamily="18" charset="0"/>
                        <a:ea typeface="+mn-ea"/>
                        <a:cs typeface="+mn-cs"/>
                      </a:endParaRPr>
                    </a:p>
                  </a:txBody>
                  <a:tcPr marL="68586" marR="68586" marT="0" marB="0" anchor="ctr">
                    <a:solidFill>
                      <a:srgbClr val="99CCFF">
                        <a:alpha val="20000"/>
                      </a:srgbClr>
                    </a:solidFill>
                  </a:tcPr>
                </a:tc>
                <a:tc>
                  <a:txBody>
                    <a:bodyPr/>
                    <a:lstStyle/>
                    <a:p>
                      <a:pPr marL="0" algn="r" defTabSz="914400" rtl="0" eaLnBrk="1" latinLnBrk="0" hangingPunct="1">
                        <a:spcAft>
                          <a:spcPts val="0"/>
                        </a:spcAft>
                      </a:pPr>
                      <a:r>
                        <a:rPr lang="ar-SA" sz="1800" b="0" kern="1200" dirty="0">
                          <a:solidFill>
                            <a:schemeClr val="tx1"/>
                          </a:solidFill>
                          <a:effectLst/>
                          <a:latin typeface="Cambria" panose="02040503050406030204" pitchFamily="18" charset="0"/>
                        </a:rPr>
                        <a:t>اتصالات سلكية ولاسلكية (أ)</a:t>
                      </a:r>
                      <a:endParaRPr lang="fr-FR" sz="1800" b="0" kern="1200" dirty="0">
                        <a:solidFill>
                          <a:schemeClr val="tx1"/>
                        </a:solidFill>
                        <a:effectLst/>
                        <a:latin typeface="Cambria" panose="02040503050406030204" pitchFamily="18" charset="0"/>
                        <a:ea typeface="+mn-ea"/>
                        <a:cs typeface="+mn-cs"/>
                      </a:endParaRPr>
                    </a:p>
                  </a:txBody>
                  <a:tcPr marL="68587" marR="68587" marT="0" marB="0" anchor="ctr">
                    <a:solidFill>
                      <a:srgbClr val="99CCFF">
                        <a:alpha val="20000"/>
                      </a:srgbClr>
                    </a:solidFill>
                  </a:tcPr>
                </a:tc>
                <a:tc vMerge="1">
                  <a:txBody>
                    <a:bodyPr/>
                    <a:lstStyle/>
                    <a:p>
                      <a:pPr>
                        <a:spcAft>
                          <a:spcPts val="0"/>
                        </a:spcAft>
                      </a:pPr>
                      <a:endParaRPr lang="fr-FR" sz="1800" b="1" i="1" dirty="0">
                        <a:effectLst/>
                        <a:latin typeface="Times New Roman" panose="02020603050405020304" pitchFamily="18" charset="0"/>
                        <a:ea typeface="Times New Roman" panose="02020603050405020304" pitchFamily="18" charset="0"/>
                      </a:endParaRPr>
                    </a:p>
                  </a:txBody>
                  <a:tcPr marL="68587" marR="68587" marT="0" marB="0"/>
                </a:tc>
                <a:extLst>
                  <a:ext uri="{0D108BD9-81ED-4DB2-BD59-A6C34878D82A}">
                    <a16:rowId xmlns:a16="http://schemas.microsoft.com/office/drawing/2014/main" val="10007"/>
                  </a:ext>
                </a:extLst>
              </a:tr>
            </a:tbl>
          </a:graphicData>
        </a:graphic>
      </p:graphicFrame>
      <p:graphicFrame>
        <p:nvGraphicFramePr>
          <p:cNvPr id="18" name="Tableau 17"/>
          <p:cNvGraphicFramePr>
            <a:graphicFrameLocks noGrp="1"/>
          </p:cNvGraphicFramePr>
          <p:nvPr/>
        </p:nvGraphicFramePr>
        <p:xfrm>
          <a:off x="261938" y="1874838"/>
          <a:ext cx="11042651" cy="741362"/>
        </p:xfrm>
        <a:graphic>
          <a:graphicData uri="http://schemas.openxmlformats.org/drawingml/2006/table">
            <a:tbl>
              <a:tblPr firstRow="1" firstCol="1" bandRow="1">
                <a:tableStyleId>{BDBED569-4797-4DF1-A0F4-6AAB3CD982D8}</a:tableStyleId>
              </a:tblPr>
              <a:tblGrid>
                <a:gridCol w="1178546">
                  <a:extLst>
                    <a:ext uri="{9D8B030D-6E8A-4147-A177-3AD203B41FA5}">
                      <a16:colId xmlns:a16="http://schemas.microsoft.com/office/drawing/2014/main" val="20000"/>
                    </a:ext>
                  </a:extLst>
                </a:gridCol>
                <a:gridCol w="4432474">
                  <a:extLst>
                    <a:ext uri="{9D8B030D-6E8A-4147-A177-3AD203B41FA5}">
                      <a16:colId xmlns:a16="http://schemas.microsoft.com/office/drawing/2014/main" val="20001"/>
                    </a:ext>
                  </a:extLst>
                </a:gridCol>
                <a:gridCol w="4657144">
                  <a:extLst>
                    <a:ext uri="{9D8B030D-6E8A-4147-A177-3AD203B41FA5}">
                      <a16:colId xmlns:a16="http://schemas.microsoft.com/office/drawing/2014/main" val="20002"/>
                    </a:ext>
                  </a:extLst>
                </a:gridCol>
                <a:gridCol w="774487">
                  <a:extLst>
                    <a:ext uri="{9D8B030D-6E8A-4147-A177-3AD203B41FA5}">
                      <a16:colId xmlns:a16="http://schemas.microsoft.com/office/drawing/2014/main" val="20003"/>
                    </a:ext>
                  </a:extLst>
                </a:gridCol>
              </a:tblGrid>
              <a:tr h="741362">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latin typeface="Cambria" panose="02040503050406030204" pitchFamily="18" charset="0"/>
                        </a:rPr>
                        <a:t>LICENCE</a:t>
                      </a:r>
                      <a:endParaRPr lang="fr-FR" sz="1800" kern="1200" dirty="0">
                        <a:solidFill>
                          <a:schemeClr val="tx1"/>
                        </a:solidFill>
                        <a:effectLst/>
                        <a:latin typeface="Cambria" panose="02040503050406030204" pitchFamily="18" charset="0"/>
                        <a:ea typeface="+mn-ea"/>
                        <a:cs typeface="+mn-cs"/>
                      </a:endParaRPr>
                    </a:p>
                  </a:txBody>
                  <a:tcPr marL="68583" marR="68583" marT="0" marB="0" anchor="ctr"/>
                </a:tc>
                <a:tc>
                  <a:txBody>
                    <a:bodyPr/>
                    <a:lstStyle/>
                    <a:p>
                      <a:pPr algn="ctr"/>
                      <a:r>
                        <a:rPr lang="fr-FR" sz="1800" b="1" kern="1200" dirty="0">
                          <a:solidFill>
                            <a:srgbClr val="562449"/>
                          </a:solidFill>
                          <a:latin typeface="Cambria" panose="02040503050406030204" pitchFamily="18" charset="0"/>
                        </a:rPr>
                        <a:t>Ingénierie Electrique et Electronique (A)</a:t>
                      </a:r>
                      <a:endParaRPr lang="fr-FR" sz="1800" b="1" kern="1200" dirty="0">
                        <a:solidFill>
                          <a:srgbClr val="562449"/>
                        </a:solidFill>
                        <a:latin typeface="Cambria" panose="02040503050406030204" pitchFamily="18" charset="0"/>
                        <a:ea typeface="+mn-ea"/>
                        <a:cs typeface="+mn-cs"/>
                      </a:endParaRPr>
                    </a:p>
                  </a:txBody>
                  <a:tcPr marL="68574" marR="68574" marT="0" marB="0" anchor="ctr"/>
                </a:tc>
                <a:tc>
                  <a:txBody>
                    <a:bodyPr/>
                    <a:lstStyle/>
                    <a:p>
                      <a:pPr algn="r">
                        <a:spcAft>
                          <a:spcPts val="0"/>
                        </a:spcAft>
                      </a:pPr>
                      <a:r>
                        <a:rPr lang="ar-SA" sz="1800" b="1" kern="1200" dirty="0">
                          <a:solidFill>
                            <a:srgbClr val="562449"/>
                          </a:solidFill>
                          <a:latin typeface="Cambria" panose="02040503050406030204" pitchFamily="18" charset="0"/>
                        </a:rPr>
                        <a:t>هندسة الكهرباء والإلكترونيك (أ)</a:t>
                      </a:r>
                      <a:endParaRPr lang="fr-FR" sz="1800" b="1" kern="1200" dirty="0">
                        <a:solidFill>
                          <a:srgbClr val="562449"/>
                        </a:solidFill>
                        <a:latin typeface="Cambria" panose="02040503050406030204" pitchFamily="18" charset="0"/>
                        <a:ea typeface="+mn-ea"/>
                        <a:cs typeface="+mn-cs"/>
                      </a:endParaRPr>
                    </a:p>
                  </a:txBody>
                  <a:tcPr marL="68579" marR="685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latin typeface="Cambria" panose="02040503050406030204" pitchFamily="18" charset="0"/>
                        </a:rPr>
                        <a:t>ليسانس</a:t>
                      </a:r>
                      <a:endParaRPr lang="fr-FR" sz="1800" dirty="0">
                        <a:latin typeface="Cambria" panose="02040503050406030204" pitchFamily="18" charset="0"/>
                      </a:endParaRPr>
                    </a:p>
                  </a:txBody>
                  <a:tcPr marL="68583" marR="68583" marT="0" marB="0" anchor="ctr"/>
                </a:tc>
                <a:extLst>
                  <a:ext uri="{0D108BD9-81ED-4DB2-BD59-A6C34878D82A}">
                    <a16:rowId xmlns:a16="http://schemas.microsoft.com/office/drawing/2014/main" val="10000"/>
                  </a:ext>
                </a:extLst>
              </a:tr>
            </a:tbl>
          </a:graphicData>
        </a:graphic>
      </p:graphicFrame>
      <p:grpSp>
        <p:nvGrpSpPr>
          <p:cNvPr id="19" name="Groupe 18"/>
          <p:cNvGrpSpPr/>
          <p:nvPr/>
        </p:nvGrpSpPr>
        <p:grpSpPr>
          <a:xfrm>
            <a:off x="10316584" y="319046"/>
            <a:ext cx="1688578" cy="1463039"/>
            <a:chOff x="10688766" y="11541"/>
            <a:chExt cx="1688578" cy="1463039"/>
          </a:xfrm>
          <a:effectLst>
            <a:glow rad="228600">
              <a:schemeClr val="bg1">
                <a:alpha val="36000"/>
              </a:schemeClr>
            </a:glow>
            <a:reflection stA="62000" endPos="55000" dir="5400000" sy="-100000" algn="bl" rotWithShape="0"/>
          </a:effectLst>
        </p:grpSpPr>
        <p:sp>
          <p:nvSpPr>
            <p:cNvPr id="20" name="Forme libre 19"/>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ZoneTexte 20"/>
            <p:cNvSpPr txBox="1"/>
            <p:nvPr/>
          </p:nvSpPr>
          <p:spPr>
            <a:xfrm>
              <a:off x="10709747" y="543005"/>
              <a:ext cx="1667597" cy="400110"/>
            </a:xfrm>
            <a:prstGeom prst="rect">
              <a:avLst/>
            </a:prstGeom>
            <a:noFill/>
          </p:spPr>
          <p:txBody>
            <a:bodyPr wrap="square">
              <a:spAutoFit/>
            </a:bodyPr>
            <a:lstStyle/>
            <a:p>
              <a:pPr>
                <a:defRPr/>
              </a:pPr>
              <a:r>
                <a:rPr lang="fr-FR" sz="2000" b="1" dirty="0">
                  <a:solidFill>
                    <a:schemeClr val="bg1"/>
                  </a:solidFill>
                </a:rPr>
                <a:t>A17LAN01</a:t>
              </a: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grpId="0" nodeType="after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1000"/>
                                        <p:tgtEl>
                                          <p:spTgt spid="21506"/>
                                        </p:tgtEl>
                                      </p:cBhvr>
                                    </p:animEffect>
                                    <p:anim calcmode="lin" valueType="num">
                                      <p:cBhvr>
                                        <p:cTn id="11" dur="1000" fill="hold"/>
                                        <p:tgtEl>
                                          <p:spTgt spid="21506"/>
                                        </p:tgtEl>
                                        <p:attrNameLst>
                                          <p:attrName>ppt_x</p:attrName>
                                        </p:attrNameLst>
                                      </p:cBhvr>
                                      <p:tavLst>
                                        <p:tav tm="0">
                                          <p:val>
                                            <p:strVal val="#ppt_x"/>
                                          </p:val>
                                        </p:tav>
                                        <p:tav tm="100000">
                                          <p:val>
                                            <p:strVal val="#ppt_x"/>
                                          </p:val>
                                        </p:tav>
                                      </p:tavLst>
                                    </p:anim>
                                    <p:anim calcmode="lin" valueType="num">
                                      <p:cBhvr>
                                        <p:cTn id="12" dur="1000" fill="hold"/>
                                        <p:tgtEl>
                                          <p:spTgt spid="2150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3"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
                                        <p:tgtEl>
                                          <p:spTgt spid="19"/>
                                        </p:tgtEl>
                                      </p:cBhvr>
                                    </p:animEffect>
                                    <p:anim calcmode="lin" valueType="num">
                                      <p:cBhvr>
                                        <p:cTn id="17" dur="400" fill="hold"/>
                                        <p:tgtEl>
                                          <p:spTgt spid="19"/>
                                        </p:tgtEl>
                                        <p:attrNameLst>
                                          <p:attrName>ppt_x</p:attrName>
                                        </p:attrNameLst>
                                      </p:cBhvr>
                                      <p:tavLst>
                                        <p:tav tm="0">
                                          <p:val>
                                            <p:strVal val="#ppt_x"/>
                                          </p:val>
                                        </p:tav>
                                        <p:tav tm="100000">
                                          <p:val>
                                            <p:strVal val="#ppt_x"/>
                                          </p:val>
                                        </p:tav>
                                      </p:tavLst>
                                    </p:anim>
                                    <p:anim calcmode="lin" valueType="num">
                                      <p:cBhvr>
                                        <p:cTn id="18" dur="400" fill="hold"/>
                                        <p:tgtEl>
                                          <p:spTgt spid="19"/>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extLst>
              <p:ext uri="{D42A27DB-BD31-4B8C-83A1-F6EECF244321}">
                <p14:modId xmlns:p14="http://schemas.microsoft.com/office/powerpoint/2010/main" val="3561780635"/>
              </p:ext>
            </p:extLst>
          </p:nvPr>
        </p:nvGraphicFramePr>
        <p:xfrm>
          <a:off x="0" y="0"/>
          <a:ext cx="9928144" cy="6842287"/>
        </p:xfrm>
        <a:graphic>
          <a:graphicData uri="http://schemas.openxmlformats.org/drawingml/2006/table">
            <a:tbl>
              <a:tblPr firstRow="1" bandRow="1">
                <a:tableStyleId>{0E3FDE45-AF77-4B5C-9715-49D594BDF05E}</a:tableStyleId>
              </a:tblPr>
              <a:tblGrid>
                <a:gridCol w="626861">
                  <a:extLst>
                    <a:ext uri="{9D8B030D-6E8A-4147-A177-3AD203B41FA5}">
                      <a16:colId xmlns:a16="http://schemas.microsoft.com/office/drawing/2014/main" val="20000"/>
                    </a:ext>
                  </a:extLst>
                </a:gridCol>
                <a:gridCol w="5632425">
                  <a:extLst>
                    <a:ext uri="{9D8B030D-6E8A-4147-A177-3AD203B41FA5}">
                      <a16:colId xmlns:a16="http://schemas.microsoft.com/office/drawing/2014/main" val="20001"/>
                    </a:ext>
                  </a:extLst>
                </a:gridCol>
                <a:gridCol w="2886344">
                  <a:extLst>
                    <a:ext uri="{9D8B030D-6E8A-4147-A177-3AD203B41FA5}">
                      <a16:colId xmlns:a16="http://schemas.microsoft.com/office/drawing/2014/main" val="20002"/>
                    </a:ext>
                  </a:extLst>
                </a:gridCol>
                <a:gridCol w="782514">
                  <a:extLst>
                    <a:ext uri="{9D8B030D-6E8A-4147-A177-3AD203B41FA5}">
                      <a16:colId xmlns:a16="http://schemas.microsoft.com/office/drawing/2014/main" val="20003"/>
                    </a:ext>
                  </a:extLst>
                </a:gridCol>
              </a:tblGrid>
              <a:tr h="1326221">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Cambria" panose="02040503050406030204" pitchFamily="18" charset="0"/>
                        </a:rPr>
                        <a:t>LICENCE</a:t>
                      </a:r>
                      <a:r>
                        <a:rPr lang="fr-FR" sz="2000" dirty="0">
                          <a:latin typeface="Cambria" panose="02040503050406030204" pitchFamily="18" charset="0"/>
                        </a:rPr>
                        <a:t> </a:t>
                      </a:r>
                    </a:p>
                    <a:p>
                      <a:endParaRPr lang="fr-FR" sz="2000" dirty="0">
                        <a:latin typeface="Cambria" panose="02040503050406030204" pitchFamily="18" charset="0"/>
                      </a:endParaRPr>
                    </a:p>
                  </a:txBody>
                  <a:tcPr vert="vert">
                    <a:lnR w="28575" cap="flat" cmpd="sng" algn="ctr">
                      <a:solidFill>
                        <a:srgbClr val="FF9933"/>
                      </a:solidFill>
                      <a:prstDash val="solid"/>
                      <a:round/>
                      <a:headEnd type="none" w="med" len="med"/>
                      <a:tailEnd type="none" w="med" len="med"/>
                    </a:lnR>
                  </a:tcPr>
                </a:tc>
                <a:tc>
                  <a:txBody>
                    <a:bodyPr/>
                    <a:lstStyle/>
                    <a:p>
                      <a:pPr lvl="0" algn="ctr" rtl="0"/>
                      <a:r>
                        <a:rPr lang="fr-FR" sz="1800" kern="1200" dirty="0">
                          <a:solidFill>
                            <a:srgbClr val="0000FF"/>
                          </a:solidFill>
                          <a:effectLst/>
                          <a:latin typeface="Cambria" panose="02040503050406030204" pitchFamily="18" charset="0"/>
                        </a:rPr>
                        <a:t>Génie Mécanique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800" b="0" kern="1200" dirty="0">
                          <a:solidFill>
                            <a:schemeClr val="tx1"/>
                          </a:solidFill>
                          <a:effectLst/>
                          <a:latin typeface="Cambria" panose="02040503050406030204" pitchFamily="18" charset="0"/>
                        </a:rPr>
                        <a:t>Transport des Hydrocarbures (A)</a:t>
                      </a:r>
                      <a:endParaRPr lang="fr-FR" sz="1800" kern="1200" dirty="0">
                        <a:solidFill>
                          <a:srgbClr val="0000FF"/>
                        </a:solidFill>
                        <a:effectLst/>
                        <a:latin typeface="Cambria" panose="02040503050406030204" pitchFamily="18" charset="0"/>
                      </a:endParaRP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rPr>
                        <a:t>Mécanique des Unités Pétrochimiques (A)   </a:t>
                      </a: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rPr>
                        <a:t>Mécanique des Chantiers Pétroliers (A)   </a:t>
                      </a:r>
                    </a:p>
                  </a:txBody>
                  <a:tcPr marL="68563" marR="68563" marT="0" marB="0" anchor="ctr">
                    <a:lnL w="28575" cap="flat" cmpd="sng" algn="ctr">
                      <a:solidFill>
                        <a:srgbClr val="FF9933"/>
                      </a:solidFill>
                      <a:prstDash val="solid"/>
                      <a:round/>
                      <a:headEnd type="none" w="med" len="med"/>
                      <a:tailEnd type="none" w="med" len="med"/>
                    </a:lnL>
                    <a:lnR w="28575" cap="flat" cmpd="sng" algn="ctr">
                      <a:noFill/>
                      <a:prstDash val="solid"/>
                      <a:round/>
                      <a:headEnd type="none" w="med" len="med"/>
                      <a:tailEnd type="none" w="med" len="med"/>
                    </a:lnR>
                  </a:tcPr>
                </a:tc>
                <a:tc>
                  <a:txBody>
                    <a:bodyPr/>
                    <a:lstStyle/>
                    <a:p>
                      <a:pPr algn="ctr" rtl="1"/>
                      <a:r>
                        <a:rPr lang="ar-SA" sz="1800" b="1" kern="1200" dirty="0">
                          <a:solidFill>
                            <a:schemeClr val="tx1"/>
                          </a:solidFill>
                          <a:effectLst/>
                          <a:latin typeface="Cambria" panose="02040503050406030204" pitchFamily="18" charset="0"/>
                        </a:rPr>
                        <a:t> </a:t>
                      </a:r>
                      <a:r>
                        <a:rPr lang="ar-SA" sz="1800" b="1" kern="1200" dirty="0">
                          <a:solidFill>
                            <a:srgbClr val="0000FF"/>
                          </a:solidFill>
                          <a:effectLst/>
                          <a:latin typeface="Cambria" panose="02040503050406030204" pitchFamily="18" charset="0"/>
                        </a:rPr>
                        <a:t>هندسة ميكانيكية:</a:t>
                      </a:r>
                      <a:endParaRPr lang="fr-FR" sz="1800" kern="1200" dirty="0">
                        <a:solidFill>
                          <a:srgbClr val="0000FF"/>
                        </a:solidFill>
                        <a:effectLst/>
                        <a:latin typeface="Cambria" panose="02040503050406030204" pitchFamily="18" charset="0"/>
                      </a:endParaRPr>
                    </a:p>
                    <a:p>
                      <a:pPr marL="285750" lvl="0" indent="-285750" algn="r" rtl="1">
                        <a:buFont typeface="Wingdings" panose="05000000000000000000" pitchFamily="2" charset="2"/>
                        <a:buChar char="ü"/>
                      </a:pPr>
                      <a:r>
                        <a:rPr lang="ar-SA" sz="1800" b="0" kern="1200" dirty="0">
                          <a:solidFill>
                            <a:schemeClr val="tx1"/>
                          </a:solidFill>
                          <a:effectLst/>
                          <a:latin typeface="Cambria" panose="02040503050406030204" pitchFamily="18" charset="0"/>
                        </a:rPr>
                        <a:t>نقل المحروقات (أ)</a:t>
                      </a:r>
                      <a:endParaRPr lang="fr-FR" sz="1800" b="0" kern="1200" dirty="0">
                        <a:solidFill>
                          <a:schemeClr val="tx1"/>
                        </a:solidFill>
                        <a:effectLst/>
                        <a:latin typeface="Cambria" panose="02040503050406030204" pitchFamily="18" charset="0"/>
                      </a:endParaRPr>
                    </a:p>
                    <a:p>
                      <a:pPr marL="285750" lvl="0" indent="-285750" algn="r" rtl="1">
                        <a:buFont typeface="Wingdings" panose="05000000000000000000" pitchFamily="2" charset="2"/>
                        <a:buChar char="ü"/>
                      </a:pPr>
                      <a:r>
                        <a:rPr lang="ar-SA" sz="1800" b="0" kern="1200" dirty="0">
                          <a:solidFill>
                            <a:schemeClr val="tx1"/>
                          </a:solidFill>
                          <a:effectLst/>
                          <a:latin typeface="Cambria" panose="02040503050406030204" pitchFamily="18" charset="0"/>
                        </a:rPr>
                        <a:t>ميكانيك الوحدات البتروكيميائية (أ)</a:t>
                      </a:r>
                      <a:endParaRPr lang="fr-FR" sz="1800" b="0" kern="1200" dirty="0">
                        <a:solidFill>
                          <a:schemeClr val="tx1"/>
                        </a:solidFill>
                        <a:effectLst/>
                        <a:latin typeface="Cambria" panose="02040503050406030204" pitchFamily="18" charset="0"/>
                      </a:endParaRPr>
                    </a:p>
                    <a:p>
                      <a:pPr marL="285750" lvl="0" indent="-285750" algn="r" rtl="1">
                        <a:buFont typeface="Wingdings" panose="05000000000000000000" pitchFamily="2" charset="2"/>
                        <a:buChar char="ü"/>
                      </a:pPr>
                      <a:r>
                        <a:rPr lang="ar-SA" sz="1800" b="0" kern="1200" dirty="0">
                          <a:solidFill>
                            <a:schemeClr val="tx1"/>
                          </a:solidFill>
                          <a:effectLst/>
                          <a:latin typeface="Cambria" panose="02040503050406030204" pitchFamily="18" charset="0"/>
                        </a:rPr>
                        <a:t>ميكانيك الورشات البترولية (أ)</a:t>
                      </a:r>
                      <a:endParaRPr lang="fr-FR" sz="1800" b="0" kern="1200" dirty="0">
                        <a:solidFill>
                          <a:schemeClr val="tx1"/>
                        </a:solidFill>
                        <a:effectLst/>
                        <a:latin typeface="Cambria" panose="02040503050406030204" pitchFamily="18" charset="0"/>
                        <a:ea typeface="+mn-ea"/>
                        <a:cs typeface="+mn-cs"/>
                      </a:endParaRPr>
                    </a:p>
                  </a:txBody>
                  <a:tcPr marL="68568" marR="68568" marT="0" marB="0" anchor="ctr">
                    <a:lnL w="28575" cap="flat" cmpd="sng" algn="ctr">
                      <a:noFill/>
                      <a:prstDash val="solid"/>
                      <a:round/>
                      <a:headEnd type="none" w="med" len="med"/>
                      <a:tailEnd type="none" w="med" len="med"/>
                    </a:lnL>
                    <a:lnR w="28575" cap="flat" cmpd="sng" algn="ctr">
                      <a:solidFill>
                        <a:srgbClr val="FF9933"/>
                      </a:solidFill>
                      <a:prstDash val="solid"/>
                      <a:round/>
                      <a:headEnd type="none" w="med" len="med"/>
                      <a:tailEnd type="none" w="med" len="med"/>
                    </a:lnR>
                  </a:tcPr>
                </a:tc>
                <a:tc row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3200" dirty="0">
                          <a:latin typeface="Cambria" panose="02040503050406030204" pitchFamily="18" charset="0"/>
                        </a:rPr>
                        <a:t>ليسانس</a:t>
                      </a:r>
                      <a:endParaRPr lang="fr-FR" sz="3200" dirty="0">
                        <a:latin typeface="Cambria" panose="02040503050406030204" pitchFamily="18" charset="0"/>
                      </a:endParaRPr>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0"/>
                  </a:ext>
                </a:extLst>
              </a:tr>
              <a:tr h="710094">
                <a:tc vMerge="1">
                  <a:txBody>
                    <a:bodyPr/>
                    <a:lstStyle/>
                    <a:p>
                      <a:endParaRPr lang="fr-FR" dirty="0"/>
                    </a:p>
                  </a:txBody>
                  <a:tcPr/>
                </a:tc>
                <a:tc>
                  <a:txBody>
                    <a:bodyPr/>
                    <a:lstStyle/>
                    <a:p>
                      <a:pPr lvl="0" algn="ctr" rtl="0"/>
                      <a:r>
                        <a:rPr lang="fr-FR" sz="1800" b="1" kern="1200" dirty="0">
                          <a:solidFill>
                            <a:srgbClr val="0000FF"/>
                          </a:solidFill>
                          <a:effectLst/>
                          <a:latin typeface="Cambria" panose="02040503050406030204" pitchFamily="18" charset="0"/>
                        </a:rPr>
                        <a:t>Géophysique : </a:t>
                      </a:r>
                    </a:p>
                    <a:p>
                      <a:pPr marL="342900" lvl="0" indent="-342900">
                        <a:buFont typeface="Wingdings" panose="05000000000000000000" pitchFamily="2" charset="2"/>
                        <a:buChar char="ü"/>
                      </a:pPr>
                      <a:r>
                        <a:rPr lang="fr-FR" sz="1800" kern="1200" dirty="0">
                          <a:solidFill>
                            <a:schemeClr val="tx1"/>
                          </a:solidFill>
                          <a:effectLst/>
                          <a:latin typeface="Cambria" panose="02040503050406030204" pitchFamily="18" charset="0"/>
                        </a:rPr>
                        <a:t>Géophysique Sismique (A)  </a:t>
                      </a:r>
                      <a:endParaRPr lang="fr-FR" sz="1800" kern="1200" dirty="0">
                        <a:solidFill>
                          <a:schemeClr val="tx1"/>
                        </a:solidFill>
                        <a:effectLst/>
                        <a:latin typeface="Cambria" panose="02040503050406030204" pitchFamily="18" charset="0"/>
                        <a:ea typeface="+mn-ea"/>
                        <a:cs typeface="+mn-cs"/>
                      </a:endParaRPr>
                    </a:p>
                  </a:txBody>
                  <a:tcPr marL="68592" marR="68592" marT="0" marB="0" anchor="ctr">
                    <a:lnL w="28575" cap="flat" cmpd="sng" algn="ctr">
                      <a:solidFill>
                        <a:srgbClr val="FF9933"/>
                      </a:solidFill>
                      <a:prstDash val="solid"/>
                      <a:round/>
                      <a:headEnd type="none" w="med" len="med"/>
                      <a:tailEnd type="none" w="med" len="med"/>
                    </a:lnL>
                    <a:solidFill>
                      <a:srgbClr val="0066FF">
                        <a:alpha val="20000"/>
                      </a:srgbClr>
                    </a:solidFill>
                  </a:tcPr>
                </a:tc>
                <a:tc>
                  <a:txBody>
                    <a:bodyPr/>
                    <a:lstStyle/>
                    <a:p>
                      <a:pPr algn="ctr" rtl="1"/>
                      <a:r>
                        <a:rPr lang="ar-SA" sz="1800" b="1" kern="1200" dirty="0">
                          <a:solidFill>
                            <a:srgbClr val="0000FF"/>
                          </a:solidFill>
                          <a:effectLst/>
                          <a:latin typeface="Cambria" panose="02040503050406030204" pitchFamily="18" charset="0"/>
                        </a:rPr>
                        <a:t>جيوفيزياء: </a:t>
                      </a:r>
                      <a:endParaRPr lang="fr-FR" sz="1800" kern="1200" dirty="0">
                        <a:solidFill>
                          <a:srgbClr val="0000FF"/>
                        </a:solidFill>
                        <a:effectLst/>
                        <a:latin typeface="Cambria" panose="02040503050406030204" pitchFamily="18" charset="0"/>
                      </a:endParaRPr>
                    </a:p>
                    <a:p>
                      <a:pPr marL="342900" lvl="0" indent="-342900" algn="r" rtl="1">
                        <a:buFont typeface="Wingdings" panose="05000000000000000000" pitchFamily="2" charset="2"/>
                        <a:buChar char="ü"/>
                      </a:pPr>
                      <a:r>
                        <a:rPr lang="ar-SA" sz="1800" b="0" kern="1200" dirty="0">
                          <a:solidFill>
                            <a:schemeClr val="tx1"/>
                          </a:solidFill>
                          <a:effectLst/>
                          <a:latin typeface="Cambria" panose="02040503050406030204" pitchFamily="18" charset="0"/>
                        </a:rPr>
                        <a:t>جيوفيزياء زلزالية (أ)</a:t>
                      </a:r>
                      <a:endParaRPr lang="fr-FR" sz="1800" b="0" kern="1200" dirty="0">
                        <a:solidFill>
                          <a:schemeClr val="tx1"/>
                        </a:solidFill>
                        <a:effectLst/>
                        <a:latin typeface="Cambria" panose="02040503050406030204" pitchFamily="18" charset="0"/>
                        <a:ea typeface="+mn-ea"/>
                        <a:cs typeface="+mn-cs"/>
                      </a:endParaRPr>
                    </a:p>
                  </a:txBody>
                  <a:tcPr marL="68592" marR="68592" marT="0" marB="0" anchor="ctr">
                    <a:lnR w="28575" cap="flat" cmpd="sng" algn="ctr">
                      <a:solidFill>
                        <a:srgbClr val="FF9933"/>
                      </a:solidFill>
                      <a:prstDash val="solid"/>
                      <a:round/>
                      <a:headEnd type="none" w="med" len="med"/>
                      <a:tailEnd type="none" w="med" len="med"/>
                    </a:lnR>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1"/>
                  </a:ext>
                </a:extLst>
              </a:tr>
              <a:tr h="795733">
                <a:tc vMerge="1">
                  <a:txBody>
                    <a:bodyPr/>
                    <a:lstStyle/>
                    <a:p>
                      <a:endParaRPr lang="fr-FR" dirty="0"/>
                    </a:p>
                  </a:txBody>
                  <a:tcPr/>
                </a:tc>
                <a:tc>
                  <a:txBody>
                    <a:bodyPr/>
                    <a:lstStyle/>
                    <a:p>
                      <a:pPr lvl="0" algn="ctr" rtl="0"/>
                      <a:r>
                        <a:rPr lang="fr-FR" sz="1800" b="1" kern="1200" dirty="0">
                          <a:solidFill>
                            <a:srgbClr val="0000FF"/>
                          </a:solidFill>
                          <a:effectLst/>
                          <a:latin typeface="Cambria" panose="02040503050406030204" pitchFamily="18" charset="0"/>
                        </a:rPr>
                        <a:t>Génie Pétrolier : </a:t>
                      </a:r>
                    </a:p>
                    <a:p>
                      <a:pPr marL="342900" lvl="0" indent="-342900">
                        <a:buFont typeface="Wingdings" panose="05000000000000000000" pitchFamily="2" charset="2"/>
                        <a:buChar char="ü"/>
                      </a:pPr>
                      <a:r>
                        <a:rPr lang="fr-FR" sz="1800" kern="1200" dirty="0">
                          <a:solidFill>
                            <a:schemeClr val="tx1"/>
                          </a:solidFill>
                          <a:effectLst/>
                          <a:latin typeface="Cambria" panose="02040503050406030204" pitchFamily="18" charset="0"/>
                        </a:rPr>
                        <a:t>Production des Hydrocarbures (A)  </a:t>
                      </a:r>
                    </a:p>
                    <a:p>
                      <a:pPr marL="342900" lvl="0" indent="-342900">
                        <a:buFont typeface="Wingdings" panose="05000000000000000000" pitchFamily="2" charset="2"/>
                        <a:buChar char="ü"/>
                      </a:pPr>
                      <a:r>
                        <a:rPr lang="fr-FR" sz="1800" kern="1200" dirty="0">
                          <a:solidFill>
                            <a:schemeClr val="tx1"/>
                          </a:solidFill>
                          <a:effectLst/>
                          <a:latin typeface="Cambria" panose="02040503050406030204" pitchFamily="18" charset="0"/>
                        </a:rPr>
                        <a:t>Forage des Puits d’Hydrocarbures (A)</a:t>
                      </a:r>
                      <a:endParaRPr lang="fr-FR" sz="1800" kern="1200" dirty="0">
                        <a:solidFill>
                          <a:schemeClr val="tx1"/>
                        </a:solidFill>
                        <a:effectLst/>
                        <a:latin typeface="Cambria" panose="02040503050406030204" pitchFamily="18" charset="0"/>
                        <a:ea typeface="+mn-ea"/>
                        <a:cs typeface="+mn-cs"/>
                      </a:endParaRPr>
                    </a:p>
                  </a:txBody>
                  <a:tcPr marL="68585" marR="68585" marT="0" marB="0" anchor="ctr">
                    <a:lnL w="28575" cap="flat" cmpd="sng" algn="ctr">
                      <a:solidFill>
                        <a:srgbClr val="FF9933"/>
                      </a:solidFill>
                      <a:prstDash val="solid"/>
                      <a:round/>
                      <a:headEnd type="none" w="med" len="med"/>
                      <a:tailEnd type="none" w="med" len="med"/>
                    </a:lnL>
                  </a:tcPr>
                </a:tc>
                <a:tc>
                  <a:txBody>
                    <a:bodyPr/>
                    <a:lstStyle/>
                    <a:p>
                      <a:pPr algn="ctr" rtl="1"/>
                      <a:r>
                        <a:rPr lang="ar-SA" sz="1800" b="1" kern="1200" dirty="0">
                          <a:solidFill>
                            <a:srgbClr val="0000FF"/>
                          </a:solidFill>
                          <a:effectLst/>
                          <a:latin typeface="Cambria" panose="02040503050406030204" pitchFamily="18" charset="0"/>
                        </a:rPr>
                        <a:t>هندسة بترولية:</a:t>
                      </a:r>
                      <a:endParaRPr lang="fr-FR" sz="1800" kern="1200" dirty="0">
                        <a:solidFill>
                          <a:srgbClr val="0000FF"/>
                        </a:solidFill>
                        <a:effectLst/>
                        <a:latin typeface="Cambria" panose="02040503050406030204" pitchFamily="18" charset="0"/>
                      </a:endParaRPr>
                    </a:p>
                    <a:p>
                      <a:pPr marL="342900" lvl="0" indent="-342900" algn="r" defTabSz="914400" rtl="1" eaLnBrk="1" latinLnBrk="0" hangingPunct="1">
                        <a:buFont typeface="Wingdings" panose="05000000000000000000" pitchFamily="2" charset="2"/>
                        <a:buChar char="ü"/>
                      </a:pPr>
                      <a:r>
                        <a:rPr lang="ar-SA" sz="1800" b="0" kern="1200" dirty="0">
                          <a:solidFill>
                            <a:schemeClr val="tx1"/>
                          </a:solidFill>
                          <a:effectLst/>
                          <a:latin typeface="Cambria" panose="02040503050406030204" pitchFamily="18" charset="0"/>
                        </a:rPr>
                        <a:t>إنتاج المحروقات (أ)</a:t>
                      </a:r>
                      <a:endParaRPr lang="fr-FR" sz="1800" b="0" kern="1200" dirty="0">
                        <a:solidFill>
                          <a:schemeClr val="tx1"/>
                        </a:solidFill>
                        <a:effectLst/>
                        <a:latin typeface="Cambria" panose="02040503050406030204" pitchFamily="18" charset="0"/>
                      </a:endParaRPr>
                    </a:p>
                    <a:p>
                      <a:pPr marL="342900" lvl="0" indent="-342900" algn="r" defTabSz="914400" rtl="1" eaLnBrk="1" latinLnBrk="0" hangingPunct="1">
                        <a:buFont typeface="Wingdings" panose="05000000000000000000" pitchFamily="2" charset="2"/>
                        <a:buChar char="ü"/>
                      </a:pPr>
                      <a:r>
                        <a:rPr lang="ar-SA" sz="1800" b="0" kern="1200" dirty="0">
                          <a:solidFill>
                            <a:schemeClr val="tx1"/>
                          </a:solidFill>
                          <a:effectLst/>
                          <a:latin typeface="Cambria" panose="02040503050406030204" pitchFamily="18" charset="0"/>
                        </a:rPr>
                        <a:t>حفر آبار المحروقات (أ)</a:t>
                      </a:r>
                      <a:endParaRPr lang="fr-FR" sz="1800" b="0" kern="1200" dirty="0">
                        <a:solidFill>
                          <a:schemeClr val="tx1"/>
                        </a:solidFill>
                        <a:effectLst/>
                        <a:latin typeface="Cambria" panose="02040503050406030204" pitchFamily="18" charset="0"/>
                        <a:ea typeface="+mn-ea"/>
                        <a:cs typeface="+mn-cs"/>
                      </a:endParaRPr>
                    </a:p>
                  </a:txBody>
                  <a:tcPr marL="68585" marR="68585" marT="0" marB="0" anchor="ctr">
                    <a:lnR w="28575" cap="flat" cmpd="sng" algn="ctr">
                      <a:solidFill>
                        <a:srgbClr val="FF9933"/>
                      </a:solidFill>
                      <a:prstDash val="solid"/>
                      <a:round/>
                      <a:headEnd type="none" w="med" len="med"/>
                      <a:tailEnd type="none" w="med" len="med"/>
                    </a:lnR>
                  </a:tcPr>
                </a:tc>
                <a:tc vMerge="1">
                  <a:txBody>
                    <a:bodyPr/>
                    <a:lstStyle/>
                    <a:p>
                      <a:endParaRPr lang="fr-FR" dirty="0"/>
                    </a:p>
                  </a:txBody>
                  <a:tcPr/>
                </a:tc>
                <a:extLst>
                  <a:ext uri="{0D108BD9-81ED-4DB2-BD59-A6C34878D82A}">
                    <a16:rowId xmlns:a16="http://schemas.microsoft.com/office/drawing/2014/main" val="10002"/>
                  </a:ext>
                </a:extLst>
              </a:tr>
              <a:tr h="756010">
                <a:tc vMerge="1">
                  <a:txBody>
                    <a:bodyPr/>
                    <a:lstStyle/>
                    <a:p>
                      <a:endParaRPr lang="fr-FR" dirty="0"/>
                    </a:p>
                  </a:txBody>
                  <a:tcPr/>
                </a:tc>
                <a:tc>
                  <a:txBody>
                    <a:bodyPr/>
                    <a:lstStyle/>
                    <a:p>
                      <a:pPr lvl="0" algn="ctr" rtl="0"/>
                      <a:r>
                        <a:rPr lang="fr-FR" sz="1800" b="1" kern="1200" dirty="0">
                          <a:solidFill>
                            <a:srgbClr val="0000FF"/>
                          </a:solidFill>
                          <a:effectLst/>
                          <a:latin typeface="Cambria" panose="02040503050406030204" pitchFamily="18" charset="0"/>
                        </a:rPr>
                        <a:t>Géosciences Appliquées : </a:t>
                      </a:r>
                    </a:p>
                    <a:p>
                      <a:pPr marL="342900" lvl="0" indent="-342900">
                        <a:buFont typeface="Wingdings" panose="05000000000000000000" pitchFamily="2" charset="2"/>
                        <a:buChar char="ü"/>
                      </a:pPr>
                      <a:r>
                        <a:rPr lang="fr-FR" sz="1800" kern="1200" dirty="0">
                          <a:solidFill>
                            <a:schemeClr val="tx1"/>
                          </a:solidFill>
                          <a:effectLst/>
                          <a:latin typeface="Cambria" panose="02040503050406030204" pitchFamily="18" charset="0"/>
                        </a:rPr>
                        <a:t>Ressources Minérales et Energétiques (A)</a:t>
                      </a:r>
                      <a:endParaRPr lang="fr-FR" sz="1800" kern="1200" dirty="0">
                        <a:solidFill>
                          <a:schemeClr val="tx1"/>
                        </a:solidFill>
                        <a:effectLst/>
                        <a:latin typeface="Cambria" panose="02040503050406030204" pitchFamily="18" charset="0"/>
                        <a:ea typeface="+mn-ea"/>
                        <a:cs typeface="+mn-cs"/>
                      </a:endParaRPr>
                    </a:p>
                  </a:txBody>
                  <a:tcPr marL="68581" marR="68581" marT="0" marB="0" anchor="ctr">
                    <a:lnL w="28575" cap="flat" cmpd="sng" algn="ctr">
                      <a:solidFill>
                        <a:srgbClr val="FF9933"/>
                      </a:solidFill>
                      <a:prstDash val="solid"/>
                      <a:round/>
                      <a:headEnd type="none" w="med" len="med"/>
                      <a:tailEnd type="none" w="med" len="med"/>
                    </a:lnL>
                    <a:solidFill>
                      <a:srgbClr val="0066FF">
                        <a:alpha val="20000"/>
                      </a:srgbClr>
                    </a:solidFill>
                  </a:tcPr>
                </a:tc>
                <a:tc>
                  <a:txBody>
                    <a:bodyPr/>
                    <a:lstStyle/>
                    <a:p>
                      <a:pPr algn="ctr" rtl="1"/>
                      <a:r>
                        <a:rPr lang="ar-SA" sz="1800" b="1" kern="1200" dirty="0">
                          <a:solidFill>
                            <a:srgbClr val="0000FF"/>
                          </a:solidFill>
                          <a:effectLst/>
                          <a:latin typeface="Cambria" panose="02040503050406030204" pitchFamily="18" charset="0"/>
                        </a:rPr>
                        <a:t>علوم جيولوجية تطبيقية:</a:t>
                      </a:r>
                      <a:endParaRPr lang="fr-FR" sz="1800" kern="1200" dirty="0">
                        <a:solidFill>
                          <a:srgbClr val="0000FF"/>
                        </a:solidFill>
                        <a:effectLst/>
                        <a:latin typeface="Cambria" panose="02040503050406030204" pitchFamily="18" charset="0"/>
                      </a:endParaRPr>
                    </a:p>
                    <a:p>
                      <a:pPr marL="342900" lvl="0" indent="-342900" algn="r" defTabSz="914400" rtl="1" eaLnBrk="1" latinLnBrk="0" hangingPunct="1">
                        <a:buFont typeface="Wingdings" panose="05000000000000000000" pitchFamily="2" charset="2"/>
                        <a:buChar char="ü"/>
                      </a:pPr>
                      <a:r>
                        <a:rPr lang="ar-SA" sz="1800" b="0" kern="1200" dirty="0">
                          <a:solidFill>
                            <a:schemeClr val="tx1"/>
                          </a:solidFill>
                          <a:effectLst/>
                          <a:latin typeface="Cambria" panose="02040503050406030204" pitchFamily="18" charset="0"/>
                        </a:rPr>
                        <a:t>موارد معدنية وطاقوية (أ)</a:t>
                      </a:r>
                      <a:endParaRPr lang="fr-FR" sz="1800" b="0" kern="1200" dirty="0">
                        <a:solidFill>
                          <a:schemeClr val="tx1"/>
                        </a:solidFill>
                        <a:effectLst/>
                        <a:latin typeface="Cambria" panose="02040503050406030204" pitchFamily="18" charset="0"/>
                        <a:ea typeface="+mn-ea"/>
                        <a:cs typeface="+mn-cs"/>
                      </a:endParaRPr>
                    </a:p>
                  </a:txBody>
                  <a:tcPr marL="68581" marR="68581" marT="0" marB="0" anchor="ctr">
                    <a:lnR w="28575" cap="flat" cmpd="sng" algn="ctr">
                      <a:solidFill>
                        <a:srgbClr val="FF9933"/>
                      </a:solidFill>
                      <a:prstDash val="solid"/>
                      <a:round/>
                      <a:headEnd type="none" w="med" len="med"/>
                      <a:tailEnd type="none" w="med" len="med"/>
                    </a:lnR>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3"/>
                  </a:ext>
                </a:extLst>
              </a:tr>
              <a:tr h="565687">
                <a:tc vMerge="1">
                  <a:txBody>
                    <a:bodyPr/>
                    <a:lstStyle/>
                    <a:p>
                      <a:endParaRPr lang="fr-FR" dirty="0"/>
                    </a:p>
                  </a:txBody>
                  <a:tcPr/>
                </a:tc>
                <a:tc>
                  <a:txBody>
                    <a:bodyPr/>
                    <a:lstStyle/>
                    <a:p>
                      <a:pPr lvl="0" algn="ctr" rtl="0"/>
                      <a:r>
                        <a:rPr lang="fr-FR" sz="1800" b="1" kern="1200" dirty="0">
                          <a:solidFill>
                            <a:srgbClr val="0000FF"/>
                          </a:solidFill>
                          <a:effectLst/>
                          <a:latin typeface="Cambria" panose="02040503050406030204" pitchFamily="18" charset="0"/>
                        </a:rPr>
                        <a:t>Economie des Hydrocarbures </a:t>
                      </a:r>
                      <a:r>
                        <a:rPr lang="fr-FR" sz="1800" kern="1200" dirty="0">
                          <a:solidFill>
                            <a:srgbClr val="0000FF"/>
                          </a:solidFill>
                          <a:effectLst/>
                          <a:latin typeface="Cambria" panose="02040503050406030204" pitchFamily="18" charset="0"/>
                        </a:rPr>
                        <a:t>:</a:t>
                      </a:r>
                    </a:p>
                    <a:p>
                      <a:pPr marL="342900" lvl="0" indent="-342900">
                        <a:buFont typeface="Wingdings" panose="05000000000000000000" pitchFamily="2" charset="2"/>
                        <a:buChar char="ü"/>
                      </a:pPr>
                      <a:r>
                        <a:rPr lang="fr-FR" sz="1800" kern="1200" dirty="0">
                          <a:solidFill>
                            <a:schemeClr val="tx1"/>
                          </a:solidFill>
                          <a:effectLst/>
                          <a:latin typeface="Cambria" panose="02040503050406030204" pitchFamily="18" charset="0"/>
                        </a:rPr>
                        <a:t>Economie Pétrolière (A)  </a:t>
                      </a:r>
                      <a:endParaRPr lang="fr-FR" sz="1800" kern="1200" dirty="0">
                        <a:solidFill>
                          <a:schemeClr val="tx1"/>
                        </a:solidFill>
                        <a:effectLst/>
                        <a:latin typeface="Cambria" panose="02040503050406030204" pitchFamily="18" charset="0"/>
                        <a:ea typeface="+mn-ea"/>
                        <a:cs typeface="+mn-cs"/>
                      </a:endParaRPr>
                    </a:p>
                  </a:txBody>
                  <a:tcPr marL="68587" marR="68587" marT="0" marB="0" anchor="ctr">
                    <a:lnL w="28575" cap="flat" cmpd="sng" algn="ctr">
                      <a:solidFill>
                        <a:srgbClr val="FF9933"/>
                      </a:solidFill>
                      <a:prstDash val="solid"/>
                      <a:round/>
                      <a:headEnd type="none" w="med" len="med"/>
                      <a:tailEnd type="none" w="med" len="med"/>
                    </a:lnL>
                  </a:tcPr>
                </a:tc>
                <a:tc>
                  <a:txBody>
                    <a:bodyPr/>
                    <a:lstStyle/>
                    <a:p>
                      <a:pPr algn="ctr" rtl="1"/>
                      <a:r>
                        <a:rPr lang="ar-SA" sz="1800" b="1" kern="1200" dirty="0">
                          <a:solidFill>
                            <a:srgbClr val="0000FF"/>
                          </a:solidFill>
                          <a:effectLst/>
                          <a:latin typeface="Cambria" panose="02040503050406030204" pitchFamily="18" charset="0"/>
                        </a:rPr>
                        <a:t>اقتصاد المحروقات:</a:t>
                      </a:r>
                      <a:endParaRPr lang="fr-FR" sz="1800" kern="1200" dirty="0">
                        <a:solidFill>
                          <a:srgbClr val="0000FF"/>
                        </a:solidFill>
                        <a:effectLst/>
                        <a:latin typeface="Cambria" panose="02040503050406030204" pitchFamily="18" charset="0"/>
                      </a:endParaRPr>
                    </a:p>
                    <a:p>
                      <a:pPr marL="342900" indent="-342900" algn="r" rtl="1">
                        <a:buFont typeface="Wingdings" panose="05000000000000000000" pitchFamily="2" charset="2"/>
                        <a:buChar char="ü"/>
                      </a:pPr>
                      <a:r>
                        <a:rPr lang="ar-SA" sz="1800" b="1" kern="1200" dirty="0">
                          <a:solidFill>
                            <a:schemeClr val="tx1"/>
                          </a:solidFill>
                          <a:effectLst/>
                          <a:latin typeface="Cambria" panose="02040503050406030204" pitchFamily="18" charset="0"/>
                        </a:rPr>
                        <a:t>اقتصاد بترولي (أ)</a:t>
                      </a:r>
                      <a:endParaRPr lang="fr-FR" sz="1800" b="1" i="1" dirty="0">
                        <a:effectLst/>
                        <a:latin typeface="Cambria" panose="02040503050406030204" pitchFamily="18" charset="0"/>
                        <a:ea typeface="Times New Roman" panose="02020603050405020304" pitchFamily="18" charset="0"/>
                      </a:endParaRPr>
                    </a:p>
                  </a:txBody>
                  <a:tcPr marL="68592" marR="68592" marT="0" marB="0" anchor="ctr">
                    <a:lnR w="28575" cap="flat" cmpd="sng" algn="ctr">
                      <a:solidFill>
                        <a:srgbClr val="FF9933"/>
                      </a:solidFill>
                      <a:prstDash val="solid"/>
                      <a:round/>
                      <a:headEnd type="none" w="med" len="med"/>
                      <a:tailEnd type="none" w="med" len="med"/>
                    </a:lnR>
                  </a:tcPr>
                </a:tc>
                <a:tc vMerge="1">
                  <a:txBody>
                    <a:bodyPr/>
                    <a:lstStyle/>
                    <a:p>
                      <a:endParaRPr lang="fr-FR" dirty="0"/>
                    </a:p>
                  </a:txBody>
                  <a:tcPr/>
                </a:tc>
                <a:extLst>
                  <a:ext uri="{0D108BD9-81ED-4DB2-BD59-A6C34878D82A}">
                    <a16:rowId xmlns:a16="http://schemas.microsoft.com/office/drawing/2014/main" val="10004"/>
                  </a:ext>
                </a:extLst>
              </a:tr>
              <a:tr h="732806">
                <a:tc vMerge="1">
                  <a:txBody>
                    <a:bodyPr/>
                    <a:lstStyle/>
                    <a:p>
                      <a:endParaRPr lang="fr-FR" dirty="0"/>
                    </a:p>
                  </a:txBody>
                  <a:tcPr/>
                </a:tc>
                <a:tc>
                  <a:txBody>
                    <a:bodyPr/>
                    <a:lstStyle/>
                    <a:p>
                      <a:pPr lvl="0" algn="ctr" rtl="0"/>
                      <a:r>
                        <a:rPr lang="fr-FR" sz="1800" b="1" kern="1200" dirty="0">
                          <a:solidFill>
                            <a:srgbClr val="0000FF"/>
                          </a:solidFill>
                          <a:effectLst/>
                          <a:latin typeface="Cambria" panose="02040503050406030204" pitchFamily="18" charset="0"/>
                        </a:rPr>
                        <a:t>Automatisation des Procédés Industriels : </a:t>
                      </a:r>
                    </a:p>
                    <a:p>
                      <a:pPr lvl="0"/>
                      <a:r>
                        <a:rPr lang="fr-FR" sz="1800" kern="1200" dirty="0">
                          <a:solidFill>
                            <a:schemeClr val="tx1"/>
                          </a:solidFill>
                          <a:effectLst/>
                          <a:latin typeface="Cambria" panose="02040503050406030204" pitchFamily="18" charset="0"/>
                        </a:rPr>
                        <a:t>Commande Automatique (A)</a:t>
                      </a:r>
                    </a:p>
                  </a:txBody>
                  <a:tcPr marL="68587" marR="68587" marT="0" marB="0" anchor="ctr">
                    <a:lnL w="28575" cap="flat" cmpd="sng" algn="ctr">
                      <a:solidFill>
                        <a:srgbClr val="FF9933"/>
                      </a:solidFill>
                      <a:prstDash val="solid"/>
                      <a:round/>
                      <a:headEnd type="none" w="med" len="med"/>
                      <a:tailEnd type="none" w="med" len="med"/>
                    </a:lnL>
                    <a:solidFill>
                      <a:srgbClr val="0066FF">
                        <a:alpha val="20000"/>
                      </a:srgbClr>
                    </a:solidFill>
                  </a:tcPr>
                </a:tc>
                <a:tc>
                  <a:txBody>
                    <a:bodyPr/>
                    <a:lstStyle/>
                    <a:p>
                      <a:pPr algn="ctr" rtl="1"/>
                      <a:r>
                        <a:rPr lang="ar-SA" sz="1800" b="1" kern="1200" dirty="0">
                          <a:solidFill>
                            <a:srgbClr val="0000FF"/>
                          </a:solidFill>
                          <a:effectLst/>
                          <a:latin typeface="Cambria" panose="02040503050406030204" pitchFamily="18" charset="0"/>
                        </a:rPr>
                        <a:t>آلية الطرائق الصناعية:</a:t>
                      </a:r>
                      <a:endParaRPr lang="fr-FR" sz="1800" kern="1200" dirty="0">
                        <a:solidFill>
                          <a:srgbClr val="0000FF"/>
                        </a:solidFill>
                        <a:effectLst/>
                        <a:latin typeface="Cambria" panose="02040503050406030204" pitchFamily="18" charset="0"/>
                      </a:endParaRPr>
                    </a:p>
                    <a:p>
                      <a:pPr marL="342900" lvl="0" indent="-342900" algn="r" defTabSz="914400" rtl="1" eaLnBrk="1" latinLnBrk="0" hangingPunct="1">
                        <a:buFont typeface="Wingdings" panose="05000000000000000000" pitchFamily="2" charset="2"/>
                        <a:buChar char="ü"/>
                      </a:pPr>
                      <a:r>
                        <a:rPr lang="ar-SA" sz="1800" b="0" kern="1200" dirty="0">
                          <a:solidFill>
                            <a:schemeClr val="tx1"/>
                          </a:solidFill>
                          <a:effectLst/>
                          <a:latin typeface="Cambria" panose="02040503050406030204" pitchFamily="18" charset="0"/>
                        </a:rPr>
                        <a:t>تحكم آلي (أ)</a:t>
                      </a:r>
                      <a:endParaRPr lang="fr-FR" sz="1800" b="0" kern="1200" dirty="0">
                        <a:solidFill>
                          <a:schemeClr val="tx1"/>
                        </a:solidFill>
                        <a:effectLst/>
                        <a:latin typeface="Cambria" panose="02040503050406030204" pitchFamily="18" charset="0"/>
                        <a:ea typeface="+mn-ea"/>
                        <a:cs typeface="+mn-cs"/>
                      </a:endParaRPr>
                    </a:p>
                  </a:txBody>
                  <a:tcPr marL="68592" marR="68592" marT="0" marB="0" anchor="ctr">
                    <a:lnR w="28575" cap="flat" cmpd="sng" algn="ctr">
                      <a:solidFill>
                        <a:srgbClr val="FF9933"/>
                      </a:solidFill>
                      <a:prstDash val="solid"/>
                      <a:round/>
                      <a:headEnd type="none" w="med" len="med"/>
                      <a:tailEnd type="none" w="med" len="med"/>
                    </a:lnR>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5"/>
                  </a:ext>
                </a:extLst>
              </a:tr>
              <a:tr h="530488">
                <a:tc vMerge="1">
                  <a:txBody>
                    <a:bodyPr/>
                    <a:lstStyle/>
                    <a:p>
                      <a:endParaRPr lang="fr-FR" sz="1800" dirty="0">
                        <a:latin typeface="Cambria" panose="02040503050406030204" pitchFamily="18" charset="0"/>
                      </a:endParaRPr>
                    </a:p>
                  </a:txBody>
                  <a:tcPr vert="vert">
                    <a:lnR w="28575" cap="flat" cmpd="sng" algn="ctr">
                      <a:solidFill>
                        <a:srgbClr val="FF9933"/>
                      </a:solidFill>
                      <a:prstDash val="solid"/>
                      <a:round/>
                      <a:headEnd type="none" w="med" len="med"/>
                      <a:tailEnd type="none" w="med" len="med"/>
                    </a:lnR>
                  </a:tcPr>
                </a:tc>
                <a:tc>
                  <a:txBody>
                    <a:bodyPr/>
                    <a:lstStyle/>
                    <a:p>
                      <a:pPr lvl="0" algn="ctr" rtl="0"/>
                      <a:r>
                        <a:rPr lang="fr-FR" sz="1800" b="1" kern="1200" dirty="0">
                          <a:solidFill>
                            <a:srgbClr val="0000FF"/>
                          </a:solidFill>
                          <a:effectLst/>
                          <a:latin typeface="Cambria" panose="02040503050406030204" pitchFamily="18" charset="0"/>
                          <a:ea typeface="+mn-ea"/>
                          <a:cs typeface="+mn-cs"/>
                        </a:rPr>
                        <a:t>Génie Electrique :</a:t>
                      </a: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ea typeface="+mn-ea"/>
                          <a:cs typeface="+mn-cs"/>
                        </a:rPr>
                        <a:t>Electricité Industrielle (A)</a:t>
                      </a:r>
                    </a:p>
                  </a:txBody>
                  <a:tcPr marL="68563" marR="68563" marT="0" marB="0" anchor="ctr">
                    <a:lnL w="28575" cap="flat" cmpd="sng" algn="ctr">
                      <a:solidFill>
                        <a:srgbClr val="FF9933"/>
                      </a:solidFill>
                      <a:prstDash val="solid"/>
                      <a:round/>
                      <a:headEnd type="none" w="med" len="med"/>
                      <a:tailEnd type="none" w="med" len="med"/>
                    </a:lnL>
                    <a:noFill/>
                  </a:tcPr>
                </a:tc>
                <a:tc>
                  <a:txBody>
                    <a:bodyPr/>
                    <a:lstStyle/>
                    <a:p>
                      <a:pPr marL="0" lvl="0" algn="ctr" defTabSz="914400" rtl="0" eaLnBrk="1" latinLnBrk="0" hangingPunct="1"/>
                      <a:r>
                        <a:rPr lang="ar-SA" sz="1600" b="1" kern="1200" dirty="0">
                          <a:solidFill>
                            <a:schemeClr val="tx1"/>
                          </a:solidFill>
                          <a:effectLst/>
                          <a:latin typeface="+mn-lt"/>
                          <a:ea typeface="+mn-ea"/>
                          <a:cs typeface="+mn-cs"/>
                        </a:rPr>
                        <a:t>-</a:t>
                      </a:r>
                      <a:r>
                        <a:rPr lang="ar-SA" sz="1600" b="1" kern="1200" dirty="0">
                          <a:solidFill>
                            <a:srgbClr val="0000FF"/>
                          </a:solidFill>
                          <a:effectLst/>
                          <a:latin typeface="+mn-lt"/>
                          <a:ea typeface="+mn-ea"/>
                          <a:cs typeface="+mn-cs"/>
                        </a:rPr>
                        <a:t> هندسة كهربائية:</a:t>
                      </a:r>
                      <a:endParaRPr lang="fr-FR" sz="1600" b="1" kern="1200" dirty="0">
                        <a:solidFill>
                          <a:srgbClr val="0000FF"/>
                        </a:solidFill>
                        <a:effectLst/>
                        <a:latin typeface="+mn-lt"/>
                        <a:ea typeface="+mn-ea"/>
                        <a:cs typeface="+mn-cs"/>
                      </a:endParaRPr>
                    </a:p>
                    <a:p>
                      <a:pPr marL="285750" lvl="0" indent="-285750" algn="r" rtl="1">
                        <a:buFont typeface="Wingdings" panose="05000000000000000000" pitchFamily="2" charset="2"/>
                        <a:buChar char="ü"/>
                      </a:pPr>
                      <a:r>
                        <a:rPr lang="ar-SA" sz="1600" b="0" kern="1200" dirty="0">
                          <a:solidFill>
                            <a:schemeClr val="tx1"/>
                          </a:solidFill>
                          <a:effectLst/>
                          <a:latin typeface="+mn-lt"/>
                          <a:ea typeface="+mn-ea"/>
                          <a:cs typeface="+mn-cs"/>
                        </a:rPr>
                        <a:t>كهرباء صناعية (أ)</a:t>
                      </a:r>
                      <a:endParaRPr lang="fr-FR" sz="1600" b="0" kern="1200" dirty="0">
                        <a:solidFill>
                          <a:schemeClr val="tx1"/>
                        </a:solidFill>
                        <a:effectLst/>
                        <a:latin typeface="+mn-lt"/>
                        <a:ea typeface="+mn-ea"/>
                        <a:cs typeface="+mn-cs"/>
                      </a:endParaRPr>
                    </a:p>
                  </a:txBody>
                  <a:tcPr marL="68568" marR="68568" marT="0" marB="0" anchor="ctr">
                    <a:lnR w="28575" cap="flat" cmpd="sng" algn="ctr">
                      <a:solidFill>
                        <a:srgbClr val="FF9933"/>
                      </a:solidFill>
                      <a:prstDash val="solid"/>
                      <a:round/>
                      <a:headEnd type="none" w="med" len="med"/>
                      <a:tailEnd type="none" w="med" len="med"/>
                    </a:ln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Cambria" panose="02040503050406030204" pitchFamily="18" charset="0"/>
                      </a:endParaRPr>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222158511"/>
                  </a:ext>
                </a:extLst>
              </a:tr>
              <a:tr h="601684">
                <a:tc vMerge="1">
                  <a:txBody>
                    <a:bodyPr/>
                    <a:lstStyle/>
                    <a:p>
                      <a:endParaRPr lang="fr-FR" sz="1800" dirty="0">
                        <a:latin typeface="Cambria" panose="02040503050406030204" pitchFamily="18" charset="0"/>
                      </a:endParaRPr>
                    </a:p>
                  </a:txBody>
                  <a:tcPr vert="vert">
                    <a:lnR w="28575" cap="flat" cmpd="sng" algn="ctr">
                      <a:solidFill>
                        <a:srgbClr val="FF993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0000FF"/>
                          </a:solidFill>
                          <a:effectLst/>
                          <a:latin typeface="Cambria" panose="02040503050406030204" pitchFamily="18" charset="0"/>
                          <a:ea typeface="+mn-ea"/>
                          <a:cs typeface="+mn-cs"/>
                        </a:rPr>
                        <a:t> Génie des Procédés (A)</a:t>
                      </a:r>
                    </a:p>
                  </a:txBody>
                  <a:tcPr marL="68592" marR="68592" marT="0" marB="0" anchor="ctr">
                    <a:lnL w="28575" cap="flat" cmpd="sng" algn="ctr">
                      <a:solidFill>
                        <a:srgbClr val="FF9933"/>
                      </a:solidFill>
                      <a:prstDash val="solid"/>
                      <a:round/>
                      <a:headEnd type="none" w="med" len="med"/>
                      <a:tailEnd type="none" w="med" len="med"/>
                    </a:lnL>
                    <a:solidFill>
                      <a:srgbClr val="0066FF">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600" b="1" kern="1200" dirty="0">
                          <a:solidFill>
                            <a:srgbClr val="0000FF"/>
                          </a:solidFill>
                          <a:effectLst/>
                          <a:latin typeface="Cambria" panose="02040503050406030204" pitchFamily="18" charset="0"/>
                          <a:ea typeface="+mn-ea"/>
                          <a:cs typeface="+mn-cs"/>
                        </a:rPr>
                        <a:t>هندسة الطرائق (أ)</a:t>
                      </a:r>
                      <a:endParaRPr lang="fr-FR" sz="1600" b="1" kern="1200" dirty="0">
                        <a:solidFill>
                          <a:srgbClr val="0000FF"/>
                        </a:solidFill>
                        <a:effectLst/>
                        <a:latin typeface="Cambria" panose="02040503050406030204" pitchFamily="18" charset="0"/>
                        <a:ea typeface="+mn-ea"/>
                        <a:cs typeface="+mn-cs"/>
                      </a:endParaRPr>
                    </a:p>
                  </a:txBody>
                  <a:tcPr marL="68592" marR="68592" marT="0" marB="0" anchor="ctr">
                    <a:lnR w="28575" cap="flat" cmpd="sng" algn="ctr">
                      <a:solidFill>
                        <a:srgbClr val="FF9933"/>
                      </a:solidFill>
                      <a:prstDash val="solid"/>
                      <a:round/>
                      <a:headEnd type="none" w="med" len="med"/>
                      <a:tailEnd type="none" w="med" len="med"/>
                    </a:lnR>
                    <a:solidFill>
                      <a:srgbClr val="0066FF">
                        <a:alpha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Cambria" panose="02040503050406030204" pitchFamily="18" charset="0"/>
                      </a:endParaRPr>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2463173415"/>
                  </a:ext>
                </a:extLst>
              </a:tr>
              <a:tr h="732806">
                <a:tc vMerge="1">
                  <a:txBody>
                    <a:bodyPr/>
                    <a:lstStyle/>
                    <a:p>
                      <a:endParaRPr lang="fr-FR" sz="1800" dirty="0">
                        <a:latin typeface="Cambria" panose="02040503050406030204" pitchFamily="18" charset="0"/>
                      </a:endParaRPr>
                    </a:p>
                  </a:txBody>
                  <a:tcPr vert="vert">
                    <a:lnR w="28575" cap="flat" cmpd="sng" algn="ctr">
                      <a:solidFill>
                        <a:srgbClr val="FF9933"/>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0000FF"/>
                          </a:solidFill>
                          <a:effectLst/>
                          <a:latin typeface="Cambria" panose="02040503050406030204" pitchFamily="18" charset="0"/>
                          <a:ea typeface="+mn-ea"/>
                          <a:cs typeface="+mn-cs"/>
                        </a:rPr>
                        <a:t>Technologies de Traitement du Pétrole et du Gaz (P)</a:t>
                      </a:r>
                    </a:p>
                  </a:txBody>
                  <a:tcPr marL="68585" marR="68585" marT="0" marB="0" anchor="ctr">
                    <a:lnL w="28575" cap="flat" cmpd="sng" algn="ctr">
                      <a:solidFill>
                        <a:srgbClr val="FF9933"/>
                      </a:solidFill>
                      <a:prstDash val="solid"/>
                      <a:round/>
                      <a:headEnd type="none" w="med" len="med"/>
                      <a:tailEnd type="none" w="med" len="med"/>
                    </a:lnL>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kern="1200" dirty="0">
                          <a:solidFill>
                            <a:srgbClr val="0000FF"/>
                          </a:solidFill>
                          <a:effectLst/>
                          <a:latin typeface="+mn-lt"/>
                          <a:ea typeface="+mn-ea"/>
                          <a:cs typeface="+mn-cs"/>
                        </a:rPr>
                        <a:t>تكنولوجيا معالجة البترول والغاز (م)</a:t>
                      </a:r>
                      <a:endParaRPr lang="fr-FR" sz="1600" b="1" kern="1200" dirty="0">
                        <a:solidFill>
                          <a:srgbClr val="0000FF"/>
                        </a:solidFill>
                        <a:effectLst/>
                        <a:latin typeface="+mn-lt"/>
                        <a:ea typeface="+mn-ea"/>
                        <a:cs typeface="+mn-cs"/>
                      </a:endParaRPr>
                    </a:p>
                  </a:txBody>
                  <a:tcPr marL="68585" marR="68585" marT="0" marB="0" anchor="ctr">
                    <a:lnR w="28575" cap="flat" cmpd="sng" algn="ctr">
                      <a:solidFill>
                        <a:srgbClr val="FF9933"/>
                      </a:solidFill>
                      <a:prstDash val="solid"/>
                      <a:round/>
                      <a:headEnd type="none" w="med" len="med"/>
                      <a:tailEnd type="none" w="med" len="med"/>
                    </a:ln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dirty="0">
                        <a:latin typeface="Cambria" panose="02040503050406030204" pitchFamily="18" charset="0"/>
                      </a:endParaRPr>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3816730855"/>
                  </a:ext>
                </a:extLst>
              </a:tr>
            </a:tbl>
          </a:graphicData>
        </a:graphic>
      </p:graphicFrame>
      <p:grpSp>
        <p:nvGrpSpPr>
          <p:cNvPr id="3" name="Groupe 2"/>
          <p:cNvGrpSpPr/>
          <p:nvPr/>
        </p:nvGrpSpPr>
        <p:grpSpPr>
          <a:xfrm>
            <a:off x="10213976" y="319046"/>
            <a:ext cx="1784350" cy="1463039"/>
            <a:chOff x="10688766" y="11541"/>
            <a:chExt cx="1681741" cy="1463039"/>
          </a:xfrm>
          <a:effectLst>
            <a:glow rad="228600">
              <a:schemeClr val="bg1">
                <a:alpha val="36000"/>
              </a:schemeClr>
            </a:glow>
            <a:reflection stA="62000" endPos="55000" dir="5400000" sy="-100000" algn="bl" rotWithShape="0"/>
          </a:effectLst>
        </p:grpSpPr>
        <p:sp>
          <p:nvSpPr>
            <p:cNvPr id="4" name="Forme libre 3"/>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ZoneTexte 4"/>
            <p:cNvSpPr txBox="1"/>
            <p:nvPr/>
          </p:nvSpPr>
          <p:spPr>
            <a:xfrm>
              <a:off x="10688766" y="543005"/>
              <a:ext cx="1681741" cy="461665"/>
            </a:xfrm>
            <a:prstGeom prst="rect">
              <a:avLst/>
            </a:prstGeom>
            <a:noFill/>
          </p:spPr>
          <p:txBody>
            <a:bodyPr wrap="square">
              <a:spAutoFit/>
            </a:bodyPr>
            <a:lstStyle/>
            <a:p>
              <a:pPr>
                <a:defRPr/>
              </a:pPr>
              <a:r>
                <a:rPr lang="fr-FR" sz="2400" b="1" dirty="0">
                  <a:solidFill>
                    <a:schemeClr val="bg1"/>
                  </a:solidFill>
                </a:rPr>
                <a:t>A03LAN01</a:t>
              </a:r>
              <a:endParaRPr lang="fr-FR" sz="2000" b="1" dirty="0">
                <a:solidFill>
                  <a:schemeClr val="bg1"/>
                </a:solidFill>
              </a:endParaRPr>
            </a:p>
          </p:txBody>
        </p:sp>
      </p:grpSp>
      <p:sp>
        <p:nvSpPr>
          <p:cNvPr id="22532" name="Rectangle 1"/>
          <p:cNvSpPr>
            <a:spLocks noChangeArrowheads="1"/>
          </p:cNvSpPr>
          <p:nvPr/>
        </p:nvSpPr>
        <p:spPr bwMode="auto">
          <a:xfrm>
            <a:off x="10213975" y="1755053"/>
            <a:ext cx="17843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3200" b="1"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a:t>
            </a:r>
            <a:r>
              <a:rPr lang="fr-FR" altLang="fr-FR" sz="4000" b="1" dirty="0" err="1">
                <a:solidFill>
                  <a:srgbClr val="0000FF"/>
                </a:solidFill>
                <a:latin typeface="Cambria" panose="02040503050406030204" pitchFamily="18" charset="0"/>
                <a:ea typeface="Times New Roman" panose="02020603050405020304" pitchFamily="18" charset="0"/>
                <a:cs typeface="Arial" panose="020B0604020202020204" pitchFamily="34" charset="0"/>
              </a:rPr>
              <a:t>Hyrdocarbures</a:t>
            </a:r>
            <a:endParaRPr lang="fr-FR" altLang="fr-FR" sz="4000" b="1"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p>
            <a:pPr algn="ctr">
              <a:lnSpc>
                <a:spcPct val="100000"/>
              </a:lnSpc>
              <a:spcBef>
                <a:spcPct val="0"/>
              </a:spcBef>
              <a:buFontTx/>
              <a:buNone/>
            </a:pPr>
            <a:r>
              <a:rPr lang="fr-FR" altLang="fr-FR" sz="3200" b="1" u="sng"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à recrutement national)</a:t>
            </a:r>
            <a:endParaRPr lang="fr-FR" altLang="fr-FR" sz="3200" b="1"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nvGraphicFramePr>
        <p:xfrm>
          <a:off x="-10645" y="25207"/>
          <a:ext cx="10316582" cy="6760419"/>
        </p:xfrm>
        <a:graphic>
          <a:graphicData uri="http://schemas.openxmlformats.org/drawingml/2006/table">
            <a:tbl>
              <a:tblPr firstRow="1" bandRow="1">
                <a:tableStyleId>{0E3FDE45-AF77-4B5C-9715-49D594BDF05E}</a:tableStyleId>
              </a:tblPr>
              <a:tblGrid>
                <a:gridCol w="651388">
                  <a:extLst>
                    <a:ext uri="{9D8B030D-6E8A-4147-A177-3AD203B41FA5}">
                      <a16:colId xmlns:a16="http://schemas.microsoft.com/office/drawing/2014/main" val="20000"/>
                    </a:ext>
                  </a:extLst>
                </a:gridCol>
                <a:gridCol w="5101853">
                  <a:extLst>
                    <a:ext uri="{9D8B030D-6E8A-4147-A177-3AD203B41FA5}">
                      <a16:colId xmlns:a16="http://schemas.microsoft.com/office/drawing/2014/main" val="20001"/>
                    </a:ext>
                  </a:extLst>
                </a:gridCol>
                <a:gridCol w="3677218">
                  <a:extLst>
                    <a:ext uri="{9D8B030D-6E8A-4147-A177-3AD203B41FA5}">
                      <a16:colId xmlns:a16="http://schemas.microsoft.com/office/drawing/2014/main" val="20002"/>
                    </a:ext>
                  </a:extLst>
                </a:gridCol>
                <a:gridCol w="886123">
                  <a:extLst>
                    <a:ext uri="{9D8B030D-6E8A-4147-A177-3AD203B41FA5}">
                      <a16:colId xmlns:a16="http://schemas.microsoft.com/office/drawing/2014/main" val="20003"/>
                    </a:ext>
                  </a:extLst>
                </a:gridCol>
              </a:tblGrid>
              <a:tr h="1355612">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Cambria" panose="02040503050406030204" pitchFamily="18" charset="0"/>
                        </a:rPr>
                        <a:t> </a:t>
                      </a:r>
                      <a:r>
                        <a:rPr lang="fr-FR" sz="2800" dirty="0">
                          <a:latin typeface="Cambria" panose="02040503050406030204" pitchFamily="18" charset="0"/>
                        </a:rPr>
                        <a:t>MASTER</a:t>
                      </a:r>
                    </a:p>
                  </a:txBody>
                  <a:tcPr vert="vert" anchor="ctr">
                    <a:lnR w="28575" cap="flat" cmpd="sng" algn="ctr">
                      <a:solidFill>
                        <a:srgbClr val="FF993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0000FF"/>
                          </a:solidFill>
                          <a:effectLst/>
                          <a:latin typeface="Cambria" panose="02040503050406030204" pitchFamily="18" charset="0"/>
                        </a:rPr>
                        <a:t>Génie Mécanique :</a:t>
                      </a: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rPr>
                        <a:t>Transport et Distribution des Hydrocarbures (A)</a:t>
                      </a: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rPr>
                        <a:t>Mécanique des Chantiers Pétroliers (A)</a:t>
                      </a:r>
                    </a:p>
                    <a:p>
                      <a:pPr marL="285750" lvl="0" indent="-285750">
                        <a:buFont typeface="Wingdings" panose="05000000000000000000" pitchFamily="2" charset="2"/>
                        <a:buChar char="ü"/>
                      </a:pPr>
                      <a:r>
                        <a:rPr lang="fr-FR" sz="1800" b="0" kern="1200" dirty="0">
                          <a:solidFill>
                            <a:schemeClr val="tx1"/>
                          </a:solidFill>
                          <a:effectLst/>
                          <a:latin typeface="Cambria" panose="02040503050406030204" pitchFamily="18" charset="0"/>
                        </a:rPr>
                        <a:t>Mécanique des Unités Pétrochimiques (A)</a:t>
                      </a:r>
                      <a:endParaRPr lang="fr-FR" sz="1800" b="0" kern="1200" dirty="0">
                        <a:solidFill>
                          <a:schemeClr val="tx1"/>
                        </a:solidFill>
                        <a:effectLst/>
                        <a:latin typeface="Cambria" panose="02040503050406030204" pitchFamily="18" charset="0"/>
                        <a:ea typeface="+mn-ea"/>
                        <a:cs typeface="+mn-cs"/>
                      </a:endParaRPr>
                    </a:p>
                  </a:txBody>
                  <a:tcPr marL="68581" marR="68581" marT="0" marB="0" anchor="ctr">
                    <a:lnL w="28575" cap="flat" cmpd="sng" algn="ctr">
                      <a:solidFill>
                        <a:srgbClr val="FF9933"/>
                      </a:solidFill>
                      <a:prstDash val="solid"/>
                      <a:round/>
                      <a:headEnd type="none" w="med" len="med"/>
                      <a:tailEnd type="none" w="med" len="med"/>
                    </a:lnL>
                  </a:tcPr>
                </a:tc>
                <a:tc>
                  <a:txBody>
                    <a:bodyPr/>
                    <a:lstStyle/>
                    <a:p>
                      <a:pPr algn="ctr" rtl="1"/>
                      <a:r>
                        <a:rPr lang="ar-SA" sz="2000" b="1" kern="1200" dirty="0">
                          <a:solidFill>
                            <a:srgbClr val="0000FF"/>
                          </a:solidFill>
                          <a:effectLst/>
                          <a:latin typeface="Cambria" panose="02040503050406030204" pitchFamily="18" charset="0"/>
                        </a:rPr>
                        <a:t>هندسة ميكانيكية</a:t>
                      </a:r>
                      <a:r>
                        <a:rPr lang="ar-SA" sz="1800" b="1" kern="1200" dirty="0">
                          <a:solidFill>
                            <a:srgbClr val="0000FF"/>
                          </a:solidFill>
                          <a:effectLst/>
                          <a:latin typeface="Cambria" panose="02040503050406030204" pitchFamily="18" charset="0"/>
                        </a:rPr>
                        <a:t>:</a:t>
                      </a:r>
                      <a:endParaRPr lang="fr-FR" sz="1800" kern="1200" dirty="0">
                        <a:solidFill>
                          <a:srgbClr val="0000FF"/>
                        </a:solidFill>
                        <a:effectLst/>
                        <a:latin typeface="Cambria" panose="02040503050406030204" pitchFamily="18" charset="0"/>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نقل وتوزيع المحروقات (أ)</a:t>
                      </a:r>
                      <a:endParaRPr lang="fr-FR" sz="1800" b="0" kern="1200" dirty="0">
                        <a:solidFill>
                          <a:schemeClr val="tx1"/>
                        </a:solidFill>
                        <a:effectLst/>
                        <a:latin typeface="Cambria" panose="02040503050406030204" pitchFamily="18" charset="0"/>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ميكانيك الورشات البترولية (أ)</a:t>
                      </a:r>
                      <a:endParaRPr lang="fr-FR" sz="1800" b="0" kern="1200" dirty="0">
                        <a:solidFill>
                          <a:schemeClr val="tx1"/>
                        </a:solidFill>
                        <a:effectLst/>
                        <a:latin typeface="Cambria" panose="02040503050406030204" pitchFamily="18" charset="0"/>
                      </a:endParaRPr>
                    </a:p>
                    <a:p>
                      <a:pPr marL="28575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ميكانيك الوحدات البتروكيميائية </a:t>
                      </a:r>
                      <a:r>
                        <a:rPr lang="ar-DZ" sz="1800" b="1" kern="1200" dirty="0">
                          <a:solidFill>
                            <a:schemeClr val="tx1"/>
                          </a:solidFill>
                          <a:effectLst/>
                          <a:latin typeface="Cambria" panose="02040503050406030204" pitchFamily="18" charset="0"/>
                        </a:rPr>
                        <a:t>(أ)</a:t>
                      </a:r>
                      <a:endParaRPr lang="fr-FR" sz="1800" b="1" i="1" dirty="0">
                        <a:effectLst/>
                        <a:latin typeface="Cambria" panose="02040503050406030204" pitchFamily="18" charset="0"/>
                        <a:ea typeface="Times New Roman" panose="02020603050405020304" pitchFamily="18" charset="0"/>
                      </a:endParaRPr>
                    </a:p>
                  </a:txBody>
                  <a:tcPr marL="68581" marR="68581" marT="0" marB="0" anchor="ctr">
                    <a:lnR w="28575" cap="flat" cmpd="sng" algn="ctr">
                      <a:solidFill>
                        <a:srgbClr val="FF9933"/>
                      </a:solidFill>
                      <a:prstDash val="solid"/>
                      <a:round/>
                      <a:headEnd type="none" w="med" len="med"/>
                      <a:tailEnd type="none" w="med" len="med"/>
                    </a:lnR>
                  </a:tcP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800" dirty="0">
                          <a:latin typeface="Cambria" panose="02040503050406030204" pitchFamily="18" charset="0"/>
                        </a:rPr>
                        <a:t>ماستر</a:t>
                      </a:r>
                      <a:endParaRPr lang="fr-FR" sz="2800" dirty="0">
                        <a:latin typeface="Cambria" panose="02040503050406030204" pitchFamily="18" charset="0"/>
                      </a:endParaRPr>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0"/>
                  </a:ext>
                </a:extLst>
              </a:tr>
              <a:tr h="37159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dirty="0">
                          <a:solidFill>
                            <a:srgbClr val="0000FF"/>
                          </a:solidFill>
                          <a:effectLst/>
                          <a:latin typeface="Cambria" panose="02040503050406030204" pitchFamily="18" charset="0"/>
                        </a:rPr>
                        <a:t>Géologie Pétrolière (A)</a:t>
                      </a:r>
                      <a:endParaRPr lang="fr-FR" sz="2000" b="1" kern="1200" dirty="0">
                        <a:solidFill>
                          <a:srgbClr val="0000FF"/>
                        </a:solidFill>
                        <a:effectLst/>
                        <a:latin typeface="Cambria" panose="02040503050406030204" pitchFamily="18" charset="0"/>
                        <a:ea typeface="+mn-ea"/>
                        <a:cs typeface="+mn-cs"/>
                      </a:endParaRPr>
                    </a:p>
                  </a:txBody>
                  <a:tcPr marL="68587" marR="68587" marT="0" marB="0" anchor="ctr">
                    <a:solidFill>
                      <a:srgbClr val="0066FF">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000" b="1" kern="1200" dirty="0">
                          <a:solidFill>
                            <a:srgbClr val="0000FF"/>
                          </a:solidFill>
                          <a:effectLst/>
                          <a:latin typeface="Cambria" panose="02040503050406030204" pitchFamily="18" charset="0"/>
                        </a:rPr>
                        <a:t>جيولوجيا بترولية (أ)</a:t>
                      </a:r>
                      <a:endParaRPr lang="fr-FR" sz="2000" b="1" kern="1200" dirty="0">
                        <a:solidFill>
                          <a:srgbClr val="0000FF"/>
                        </a:solidFill>
                        <a:effectLst/>
                        <a:latin typeface="Cambria" panose="02040503050406030204" pitchFamily="18" charset="0"/>
                        <a:ea typeface="+mn-ea"/>
                        <a:cs typeface="+mn-cs"/>
                      </a:endParaRPr>
                    </a:p>
                  </a:txBody>
                  <a:tcPr marL="68592" marR="68592" marT="0" marB="0" anchor="ctr">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1"/>
                  </a:ext>
                </a:extLst>
              </a:tr>
              <a:tr h="37159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000" b="1" kern="1200" dirty="0">
                          <a:solidFill>
                            <a:srgbClr val="0000FF"/>
                          </a:solidFill>
                          <a:effectLst/>
                          <a:latin typeface="Cambria" panose="02040503050406030204" pitchFamily="18" charset="0"/>
                        </a:rPr>
                        <a:t>Géophysique Pétrolières (A)</a:t>
                      </a:r>
                      <a:endParaRPr lang="fr-FR" sz="2000" b="1" kern="1200" dirty="0">
                        <a:solidFill>
                          <a:srgbClr val="0000FF"/>
                        </a:solidFill>
                        <a:effectLst/>
                        <a:latin typeface="Cambria" panose="02040503050406030204" pitchFamily="18" charset="0"/>
                        <a:ea typeface="+mn-ea"/>
                        <a:cs typeface="+mn-cs"/>
                      </a:endParaRPr>
                    </a:p>
                  </a:txBody>
                  <a:tcPr marL="68587" marR="68587" marT="0" marB="0" anchor="ctr"/>
                </a:tc>
                <a:tc>
                  <a:txBody>
                    <a:bodyPr/>
                    <a:lstStyle/>
                    <a:p>
                      <a:pPr algn="ctr">
                        <a:spcAft>
                          <a:spcPts val="0"/>
                        </a:spcAft>
                      </a:pPr>
                      <a:r>
                        <a:rPr lang="ar-DZ" sz="2000" b="1" kern="1200" dirty="0">
                          <a:solidFill>
                            <a:srgbClr val="0000FF"/>
                          </a:solidFill>
                          <a:effectLst/>
                          <a:latin typeface="Cambria" panose="02040503050406030204" pitchFamily="18" charset="0"/>
                        </a:rPr>
                        <a:t>جيوفيزياء نفطية (أ)</a:t>
                      </a:r>
                      <a:endParaRPr lang="fr-FR" sz="2000" b="1" kern="1200" dirty="0">
                        <a:solidFill>
                          <a:srgbClr val="0000FF"/>
                        </a:solidFill>
                        <a:effectLst/>
                        <a:latin typeface="Cambria" panose="02040503050406030204" pitchFamily="18" charset="0"/>
                        <a:ea typeface="+mn-ea"/>
                        <a:cs typeface="+mn-cs"/>
                      </a:endParaRPr>
                    </a:p>
                  </a:txBody>
                  <a:tcPr marL="68592" marR="68592" marT="0" marB="0"/>
                </a:tc>
                <a:tc vMerge="1">
                  <a:txBody>
                    <a:bodyPr/>
                    <a:lstStyle/>
                    <a:p>
                      <a:endParaRPr lang="fr-FR" dirty="0"/>
                    </a:p>
                  </a:txBody>
                  <a:tcPr/>
                </a:tc>
                <a:extLst>
                  <a:ext uri="{0D108BD9-81ED-4DB2-BD59-A6C34878D82A}">
                    <a16:rowId xmlns:a16="http://schemas.microsoft.com/office/drawing/2014/main" val="10002"/>
                  </a:ext>
                </a:extLst>
              </a:tr>
              <a:tr h="358776">
                <a:tc vMerge="1">
                  <a:txBody>
                    <a:bodyPr/>
                    <a:lstStyle/>
                    <a:p>
                      <a:endParaRPr lang="fr-FR" dirty="0"/>
                    </a:p>
                  </a:txBody>
                  <a:tcPr/>
                </a:tc>
                <a:tc>
                  <a:txBody>
                    <a:bodyPr/>
                    <a:lstStyle/>
                    <a:p>
                      <a:pPr lvl="0" rtl="0"/>
                      <a:r>
                        <a:rPr lang="fr-FR" sz="2000" b="1" kern="1200" dirty="0">
                          <a:solidFill>
                            <a:srgbClr val="0000FF"/>
                          </a:solidFill>
                          <a:effectLst/>
                          <a:latin typeface="Cambria" panose="02040503050406030204" pitchFamily="18" charset="0"/>
                          <a:ea typeface="+mn-ea"/>
                          <a:cs typeface="+mn-cs"/>
                        </a:rPr>
                        <a:t>Economie des Hydrocarbures (A)</a:t>
                      </a:r>
                    </a:p>
                  </a:txBody>
                  <a:tcPr marL="68563" marR="68563" marT="0" marB="0" anchor="ctr">
                    <a:solidFill>
                      <a:srgbClr val="0066FF">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000" b="1" kern="1200" dirty="0">
                          <a:solidFill>
                            <a:srgbClr val="0000FF"/>
                          </a:solidFill>
                          <a:effectLst/>
                          <a:latin typeface="Cambria" panose="02040503050406030204" pitchFamily="18" charset="0"/>
                          <a:ea typeface="+mn-ea"/>
                          <a:cs typeface="+mn-cs"/>
                        </a:rPr>
                        <a:t> اقتصاد المحروقات (أ)</a:t>
                      </a:r>
                      <a:endParaRPr lang="fr-FR" sz="2000" b="1" kern="1200" dirty="0">
                        <a:solidFill>
                          <a:srgbClr val="0000FF"/>
                        </a:solidFill>
                        <a:effectLst/>
                        <a:latin typeface="Cambria" panose="02040503050406030204" pitchFamily="18" charset="0"/>
                        <a:ea typeface="+mn-ea"/>
                        <a:cs typeface="+mn-cs"/>
                      </a:endParaRPr>
                    </a:p>
                  </a:txBody>
                  <a:tcPr marL="68568" marR="68568" marT="0" marB="0">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3"/>
                  </a:ext>
                </a:extLst>
              </a:tr>
              <a:tr h="861062">
                <a:tc vMerge="1">
                  <a:txBody>
                    <a:bodyPr/>
                    <a:lstStyle/>
                    <a:p>
                      <a:endParaRPr lang="fr-FR" dirty="0"/>
                    </a:p>
                  </a:txBody>
                  <a:tcPr/>
                </a:tc>
                <a:tc>
                  <a:txBody>
                    <a:bodyPr/>
                    <a:lstStyle/>
                    <a:p>
                      <a:pPr marL="0" lvl="0" algn="ctr" defTabSz="914400" rtl="0" eaLnBrk="1" latinLnBrk="0" hangingPunct="1"/>
                      <a:r>
                        <a:rPr lang="fr-FR" sz="1800" kern="1200" dirty="0">
                          <a:solidFill>
                            <a:schemeClr val="tx1"/>
                          </a:solidFill>
                          <a:effectLst/>
                          <a:latin typeface="Cambria" panose="02040503050406030204" pitchFamily="18" charset="0"/>
                        </a:rPr>
                        <a:t> </a:t>
                      </a:r>
                      <a:r>
                        <a:rPr lang="fr-FR" sz="2000" b="1" kern="1200" dirty="0">
                          <a:solidFill>
                            <a:srgbClr val="0000FF"/>
                          </a:solidFill>
                          <a:effectLst/>
                          <a:latin typeface="Cambria" panose="02040503050406030204" pitchFamily="18" charset="0"/>
                          <a:ea typeface="+mn-ea"/>
                          <a:cs typeface="+mn-cs"/>
                        </a:rPr>
                        <a:t>Génie Pétrolier :</a:t>
                      </a:r>
                    </a:p>
                    <a:p>
                      <a:pPr marL="285750" lvl="0" indent="-285750">
                        <a:buFont typeface="Wingdings" panose="05000000000000000000" pitchFamily="2" charset="2"/>
                        <a:buChar char="ü"/>
                      </a:pPr>
                      <a:r>
                        <a:rPr lang="fr-FR" sz="1800" kern="1200" dirty="0">
                          <a:solidFill>
                            <a:schemeClr val="tx1"/>
                          </a:solidFill>
                          <a:effectLst/>
                          <a:latin typeface="Cambria" panose="02040503050406030204" pitchFamily="18" charset="0"/>
                        </a:rPr>
                        <a:t>Production des Hydrocarbures (A)</a:t>
                      </a:r>
                    </a:p>
                    <a:p>
                      <a:pPr marL="285750" lvl="0" indent="-285750">
                        <a:buFont typeface="Wingdings" panose="05000000000000000000" pitchFamily="2" charset="2"/>
                        <a:buChar char="ü"/>
                      </a:pPr>
                      <a:r>
                        <a:rPr lang="fr-FR" sz="1800" kern="1200" dirty="0">
                          <a:solidFill>
                            <a:schemeClr val="tx1"/>
                          </a:solidFill>
                          <a:effectLst/>
                          <a:latin typeface="Cambria" panose="02040503050406030204" pitchFamily="18" charset="0"/>
                        </a:rPr>
                        <a:t>Forage des Puits (A)</a:t>
                      </a:r>
                      <a:endParaRPr lang="fr-FR" sz="1800" kern="1200" dirty="0">
                        <a:solidFill>
                          <a:schemeClr val="tx1"/>
                        </a:solidFill>
                        <a:effectLst/>
                        <a:latin typeface="Cambria" panose="02040503050406030204" pitchFamily="18" charset="0"/>
                        <a:ea typeface="+mn-ea"/>
                        <a:cs typeface="+mn-cs"/>
                      </a:endParaRPr>
                    </a:p>
                  </a:txBody>
                  <a:tcPr marL="68592" marR="68592" marT="0" marB="0" anchor="ctr"/>
                </a:tc>
                <a:tc>
                  <a:txBody>
                    <a:bodyPr/>
                    <a:lstStyle/>
                    <a:p>
                      <a:pPr algn="ctr" rtl="1"/>
                      <a:r>
                        <a:rPr lang="ar-DZ" sz="2000" b="1" kern="1200" dirty="0">
                          <a:solidFill>
                            <a:srgbClr val="0000FF"/>
                          </a:solidFill>
                          <a:effectLst/>
                          <a:latin typeface="Cambria" panose="02040503050406030204" pitchFamily="18" charset="0"/>
                          <a:ea typeface="+mn-ea"/>
                          <a:cs typeface="+mn-cs"/>
                        </a:rPr>
                        <a:t>هندسة بترولية</a:t>
                      </a:r>
                      <a:r>
                        <a:rPr lang="ar-DZ" sz="1800" b="1" kern="1200" dirty="0">
                          <a:solidFill>
                            <a:srgbClr val="0000FF"/>
                          </a:solidFill>
                          <a:effectLst/>
                          <a:latin typeface="Cambria" panose="02040503050406030204" pitchFamily="18" charset="0"/>
                        </a:rPr>
                        <a:t>:</a:t>
                      </a:r>
                      <a:endParaRPr lang="fr-FR" sz="1800" kern="1200" dirty="0">
                        <a:solidFill>
                          <a:srgbClr val="0000FF"/>
                        </a:solidFill>
                        <a:effectLst/>
                        <a:latin typeface="Cambria" panose="02040503050406030204" pitchFamily="18" charset="0"/>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إنتاج المحروقات (أ)</a:t>
                      </a:r>
                      <a:endParaRPr lang="fr-FR" sz="1800" b="0" kern="1200" dirty="0">
                        <a:solidFill>
                          <a:schemeClr val="tx1"/>
                        </a:solidFill>
                        <a:effectLst/>
                        <a:latin typeface="Cambria" panose="02040503050406030204" pitchFamily="18" charset="0"/>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تنقيب الآبار (أ)</a:t>
                      </a:r>
                      <a:endParaRPr lang="fr-FR" sz="1800" b="0" kern="1200" dirty="0">
                        <a:solidFill>
                          <a:schemeClr val="tx1"/>
                        </a:solidFill>
                        <a:effectLst/>
                        <a:latin typeface="Cambria" panose="02040503050406030204" pitchFamily="18" charset="0"/>
                        <a:ea typeface="+mn-ea"/>
                        <a:cs typeface="+mn-cs"/>
                      </a:endParaRPr>
                    </a:p>
                  </a:txBody>
                  <a:tcPr marL="68592" marR="68592" marT="0" marB="0"/>
                </a:tc>
                <a:tc vMerge="1">
                  <a:txBody>
                    <a:bodyPr/>
                    <a:lstStyle/>
                    <a:p>
                      <a:endParaRPr lang="fr-FR" dirty="0"/>
                    </a:p>
                  </a:txBody>
                  <a:tcPr/>
                </a:tc>
                <a:extLst>
                  <a:ext uri="{0D108BD9-81ED-4DB2-BD59-A6C34878D82A}">
                    <a16:rowId xmlns:a16="http://schemas.microsoft.com/office/drawing/2014/main" val="10004"/>
                  </a:ext>
                </a:extLst>
              </a:tr>
              <a:tr h="854625">
                <a:tc vMerge="1">
                  <a:txBody>
                    <a:bodyPr/>
                    <a:lstStyle/>
                    <a:p>
                      <a:endParaRPr lang="fr-FR" dirty="0"/>
                    </a:p>
                  </a:txBody>
                  <a:tcPr/>
                </a:tc>
                <a:tc>
                  <a:txBody>
                    <a:bodyPr/>
                    <a:lstStyle/>
                    <a:p>
                      <a:pPr marL="0" lvl="0" algn="ctr" defTabSz="914400" rtl="0" eaLnBrk="1" latinLnBrk="0" hangingPunct="1"/>
                      <a:r>
                        <a:rPr lang="fr-FR" sz="2000" b="1" kern="1200" dirty="0">
                          <a:solidFill>
                            <a:srgbClr val="0000FF"/>
                          </a:solidFill>
                          <a:effectLst/>
                          <a:latin typeface="Cambria" panose="02040503050406030204" pitchFamily="18" charset="0"/>
                          <a:ea typeface="+mn-ea"/>
                          <a:cs typeface="+mn-cs"/>
                        </a:rPr>
                        <a:t>Automatisation des Procédés Industriels :</a:t>
                      </a:r>
                    </a:p>
                    <a:p>
                      <a:pPr lvl="0"/>
                      <a:r>
                        <a:rPr lang="fr-FR" sz="1800" kern="1200" dirty="0">
                          <a:solidFill>
                            <a:schemeClr val="tx1"/>
                          </a:solidFill>
                          <a:effectLst/>
                          <a:latin typeface="Cambria" panose="02040503050406030204" pitchFamily="18" charset="0"/>
                        </a:rPr>
                        <a:t>Commande Automatique (A)</a:t>
                      </a:r>
                      <a:endParaRPr lang="fr-FR" sz="1800" kern="1200" dirty="0">
                        <a:solidFill>
                          <a:schemeClr val="tx1"/>
                        </a:solidFill>
                        <a:effectLst/>
                        <a:latin typeface="Cambria" panose="02040503050406030204" pitchFamily="18" charset="0"/>
                        <a:ea typeface="+mn-ea"/>
                        <a:cs typeface="+mn-cs"/>
                      </a:endParaRPr>
                    </a:p>
                  </a:txBody>
                  <a:tcPr marL="68585" marR="68585" marT="0" marB="0" anchor="ctr">
                    <a:solidFill>
                      <a:srgbClr val="0066FF">
                        <a:alpha val="20000"/>
                      </a:srgbClr>
                    </a:solidFill>
                  </a:tcPr>
                </a:tc>
                <a:tc>
                  <a:txBody>
                    <a:bodyPr/>
                    <a:lstStyle/>
                    <a:p>
                      <a:pPr algn="ctr" rtl="1"/>
                      <a:r>
                        <a:rPr lang="ar-DZ" sz="2000" b="1" kern="1200" dirty="0">
                          <a:solidFill>
                            <a:srgbClr val="0000FF"/>
                          </a:solidFill>
                          <a:effectLst/>
                          <a:latin typeface="Cambria" panose="02040503050406030204" pitchFamily="18" charset="0"/>
                          <a:ea typeface="+mn-ea"/>
                          <a:cs typeface="+mn-cs"/>
                        </a:rPr>
                        <a:t>آلية الطرائق الصناعية:</a:t>
                      </a:r>
                      <a:endParaRPr lang="fr-FR" sz="2000" b="1" kern="1200" dirty="0">
                        <a:solidFill>
                          <a:srgbClr val="0000FF"/>
                        </a:solidFill>
                        <a:effectLst/>
                        <a:latin typeface="Cambria" panose="02040503050406030204" pitchFamily="18" charset="0"/>
                        <a:ea typeface="+mn-ea"/>
                        <a:cs typeface="+mn-cs"/>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تحكم آلي (أ)</a:t>
                      </a:r>
                      <a:endParaRPr lang="fr-FR" sz="1800" b="0" kern="1200" dirty="0">
                        <a:solidFill>
                          <a:schemeClr val="tx1"/>
                        </a:solidFill>
                        <a:effectLst/>
                        <a:latin typeface="Cambria" panose="02040503050406030204" pitchFamily="18" charset="0"/>
                        <a:ea typeface="+mn-ea"/>
                        <a:cs typeface="+mn-cs"/>
                      </a:endParaRPr>
                    </a:p>
                  </a:txBody>
                  <a:tcPr marL="68585" marR="68585" marT="0" marB="0">
                    <a:solidFill>
                      <a:srgbClr val="0066FF">
                        <a:alpha val="20000"/>
                      </a:srgbClr>
                    </a:solidFill>
                  </a:tcPr>
                </a:tc>
                <a:tc vMerge="1">
                  <a:txBody>
                    <a:bodyPr/>
                    <a:lstStyle/>
                    <a:p>
                      <a:endParaRPr lang="fr-FR" dirty="0"/>
                    </a:p>
                  </a:txBody>
                  <a:tcPr/>
                </a:tc>
                <a:extLst>
                  <a:ext uri="{0D108BD9-81ED-4DB2-BD59-A6C34878D82A}">
                    <a16:rowId xmlns:a16="http://schemas.microsoft.com/office/drawing/2014/main" val="10005"/>
                  </a:ext>
                </a:extLst>
              </a:tr>
              <a:tr h="58429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R w="28575" cap="flat" cmpd="sng" algn="ctr">
                      <a:solidFill>
                        <a:srgbClr val="FF9933"/>
                      </a:solidFill>
                      <a:prstDash val="solid"/>
                      <a:round/>
                      <a:headEnd type="none" w="med" len="med"/>
                      <a:tailEnd type="none" w="med" len="med"/>
                    </a:lnR>
                  </a:tcPr>
                </a:tc>
                <a:tc>
                  <a:txBody>
                    <a:bodyPr/>
                    <a:lstStyle/>
                    <a:p>
                      <a:pPr lvl="0" algn="ctr" rtl="0"/>
                      <a:r>
                        <a:rPr lang="fr-FR" sz="2000" b="1" kern="1200" dirty="0">
                          <a:solidFill>
                            <a:srgbClr val="0000FF"/>
                          </a:solidFill>
                          <a:effectLst/>
                          <a:latin typeface="Cambria" panose="02040503050406030204" pitchFamily="18" charset="0"/>
                          <a:ea typeface="+mn-ea"/>
                          <a:cs typeface="+mn-cs"/>
                        </a:rPr>
                        <a:t>Génie Electrique :</a:t>
                      </a:r>
                    </a:p>
                    <a:p>
                      <a:pPr marL="285750" lvl="0" indent="-285750">
                        <a:buFont typeface="Wingdings" panose="05000000000000000000" pitchFamily="2" charset="2"/>
                        <a:buChar char="ü"/>
                      </a:pPr>
                      <a:r>
                        <a:rPr lang="fr-FR" sz="1800" kern="1200" dirty="0">
                          <a:solidFill>
                            <a:schemeClr val="tx1"/>
                          </a:solidFill>
                          <a:effectLst/>
                          <a:latin typeface="Cambria" panose="02040503050406030204" pitchFamily="18" charset="0"/>
                        </a:rPr>
                        <a:t>Electricité Industrielle (A)</a:t>
                      </a:r>
                      <a:endParaRPr lang="fr-FR" sz="1800" kern="1200" dirty="0">
                        <a:solidFill>
                          <a:schemeClr val="tx1"/>
                        </a:solidFill>
                        <a:effectLst/>
                        <a:latin typeface="Cambria" panose="02040503050406030204" pitchFamily="18" charset="0"/>
                        <a:ea typeface="+mn-ea"/>
                        <a:cs typeface="+mn-cs"/>
                      </a:endParaRPr>
                    </a:p>
                  </a:txBody>
                  <a:tcPr marL="68581" marR="68581" marT="0" marB="0" anchor="ctr"/>
                </a:tc>
                <a:tc>
                  <a:txBody>
                    <a:bodyPr/>
                    <a:lstStyle/>
                    <a:p>
                      <a:pPr algn="ctr" rtl="1"/>
                      <a:r>
                        <a:rPr lang="ar-DZ" sz="2000" b="1" kern="1200" dirty="0">
                          <a:solidFill>
                            <a:srgbClr val="0000FF"/>
                          </a:solidFill>
                          <a:effectLst/>
                          <a:latin typeface="Cambria" panose="02040503050406030204" pitchFamily="18" charset="0"/>
                        </a:rPr>
                        <a:t>هندسة كهربائية:</a:t>
                      </a:r>
                      <a:endParaRPr lang="fr-FR" sz="2000" kern="1200" dirty="0">
                        <a:solidFill>
                          <a:srgbClr val="0000FF"/>
                        </a:solidFill>
                        <a:effectLst/>
                        <a:latin typeface="Cambria" panose="02040503050406030204" pitchFamily="18" charset="0"/>
                      </a:endParaRPr>
                    </a:p>
                    <a:p>
                      <a:pPr lvl="0" algn="r" rtl="1"/>
                      <a:r>
                        <a:rPr lang="ar-DZ" sz="1800" b="0" kern="1200" dirty="0">
                          <a:solidFill>
                            <a:schemeClr val="tx1"/>
                          </a:solidFill>
                          <a:effectLst/>
                          <a:latin typeface="Cambria" panose="02040503050406030204" pitchFamily="18" charset="0"/>
                        </a:rPr>
                        <a:t>كهرباء صناعية (أ)</a:t>
                      </a:r>
                      <a:endParaRPr lang="fr-FR" sz="1800" b="0" kern="1200" dirty="0">
                        <a:solidFill>
                          <a:schemeClr val="tx1"/>
                        </a:solidFill>
                        <a:effectLst/>
                        <a:latin typeface="Cambria" panose="02040503050406030204" pitchFamily="18" charset="0"/>
                        <a:ea typeface="+mn-ea"/>
                        <a:cs typeface="+mn-cs"/>
                      </a:endParaRPr>
                    </a:p>
                  </a:txBody>
                  <a:tcPr marL="68581" marR="68581" marT="0" marB="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6"/>
                  </a:ext>
                </a:extLst>
              </a:tr>
              <a:tr h="86106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R w="28575" cap="flat" cmpd="sng" algn="ctr">
                      <a:solidFill>
                        <a:srgbClr val="FF9933"/>
                      </a:solidFill>
                      <a:prstDash val="solid"/>
                      <a:round/>
                      <a:headEnd type="none" w="med" len="med"/>
                      <a:tailEnd type="none" w="med" len="med"/>
                    </a:lnR>
                  </a:tcPr>
                </a:tc>
                <a:tc>
                  <a:txBody>
                    <a:bodyPr/>
                    <a:lstStyle/>
                    <a:p>
                      <a:pPr marL="0" lvl="0" algn="ctr" defTabSz="914400" rtl="0" eaLnBrk="1" latinLnBrk="0" hangingPunct="1"/>
                      <a:r>
                        <a:rPr lang="fr-FR" sz="2000" b="1" kern="1200" dirty="0">
                          <a:solidFill>
                            <a:srgbClr val="0000FF"/>
                          </a:solidFill>
                          <a:effectLst/>
                          <a:latin typeface="Cambria" panose="02040503050406030204" pitchFamily="18" charset="0"/>
                          <a:ea typeface="+mn-ea"/>
                          <a:cs typeface="+mn-cs"/>
                        </a:rPr>
                        <a:t>Génie des Procédés :</a:t>
                      </a:r>
                    </a:p>
                    <a:p>
                      <a:pPr marL="285750" lvl="0" indent="-285750">
                        <a:buFont typeface="Wingdings" panose="05000000000000000000" pitchFamily="2" charset="2"/>
                        <a:buChar char="ü"/>
                      </a:pPr>
                      <a:r>
                        <a:rPr lang="fr-FR" sz="1800" kern="1200" dirty="0">
                          <a:solidFill>
                            <a:schemeClr val="tx1"/>
                          </a:solidFill>
                          <a:effectLst/>
                          <a:latin typeface="Cambria" panose="02040503050406030204" pitchFamily="18" charset="0"/>
                        </a:rPr>
                        <a:t>Raffinage (A)</a:t>
                      </a:r>
                    </a:p>
                    <a:p>
                      <a:pPr marL="285750" lvl="0" indent="-285750">
                        <a:buFont typeface="Wingdings" panose="05000000000000000000" pitchFamily="2" charset="2"/>
                        <a:buChar char="ü"/>
                      </a:pPr>
                      <a:r>
                        <a:rPr lang="fr-FR" sz="1800" kern="1200" dirty="0">
                          <a:solidFill>
                            <a:schemeClr val="tx1"/>
                          </a:solidFill>
                          <a:effectLst/>
                          <a:latin typeface="Cambria" panose="02040503050406030204" pitchFamily="18" charset="0"/>
                        </a:rPr>
                        <a:t>Technologie de la Pétrochimie (A)</a:t>
                      </a:r>
                      <a:endParaRPr lang="fr-FR" sz="1800" kern="1200" dirty="0">
                        <a:solidFill>
                          <a:schemeClr val="tx1"/>
                        </a:solidFill>
                        <a:effectLst/>
                        <a:latin typeface="Cambria" panose="02040503050406030204" pitchFamily="18" charset="0"/>
                        <a:ea typeface="+mn-ea"/>
                        <a:cs typeface="+mn-cs"/>
                      </a:endParaRPr>
                    </a:p>
                  </a:txBody>
                  <a:tcPr marL="68587" marR="68587" marT="0" marB="0" anchor="ctr">
                    <a:solidFill>
                      <a:srgbClr val="0066FF">
                        <a:alpha val="20000"/>
                      </a:srgbClr>
                    </a:solidFill>
                  </a:tcPr>
                </a:tc>
                <a:tc>
                  <a:txBody>
                    <a:bodyPr/>
                    <a:lstStyle/>
                    <a:p>
                      <a:pPr algn="ctr" rtl="1"/>
                      <a:r>
                        <a:rPr lang="ar-DZ" sz="2000" b="1" kern="1200" dirty="0">
                          <a:solidFill>
                            <a:srgbClr val="0000FF"/>
                          </a:solidFill>
                          <a:effectLst/>
                          <a:latin typeface="Cambria" panose="02040503050406030204" pitchFamily="18" charset="0"/>
                          <a:ea typeface="+mn-ea"/>
                          <a:cs typeface="+mn-cs"/>
                        </a:rPr>
                        <a:t>هندسة الطرائق</a:t>
                      </a:r>
                      <a:r>
                        <a:rPr lang="ar-DZ" sz="1800" b="1" kern="1200" dirty="0">
                          <a:solidFill>
                            <a:srgbClr val="0000FF"/>
                          </a:solidFill>
                          <a:effectLst/>
                          <a:latin typeface="Cambria" panose="02040503050406030204" pitchFamily="18" charset="0"/>
                        </a:rPr>
                        <a:t>:</a:t>
                      </a:r>
                      <a:endParaRPr lang="fr-FR" sz="1800" kern="1200" dirty="0">
                        <a:solidFill>
                          <a:srgbClr val="0000FF"/>
                        </a:solidFill>
                        <a:effectLst/>
                        <a:latin typeface="Cambria" panose="02040503050406030204" pitchFamily="18" charset="0"/>
                      </a:endParaRPr>
                    </a:p>
                    <a:p>
                      <a:pPr marL="285750" lvl="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تكرير (أ)</a:t>
                      </a:r>
                      <a:endParaRPr lang="fr-FR" sz="1800" b="0" kern="1200" dirty="0">
                        <a:solidFill>
                          <a:schemeClr val="tx1"/>
                        </a:solidFill>
                        <a:effectLst/>
                        <a:latin typeface="Cambria" panose="02040503050406030204" pitchFamily="18" charset="0"/>
                      </a:endParaRPr>
                    </a:p>
                    <a:p>
                      <a:pPr marL="285750" indent="-285750" algn="r" rtl="1">
                        <a:buFont typeface="Wingdings" panose="05000000000000000000" pitchFamily="2" charset="2"/>
                        <a:buChar char="ü"/>
                      </a:pPr>
                      <a:r>
                        <a:rPr lang="ar-DZ" sz="1800" b="0" kern="1200" dirty="0">
                          <a:solidFill>
                            <a:schemeClr val="tx1"/>
                          </a:solidFill>
                          <a:effectLst/>
                          <a:latin typeface="Cambria" panose="02040503050406030204" pitchFamily="18" charset="0"/>
                        </a:rPr>
                        <a:t>تكنولوجيا البتروكيمياء </a:t>
                      </a:r>
                      <a:r>
                        <a:rPr lang="ar-DZ" sz="1800" b="1" kern="1200" dirty="0">
                          <a:solidFill>
                            <a:schemeClr val="tx1"/>
                          </a:solidFill>
                          <a:effectLst/>
                          <a:latin typeface="Cambria" panose="02040503050406030204" pitchFamily="18" charset="0"/>
                        </a:rPr>
                        <a:t>(أ)</a:t>
                      </a:r>
                      <a:endParaRPr lang="fr-FR" sz="1800" b="1" i="1" dirty="0">
                        <a:effectLst/>
                        <a:latin typeface="Cambria" panose="02040503050406030204" pitchFamily="18" charset="0"/>
                        <a:ea typeface="Times New Roman" panose="02020603050405020304" pitchFamily="18" charset="0"/>
                      </a:endParaRPr>
                    </a:p>
                  </a:txBody>
                  <a:tcPr marL="68592" marR="68592" marT="0" marB="0">
                    <a:solidFill>
                      <a:srgbClr val="0066FF">
                        <a:alpha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7"/>
                  </a:ext>
                </a:extLst>
              </a:tr>
              <a:tr h="61504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R w="28575" cap="flat" cmpd="sng" algn="ctr">
                      <a:solidFill>
                        <a:srgbClr val="FF993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0000FF"/>
                          </a:solidFill>
                          <a:effectLst/>
                          <a:latin typeface="Cambria" panose="02040503050406030204" pitchFamily="18" charset="0"/>
                          <a:ea typeface="+mn-ea"/>
                          <a:cs typeface="+mn-cs"/>
                        </a:rPr>
                        <a:t> Instrumentation dans l’Industrie Pétrochimique (A)</a:t>
                      </a:r>
                    </a:p>
                  </a:txBody>
                  <a:tcPr marL="68587" marR="6858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solidFill>
                            <a:srgbClr val="0000FF"/>
                          </a:solidFill>
                          <a:effectLst/>
                          <a:latin typeface="Cambria" panose="02040503050406030204" pitchFamily="18" charset="0"/>
                          <a:ea typeface="+mn-ea"/>
                          <a:cs typeface="+mn-cs"/>
                        </a:rPr>
                        <a:t>الأجهزة في الصناعة البتروكيميائية (أ)</a:t>
                      </a:r>
                      <a:endParaRPr lang="fr-FR" sz="2000" b="1" kern="1200" dirty="0">
                        <a:solidFill>
                          <a:srgbClr val="0000FF"/>
                        </a:solidFill>
                        <a:effectLst/>
                        <a:latin typeface="Cambria" panose="02040503050406030204" pitchFamily="18" charset="0"/>
                        <a:ea typeface="+mn-ea"/>
                        <a:cs typeface="+mn-cs"/>
                      </a:endParaRPr>
                    </a:p>
                  </a:txBody>
                  <a:tcPr marL="68592" marR="68592"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8"/>
                  </a:ext>
                </a:extLst>
              </a:tr>
              <a:tr h="48029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R w="28575" cap="flat" cmpd="sng" algn="ctr">
                      <a:solidFill>
                        <a:srgbClr val="FF9933"/>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rgbClr val="0000FF"/>
                          </a:solidFill>
                          <a:effectLst/>
                          <a:latin typeface="Cambria" panose="02040503050406030204" pitchFamily="18" charset="0"/>
                          <a:ea typeface="+mn-ea"/>
                          <a:cs typeface="+mn-cs"/>
                        </a:rPr>
                        <a:t> Hygiène Sécurité Environnement (A)</a:t>
                      </a:r>
                    </a:p>
                  </a:txBody>
                  <a:tcPr marL="68587" marR="68587" marT="0" marB="0" anchor="ctr">
                    <a:solidFill>
                      <a:srgbClr val="0000FF">
                        <a:alpha val="20000"/>
                      </a:srgbClr>
                    </a:solidFill>
                  </a:tcPr>
                </a:tc>
                <a:tc>
                  <a:txBody>
                    <a:bodyPr/>
                    <a:lstStyle/>
                    <a:p>
                      <a:pPr marL="0" lvl="0" algn="ctr" defTabSz="914400" rtl="0" eaLnBrk="1" latinLnBrk="0" hangingPunct="1">
                        <a:spcAft>
                          <a:spcPts val="0"/>
                        </a:spcAft>
                      </a:pPr>
                      <a:r>
                        <a:rPr lang="ar-DZ" sz="2000" b="1" kern="1200" dirty="0">
                          <a:solidFill>
                            <a:srgbClr val="0000FF"/>
                          </a:solidFill>
                          <a:effectLst/>
                          <a:latin typeface="Cambria" panose="02040503050406030204" pitchFamily="18" charset="0"/>
                          <a:ea typeface="+mn-ea"/>
                          <a:cs typeface="+mn-cs"/>
                        </a:rPr>
                        <a:t>نظافة وأمن البيئة (أ)</a:t>
                      </a:r>
                      <a:endParaRPr lang="fr-FR" sz="2000" b="1" kern="1200" dirty="0">
                        <a:solidFill>
                          <a:srgbClr val="0000FF"/>
                        </a:solidFill>
                        <a:effectLst/>
                        <a:latin typeface="Cambria" panose="02040503050406030204" pitchFamily="18" charset="0"/>
                        <a:ea typeface="+mn-ea"/>
                        <a:cs typeface="+mn-cs"/>
                      </a:endParaRPr>
                    </a:p>
                  </a:txBody>
                  <a:tcPr marL="68592" marR="68592" marT="0" marB="0" anchor="ctr">
                    <a:solidFill>
                      <a:srgbClr val="0000FF">
                        <a:alpha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28575" cap="flat" cmpd="sng" algn="ctr">
                      <a:solidFill>
                        <a:srgbClr val="FF9933"/>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
        <p:nvSpPr>
          <p:cNvPr id="4" name="Forme libre 3"/>
          <p:cNvSpPr/>
          <p:nvPr/>
        </p:nvSpPr>
        <p:spPr>
          <a:xfrm>
            <a:off x="10391740" y="293994"/>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3556" name="Rectangle 1"/>
          <p:cNvSpPr>
            <a:spLocks noChangeArrowheads="1"/>
          </p:cNvSpPr>
          <p:nvPr/>
        </p:nvSpPr>
        <p:spPr bwMode="auto">
          <a:xfrm>
            <a:off x="10306050" y="1795463"/>
            <a:ext cx="17843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3200" b="1"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a:t>
            </a:r>
            <a:r>
              <a:rPr lang="fr-FR" altLang="fr-FR" sz="4000" b="1" dirty="0" err="1">
                <a:solidFill>
                  <a:srgbClr val="0000FF"/>
                </a:solidFill>
                <a:latin typeface="Cambria" panose="02040503050406030204" pitchFamily="18" charset="0"/>
                <a:ea typeface="Times New Roman" panose="02020603050405020304" pitchFamily="18" charset="0"/>
                <a:cs typeface="Arial" panose="020B0604020202020204" pitchFamily="34" charset="0"/>
              </a:rPr>
              <a:t>Hyrdocarbures</a:t>
            </a:r>
            <a:endParaRPr lang="fr-FR" altLang="fr-FR" sz="4000" b="1"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p>
            <a:pPr algn="ctr">
              <a:lnSpc>
                <a:spcPct val="100000"/>
              </a:lnSpc>
              <a:spcBef>
                <a:spcPct val="0"/>
              </a:spcBef>
              <a:buFontTx/>
              <a:buNone/>
            </a:pPr>
            <a:r>
              <a:rPr lang="fr-FR" altLang="fr-FR" sz="3200" b="1" u="sng" dirty="0">
                <a:solidFill>
                  <a:srgbClr val="0000FF"/>
                </a:solidFill>
                <a:latin typeface="Cambria" panose="02040503050406030204" pitchFamily="18" charset="0"/>
                <a:ea typeface="Times New Roman" panose="02020603050405020304" pitchFamily="18" charset="0"/>
                <a:cs typeface="Arial" panose="020B0604020202020204" pitchFamily="34" charset="0"/>
              </a:rPr>
              <a:t>(Filière à recrutement national)</a:t>
            </a:r>
            <a:endParaRPr lang="fr-FR" altLang="fr-FR" sz="3200" b="1"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p:txBody>
      </p:sp>
      <p:sp>
        <p:nvSpPr>
          <p:cNvPr id="7" name="ZoneTexte 6"/>
          <p:cNvSpPr txBox="1"/>
          <p:nvPr/>
        </p:nvSpPr>
        <p:spPr>
          <a:xfrm>
            <a:off x="10306050" y="794680"/>
            <a:ext cx="1784350" cy="461665"/>
          </a:xfrm>
          <a:prstGeom prst="rect">
            <a:avLst/>
          </a:prstGeom>
          <a:noFill/>
        </p:spPr>
        <p:txBody>
          <a:bodyPr wrap="square">
            <a:spAutoFit/>
          </a:bodyPr>
          <a:lstStyle/>
          <a:p>
            <a:pPr>
              <a:defRPr/>
            </a:pPr>
            <a:r>
              <a:rPr lang="fr-FR" sz="2400" b="1" dirty="0">
                <a:solidFill>
                  <a:schemeClr val="bg1"/>
                </a:solidFill>
              </a:rPr>
              <a:t>A03LAN01</a:t>
            </a:r>
            <a:endParaRPr lang="fr-FR" sz="2000" b="1" dirty="0">
              <a:solidFill>
                <a:schemeClr val="bg1"/>
              </a:solidFill>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1000"/>
                                        <p:tgtEl>
                                          <p:spTgt spid="23556"/>
                                        </p:tgtEl>
                                      </p:cBhvr>
                                    </p:animEffect>
                                    <p:anim calcmode="lin" valueType="num">
                                      <p:cBhvr>
                                        <p:cTn id="14" dur="1000" fill="hold"/>
                                        <p:tgtEl>
                                          <p:spTgt spid="23556"/>
                                        </p:tgtEl>
                                        <p:attrNameLst>
                                          <p:attrName>ppt_x</p:attrName>
                                        </p:attrNameLst>
                                      </p:cBhvr>
                                      <p:tavLst>
                                        <p:tav tm="0">
                                          <p:val>
                                            <p:strVal val="#ppt_x"/>
                                          </p:val>
                                        </p:tav>
                                        <p:tav tm="100000">
                                          <p:val>
                                            <p:strVal val="#ppt_x"/>
                                          </p:val>
                                        </p:tav>
                                      </p:tavLst>
                                    </p:anim>
                                    <p:anim calcmode="lin" valueType="num">
                                      <p:cBhvr>
                                        <p:cTn id="15"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257550" y="280988"/>
            <a:ext cx="655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2400" b="1" dirty="0">
                <a:solidFill>
                  <a:srgbClr val="0000FF"/>
                </a:solidFill>
                <a:latin typeface="Cambria" panose="02040503050406030204" pitchFamily="18" charset="0"/>
              </a:rPr>
              <a:t>(Filière à Recrutement National)</a:t>
            </a:r>
          </a:p>
        </p:txBody>
      </p:sp>
      <p:sp>
        <p:nvSpPr>
          <p:cNvPr id="24579" name="Rectangle 1"/>
          <p:cNvSpPr>
            <a:spLocks noChangeArrowheads="1"/>
          </p:cNvSpPr>
          <p:nvPr/>
        </p:nvSpPr>
        <p:spPr bwMode="auto">
          <a:xfrm>
            <a:off x="7038975" y="1195388"/>
            <a:ext cx="276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2400" b="1" dirty="0">
                <a:solidFill>
                  <a:srgbClr val="0000FF"/>
                </a:solidFill>
                <a:latin typeface="Cambria" panose="02040503050406030204" pitchFamily="18" charset="0"/>
                <a:ea typeface="Times New Roman" panose="02020603050405020304" pitchFamily="18" charset="0"/>
                <a:cs typeface="Sakkal Majalla"/>
              </a:rPr>
              <a:t>البصريات وميكانيك الدقة</a:t>
            </a:r>
            <a:endParaRPr lang="fr-FR" altLang="fr-FR" sz="2400" b="1" dirty="0">
              <a:solidFill>
                <a:srgbClr val="0000FF"/>
              </a:solidFill>
              <a:latin typeface="Cambria" panose="02040503050406030204" pitchFamily="18" charset="0"/>
              <a:ea typeface="Times New Roman" panose="02020603050405020304" pitchFamily="18" charset="0"/>
              <a:cs typeface="Sakkal Majalla"/>
            </a:endParaRPr>
          </a:p>
        </p:txBody>
      </p:sp>
      <p:graphicFrame>
        <p:nvGraphicFramePr>
          <p:cNvPr id="4" name="Tableau 3"/>
          <p:cNvGraphicFramePr>
            <a:graphicFrameLocks noGrp="1"/>
          </p:cNvGraphicFramePr>
          <p:nvPr>
            <p:extLst>
              <p:ext uri="{D42A27DB-BD31-4B8C-83A1-F6EECF244321}">
                <p14:modId xmlns:p14="http://schemas.microsoft.com/office/powerpoint/2010/main" val="1618170846"/>
              </p:ext>
            </p:extLst>
          </p:nvPr>
        </p:nvGraphicFramePr>
        <p:xfrm>
          <a:off x="469320" y="1863716"/>
          <a:ext cx="9795909" cy="941397"/>
        </p:xfrm>
        <a:graphic>
          <a:graphicData uri="http://schemas.openxmlformats.org/drawingml/2006/table">
            <a:tbl>
              <a:tblPr firstRow="1" firstCol="1" bandRow="1">
                <a:tableStyleId>{BDBED569-4797-4DF1-A0F4-6AAB3CD982D8}</a:tableStyleId>
              </a:tblPr>
              <a:tblGrid>
                <a:gridCol w="1036926">
                  <a:extLst>
                    <a:ext uri="{9D8B030D-6E8A-4147-A177-3AD203B41FA5}">
                      <a16:colId xmlns:a16="http://schemas.microsoft.com/office/drawing/2014/main" val="20000"/>
                    </a:ext>
                  </a:extLst>
                </a:gridCol>
                <a:gridCol w="4098911">
                  <a:extLst>
                    <a:ext uri="{9D8B030D-6E8A-4147-A177-3AD203B41FA5}">
                      <a16:colId xmlns:a16="http://schemas.microsoft.com/office/drawing/2014/main" val="20001"/>
                    </a:ext>
                  </a:extLst>
                </a:gridCol>
                <a:gridCol w="3281569">
                  <a:extLst>
                    <a:ext uri="{9D8B030D-6E8A-4147-A177-3AD203B41FA5}">
                      <a16:colId xmlns:a16="http://schemas.microsoft.com/office/drawing/2014/main" val="20002"/>
                    </a:ext>
                  </a:extLst>
                </a:gridCol>
                <a:gridCol w="1378503">
                  <a:extLst>
                    <a:ext uri="{9D8B030D-6E8A-4147-A177-3AD203B41FA5}">
                      <a16:colId xmlns:a16="http://schemas.microsoft.com/office/drawing/2014/main" val="20003"/>
                    </a:ext>
                  </a:extLst>
                </a:gridCol>
              </a:tblGrid>
              <a:tr h="941397">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LICENCE</a:t>
                      </a:r>
                      <a:endParaRPr lang="fr-FR" sz="1800" kern="1200" dirty="0">
                        <a:solidFill>
                          <a:schemeClr val="tx1"/>
                        </a:solidFill>
                        <a:effectLst/>
                        <a:latin typeface="+mn-lt"/>
                        <a:ea typeface="+mn-ea"/>
                        <a:cs typeface="+mn-cs"/>
                      </a:endParaRPr>
                    </a:p>
                  </a:txBody>
                  <a:tcPr marL="68597" marR="6859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200" b="1" kern="1200" dirty="0">
                          <a:solidFill>
                            <a:srgbClr val="562449"/>
                          </a:solidFill>
                          <a:latin typeface="+mn-lt"/>
                          <a:ea typeface="+mn-ea"/>
                          <a:cs typeface="+mn-cs"/>
                        </a:rPr>
                        <a:t>Mesures, Métrologie et Qualité (P)</a:t>
                      </a:r>
                    </a:p>
                  </a:txBody>
                  <a:tcPr marL="68588" marR="6858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SA" sz="2200" b="1" kern="1200" dirty="0">
                          <a:solidFill>
                            <a:srgbClr val="562449"/>
                          </a:solidFill>
                          <a:latin typeface="+mn-lt"/>
                          <a:ea typeface="+mn-ea"/>
                          <a:cs typeface="+mn-cs"/>
                        </a:rPr>
                        <a:t>قياسات، علم القياس والنوعية (م)</a:t>
                      </a:r>
                      <a:endParaRPr lang="fr-FR" sz="2200" b="1" kern="1200" dirty="0">
                        <a:solidFill>
                          <a:srgbClr val="562449"/>
                        </a:solidFill>
                        <a:latin typeface="+mn-lt"/>
                        <a:ea typeface="+mn-ea"/>
                        <a:cs typeface="+mn-cs"/>
                      </a:endParaRPr>
                    </a:p>
                  </a:txBody>
                  <a:tcPr marL="68593" marR="6859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ليسانس</a:t>
                      </a:r>
                      <a:endParaRPr lang="fr-FR" sz="1800" dirty="0"/>
                    </a:p>
                  </a:txBody>
                  <a:tcPr marL="68597" marR="68597" marT="0" marB="0" anchor="ctr"/>
                </a:tc>
                <a:extLst>
                  <a:ext uri="{0D108BD9-81ED-4DB2-BD59-A6C34878D82A}">
                    <a16:rowId xmlns:a16="http://schemas.microsoft.com/office/drawing/2014/main" val="10000"/>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122383538"/>
              </p:ext>
            </p:extLst>
          </p:nvPr>
        </p:nvGraphicFramePr>
        <p:xfrm>
          <a:off x="523875" y="4408488"/>
          <a:ext cx="9163051" cy="1341437"/>
        </p:xfrm>
        <a:graphic>
          <a:graphicData uri="http://schemas.openxmlformats.org/drawingml/2006/table">
            <a:tbl>
              <a:tblPr firstRow="1" firstCol="1" bandRow="1">
                <a:tableStyleId>{BDBED569-4797-4DF1-A0F4-6AAB3CD982D8}</a:tableStyleId>
              </a:tblPr>
              <a:tblGrid>
                <a:gridCol w="2013948">
                  <a:extLst>
                    <a:ext uri="{9D8B030D-6E8A-4147-A177-3AD203B41FA5}">
                      <a16:colId xmlns:a16="http://schemas.microsoft.com/office/drawing/2014/main" val="20000"/>
                    </a:ext>
                  </a:extLst>
                </a:gridCol>
                <a:gridCol w="2685341">
                  <a:extLst>
                    <a:ext uri="{9D8B030D-6E8A-4147-A177-3AD203B41FA5}">
                      <a16:colId xmlns:a16="http://schemas.microsoft.com/office/drawing/2014/main" val="20001"/>
                    </a:ext>
                  </a:extLst>
                </a:gridCol>
                <a:gridCol w="2147454">
                  <a:extLst>
                    <a:ext uri="{9D8B030D-6E8A-4147-A177-3AD203B41FA5}">
                      <a16:colId xmlns:a16="http://schemas.microsoft.com/office/drawing/2014/main" val="20002"/>
                    </a:ext>
                  </a:extLst>
                </a:gridCol>
                <a:gridCol w="2316308">
                  <a:extLst>
                    <a:ext uri="{9D8B030D-6E8A-4147-A177-3AD203B41FA5}">
                      <a16:colId xmlns:a16="http://schemas.microsoft.com/office/drawing/2014/main" val="20003"/>
                    </a:ext>
                  </a:extLst>
                </a:gridCol>
              </a:tblGrid>
              <a:tr h="1341437">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200" b="1" kern="1200" dirty="0">
                          <a:solidFill>
                            <a:srgbClr val="562449"/>
                          </a:solidFill>
                          <a:latin typeface="+mn-lt"/>
                          <a:ea typeface="+mn-ea"/>
                          <a:cs typeface="+mn-cs"/>
                        </a:rPr>
                        <a:t>Master</a:t>
                      </a:r>
                    </a:p>
                  </a:txBody>
                  <a:tcPr marL="68576" marR="68576" marT="0" marB="0" anchor="ctr"/>
                </a:tc>
                <a:tc>
                  <a:txBody>
                    <a:bodyPr/>
                    <a:lstStyle/>
                    <a:p>
                      <a:pPr>
                        <a:spcAft>
                          <a:spcPts val="0"/>
                        </a:spcAft>
                      </a:pPr>
                      <a:r>
                        <a:rPr lang="fr-FR" sz="1800" b="1" kern="1200" dirty="0">
                          <a:solidFill>
                            <a:schemeClr val="tx1"/>
                          </a:solidFill>
                          <a:effectLst/>
                          <a:latin typeface="+mn-lt"/>
                          <a:ea typeface="+mn-ea"/>
                          <a:cs typeface="+mn-cs"/>
                        </a:rPr>
                        <a:t>- Métrologie et Qualité (P)</a:t>
                      </a:r>
                      <a:endParaRPr lang="fr-FR" sz="2200" b="1" kern="1200" dirty="0">
                        <a:solidFill>
                          <a:srgbClr val="562449"/>
                        </a:solidFill>
                        <a:latin typeface="+mn-lt"/>
                        <a:ea typeface="+mn-ea"/>
                        <a:cs typeface="+mn-cs"/>
                      </a:endParaRPr>
                    </a:p>
                  </a:txBody>
                  <a:tcPr marL="44445" marR="4444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علم القياس والجودة (م)</a:t>
                      </a:r>
                      <a:endParaRPr lang="fr-FR" sz="2200" b="1" kern="1200" dirty="0">
                        <a:solidFill>
                          <a:srgbClr val="562449"/>
                        </a:solidFill>
                        <a:latin typeface="+mn-lt"/>
                        <a:ea typeface="+mn-ea"/>
                        <a:cs typeface="+mn-cs"/>
                      </a:endParaRPr>
                    </a:p>
                  </a:txBody>
                  <a:tcPr marL="91430" marR="91430" marT="45731" marB="4573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200" b="1" kern="1200" dirty="0">
                          <a:solidFill>
                            <a:srgbClr val="562449"/>
                          </a:solidFill>
                          <a:latin typeface="+mn-lt"/>
                          <a:ea typeface="+mn-ea"/>
                          <a:cs typeface="+mn-cs"/>
                        </a:rPr>
                        <a:t>ماستر</a:t>
                      </a:r>
                      <a:endParaRPr lang="fr-FR" sz="2200" b="1" kern="1200" dirty="0">
                        <a:solidFill>
                          <a:srgbClr val="562449"/>
                        </a:solidFill>
                        <a:latin typeface="+mn-lt"/>
                        <a:ea typeface="+mn-ea"/>
                        <a:cs typeface="+mn-cs"/>
                      </a:endParaRPr>
                    </a:p>
                  </a:txBody>
                  <a:tcPr marL="68576" marR="68576" marT="0" marB="0" anchor="ctr"/>
                </a:tc>
                <a:extLst>
                  <a:ext uri="{0D108BD9-81ED-4DB2-BD59-A6C34878D82A}">
                    <a16:rowId xmlns:a16="http://schemas.microsoft.com/office/drawing/2014/main" val="10000"/>
                  </a:ext>
                </a:extLst>
              </a:tr>
            </a:tbl>
          </a:graphicData>
        </a:graphic>
      </p:graphicFrame>
      <p:sp>
        <p:nvSpPr>
          <p:cNvPr id="9" name="Forme libre 8"/>
          <p:cNvSpPr/>
          <p:nvPr/>
        </p:nvSpPr>
        <p:spPr>
          <a:xfrm>
            <a:off x="10072255" y="400678"/>
            <a:ext cx="1691068"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608" name="Rectangle 13"/>
          <p:cNvSpPr>
            <a:spLocks noChangeArrowheads="1"/>
          </p:cNvSpPr>
          <p:nvPr/>
        </p:nvSpPr>
        <p:spPr bwMode="auto">
          <a:xfrm>
            <a:off x="400050" y="1165225"/>
            <a:ext cx="6638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2600" b="1" dirty="0">
                <a:solidFill>
                  <a:srgbClr val="0000FF"/>
                </a:solidFill>
                <a:latin typeface="Cambria" panose="02040503050406030204" pitchFamily="18" charset="0"/>
              </a:rPr>
              <a:t>Filière Optique et Mécanique de Précision </a:t>
            </a:r>
            <a:endParaRPr lang="ar-DZ" altLang="fr-FR" sz="2600" b="1" dirty="0">
              <a:solidFill>
                <a:srgbClr val="0000FF"/>
              </a:solidFill>
              <a:latin typeface="Cambria" panose="02040503050406030204" pitchFamily="18" charset="0"/>
            </a:endParaRPr>
          </a:p>
        </p:txBody>
      </p:sp>
      <p:sp>
        <p:nvSpPr>
          <p:cNvPr id="2" name="Rectangle 1"/>
          <p:cNvSpPr/>
          <p:nvPr/>
        </p:nvSpPr>
        <p:spPr>
          <a:xfrm>
            <a:off x="7091245" y="3846933"/>
            <a:ext cx="2501006" cy="461665"/>
          </a:xfrm>
          <a:prstGeom prst="rect">
            <a:avLst/>
          </a:prstGeom>
        </p:spPr>
        <p:txBody>
          <a:bodyPr wrap="none">
            <a:spAutoFit/>
          </a:bodyPr>
          <a:lstStyle/>
          <a:p>
            <a:r>
              <a:rPr lang="ar-SA" altLang="fr-FR" sz="2400" b="1" dirty="0">
                <a:solidFill>
                  <a:srgbClr val="0000FF"/>
                </a:solidFill>
                <a:latin typeface="Cambria" panose="02040503050406030204" pitchFamily="18" charset="0"/>
                <a:ea typeface="Times New Roman" panose="02020603050405020304" pitchFamily="18" charset="0"/>
                <a:cs typeface="Sakkal Majalla"/>
              </a:rPr>
              <a:t>البصريات وميكانيك الدقة</a:t>
            </a:r>
            <a:endParaRPr lang="fr-FR" altLang="fr-FR" sz="2400" b="1" dirty="0">
              <a:solidFill>
                <a:srgbClr val="0000FF"/>
              </a:solidFill>
              <a:latin typeface="Cambria" panose="02040503050406030204" pitchFamily="18" charset="0"/>
              <a:ea typeface="Times New Roman" panose="02020603050405020304" pitchFamily="18" charset="0"/>
              <a:cs typeface="Sakkal Majalla"/>
            </a:endParaRPr>
          </a:p>
        </p:txBody>
      </p:sp>
      <p:sp>
        <p:nvSpPr>
          <p:cNvPr id="16" name="Rectangle 13"/>
          <p:cNvSpPr>
            <a:spLocks noChangeArrowheads="1"/>
          </p:cNvSpPr>
          <p:nvPr/>
        </p:nvSpPr>
        <p:spPr bwMode="auto">
          <a:xfrm>
            <a:off x="469320" y="3866874"/>
            <a:ext cx="6638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2600" b="1" dirty="0">
                <a:solidFill>
                  <a:srgbClr val="0000FF"/>
                </a:solidFill>
                <a:latin typeface="Cambria" panose="02040503050406030204" pitchFamily="18" charset="0"/>
              </a:rPr>
              <a:t>Filière Optique et Mécanique de Précision </a:t>
            </a:r>
            <a:endParaRPr lang="ar-DZ" altLang="fr-FR" sz="2600" b="1" dirty="0">
              <a:solidFill>
                <a:srgbClr val="0000FF"/>
              </a:solidFill>
              <a:latin typeface="Cambria" panose="02040503050406030204" pitchFamily="18" charset="0"/>
            </a:endParaRPr>
          </a:p>
        </p:txBody>
      </p:sp>
      <p:sp>
        <p:nvSpPr>
          <p:cNvPr id="11" name="ZoneTexte 10"/>
          <p:cNvSpPr txBox="1"/>
          <p:nvPr/>
        </p:nvSpPr>
        <p:spPr>
          <a:xfrm>
            <a:off x="10025614" y="868483"/>
            <a:ext cx="1784350" cy="461665"/>
          </a:xfrm>
          <a:prstGeom prst="rect">
            <a:avLst/>
          </a:prstGeom>
          <a:noFill/>
        </p:spPr>
        <p:txBody>
          <a:bodyPr wrap="square">
            <a:spAutoFit/>
          </a:bodyPr>
          <a:lstStyle/>
          <a:p>
            <a:pPr>
              <a:defRPr/>
            </a:pPr>
            <a:r>
              <a:rPr lang="fr-FR" sz="2400" b="1" dirty="0">
                <a:solidFill>
                  <a:schemeClr val="bg1"/>
                </a:solidFill>
              </a:rPr>
              <a:t>A11TPN03</a:t>
            </a:r>
            <a:endParaRPr lang="fr-FR" sz="2000" b="1" dirty="0">
              <a:solidFill>
                <a:schemeClr val="bg1"/>
              </a:solidFill>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fade">
                                      <p:cBhvr>
                                        <p:cTn id="13" dur="1000"/>
                                        <p:tgtEl>
                                          <p:spTgt spid="24579"/>
                                        </p:tgtEl>
                                      </p:cBhvr>
                                    </p:animEffect>
                                    <p:anim calcmode="lin" valueType="num">
                                      <p:cBhvr>
                                        <p:cTn id="14" dur="1000" fill="hold"/>
                                        <p:tgtEl>
                                          <p:spTgt spid="24579"/>
                                        </p:tgtEl>
                                        <p:attrNameLst>
                                          <p:attrName>ppt_x</p:attrName>
                                        </p:attrNameLst>
                                      </p:cBhvr>
                                      <p:tavLst>
                                        <p:tav tm="0">
                                          <p:val>
                                            <p:strVal val="#ppt_x"/>
                                          </p:val>
                                        </p:tav>
                                        <p:tav tm="100000">
                                          <p:val>
                                            <p:strVal val="#ppt_x"/>
                                          </p:val>
                                        </p:tav>
                                      </p:tavLst>
                                    </p:anim>
                                    <p:anim calcmode="lin" valueType="num">
                                      <p:cBhvr>
                                        <p:cTn id="15" dur="1000" fill="hold"/>
                                        <p:tgtEl>
                                          <p:spTgt spid="2457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608"/>
                                        </p:tgtEl>
                                        <p:attrNameLst>
                                          <p:attrName>style.visibility</p:attrName>
                                        </p:attrNameLst>
                                      </p:cBhvr>
                                      <p:to>
                                        <p:strVal val="visible"/>
                                      </p:to>
                                    </p:set>
                                    <p:animEffect transition="in" filter="fade">
                                      <p:cBhvr>
                                        <p:cTn id="19" dur="1000"/>
                                        <p:tgtEl>
                                          <p:spTgt spid="24608"/>
                                        </p:tgtEl>
                                      </p:cBhvr>
                                    </p:animEffect>
                                    <p:anim calcmode="lin" valueType="num">
                                      <p:cBhvr>
                                        <p:cTn id="20" dur="1000" fill="hold"/>
                                        <p:tgtEl>
                                          <p:spTgt spid="24608"/>
                                        </p:tgtEl>
                                        <p:attrNameLst>
                                          <p:attrName>ppt_x</p:attrName>
                                        </p:attrNameLst>
                                      </p:cBhvr>
                                      <p:tavLst>
                                        <p:tav tm="0">
                                          <p:val>
                                            <p:strVal val="#ppt_x"/>
                                          </p:val>
                                        </p:tav>
                                        <p:tav tm="100000">
                                          <p:val>
                                            <p:strVal val="#ppt_x"/>
                                          </p:val>
                                        </p:tav>
                                      </p:tavLst>
                                    </p:anim>
                                    <p:anim calcmode="lin" valueType="num">
                                      <p:cBhvr>
                                        <p:cTn id="21" dur="1000" fill="hold"/>
                                        <p:tgtEl>
                                          <p:spTgt spid="2460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P spid="24608"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857" y="768733"/>
            <a:ext cx="4963885" cy="461665"/>
          </a:xfrm>
          <a:prstGeom prst="rect">
            <a:avLst/>
          </a:prstGeom>
        </p:spPr>
        <p:txBody>
          <a:bodyPr wrap="square">
            <a:spAutoFit/>
          </a:bodyPr>
          <a:lstStyle/>
          <a:p>
            <a:pPr algn="ctr"/>
            <a:r>
              <a:rPr lang="fr-FR" altLang="fr-FR" sz="2400" b="1" dirty="0">
                <a:solidFill>
                  <a:srgbClr val="0000FF"/>
                </a:solidFill>
                <a:latin typeface="Cambria" panose="02040503050406030204" pitchFamily="18" charset="0"/>
              </a:rPr>
              <a:t>Filière à recrutement national</a:t>
            </a:r>
            <a:endParaRPr lang="fr-FR" sz="2400" dirty="0"/>
          </a:p>
        </p:txBody>
      </p:sp>
      <p:grpSp>
        <p:nvGrpSpPr>
          <p:cNvPr id="3" name="Groupe 2"/>
          <p:cNvGrpSpPr/>
          <p:nvPr/>
        </p:nvGrpSpPr>
        <p:grpSpPr>
          <a:xfrm>
            <a:off x="10058754" y="668156"/>
            <a:ext cx="1842331" cy="1463039"/>
            <a:chOff x="10688766" y="11541"/>
            <a:chExt cx="1538344" cy="1463039"/>
          </a:xfrm>
          <a:effectLst>
            <a:glow rad="228600">
              <a:schemeClr val="bg1">
                <a:alpha val="36000"/>
              </a:schemeClr>
            </a:glow>
            <a:reflection blurRad="6350" stA="52000" endA="300" endPos="35000" dir="5400000" sy="-100000" algn="bl" rotWithShape="0"/>
          </a:effectLst>
        </p:grpSpPr>
        <p:sp>
          <p:nvSpPr>
            <p:cNvPr id="4" name="Forme libre 3"/>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ZoneTexte 4"/>
            <p:cNvSpPr txBox="1"/>
            <p:nvPr/>
          </p:nvSpPr>
          <p:spPr>
            <a:xfrm>
              <a:off x="10880579" y="389117"/>
              <a:ext cx="1154717" cy="369332"/>
            </a:xfrm>
            <a:prstGeom prst="rect">
              <a:avLst/>
            </a:prstGeom>
            <a:noFill/>
          </p:spPr>
          <p:txBody>
            <a:bodyPr>
              <a:spAutoFit/>
            </a:bodyPr>
            <a:lstStyle/>
            <a:p>
              <a:pPr algn="ctr">
                <a:defRPr/>
              </a:pPr>
              <a:r>
                <a:rPr lang="fr-FR" b="1" dirty="0">
                  <a:solidFill>
                    <a:schemeClr val="bg1"/>
                  </a:solidFill>
                </a:rPr>
                <a:t>A19LAN01</a:t>
              </a:r>
            </a:p>
          </p:txBody>
        </p:sp>
      </p:grpSp>
      <p:sp>
        <p:nvSpPr>
          <p:cNvPr id="6" name="Rectangle 13"/>
          <p:cNvSpPr>
            <a:spLocks noChangeArrowheads="1"/>
          </p:cNvSpPr>
          <p:nvPr/>
        </p:nvSpPr>
        <p:spPr bwMode="auto">
          <a:xfrm>
            <a:off x="881741" y="1884973"/>
            <a:ext cx="86541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600" b="1" dirty="0">
                <a:solidFill>
                  <a:srgbClr val="0000FF"/>
                </a:solidFill>
                <a:latin typeface="Cambria" panose="02040503050406030204" pitchFamily="18" charset="0"/>
              </a:rPr>
              <a:t>Filière Génie Mécanique                                   </a:t>
            </a:r>
            <a:r>
              <a:rPr lang="ar-DZ" altLang="fr-FR" sz="2600" b="1" dirty="0">
                <a:solidFill>
                  <a:srgbClr val="0000FF"/>
                </a:solidFill>
                <a:latin typeface="Cambria" panose="02040503050406030204" pitchFamily="18" charset="0"/>
              </a:rPr>
              <a:t>     هندسة ميكانيكية</a:t>
            </a:r>
          </a:p>
        </p:txBody>
      </p:sp>
      <p:graphicFrame>
        <p:nvGraphicFramePr>
          <p:cNvPr id="7" name="Tableau 6"/>
          <p:cNvGraphicFramePr>
            <a:graphicFrameLocks noGrp="1"/>
          </p:cNvGraphicFramePr>
          <p:nvPr>
            <p:extLst>
              <p:ext uri="{D42A27DB-BD31-4B8C-83A1-F6EECF244321}">
                <p14:modId xmlns:p14="http://schemas.microsoft.com/office/powerpoint/2010/main" val="842387355"/>
              </p:ext>
            </p:extLst>
          </p:nvPr>
        </p:nvGraphicFramePr>
        <p:xfrm>
          <a:off x="737507" y="3042557"/>
          <a:ext cx="8988810" cy="1014413"/>
        </p:xfrm>
        <a:graphic>
          <a:graphicData uri="http://schemas.openxmlformats.org/drawingml/2006/table">
            <a:tbl>
              <a:tblPr firstRow="1" firstCol="1" bandRow="1">
                <a:tableStyleId>{BDBED569-4797-4DF1-A0F4-6AAB3CD982D8}</a:tableStyleId>
              </a:tblPr>
              <a:tblGrid>
                <a:gridCol w="995814">
                  <a:extLst>
                    <a:ext uri="{9D8B030D-6E8A-4147-A177-3AD203B41FA5}">
                      <a16:colId xmlns:a16="http://schemas.microsoft.com/office/drawing/2014/main" val="20000"/>
                    </a:ext>
                  </a:extLst>
                </a:gridCol>
                <a:gridCol w="3936399">
                  <a:extLst>
                    <a:ext uri="{9D8B030D-6E8A-4147-A177-3AD203B41FA5}">
                      <a16:colId xmlns:a16="http://schemas.microsoft.com/office/drawing/2014/main" val="20001"/>
                    </a:ext>
                  </a:extLst>
                </a:gridCol>
                <a:gridCol w="2732748">
                  <a:extLst>
                    <a:ext uri="{9D8B030D-6E8A-4147-A177-3AD203B41FA5}">
                      <a16:colId xmlns:a16="http://schemas.microsoft.com/office/drawing/2014/main" val="20002"/>
                    </a:ext>
                  </a:extLst>
                </a:gridCol>
                <a:gridCol w="1323849">
                  <a:extLst>
                    <a:ext uri="{9D8B030D-6E8A-4147-A177-3AD203B41FA5}">
                      <a16:colId xmlns:a16="http://schemas.microsoft.com/office/drawing/2014/main" val="20003"/>
                    </a:ext>
                  </a:extLst>
                </a:gridCol>
              </a:tblGrid>
              <a:tr h="101441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LICENCE</a:t>
                      </a:r>
                      <a:endParaRPr lang="fr-FR" sz="1800" kern="1200" dirty="0">
                        <a:solidFill>
                          <a:schemeClr val="tx1"/>
                        </a:solidFill>
                        <a:effectLst/>
                        <a:latin typeface="+mn-lt"/>
                        <a:ea typeface="+mn-ea"/>
                        <a:cs typeface="+mn-cs"/>
                      </a:endParaRPr>
                    </a:p>
                  </a:txBody>
                  <a:tcPr marL="68597" marR="6859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200" b="1" kern="1200" dirty="0">
                          <a:solidFill>
                            <a:srgbClr val="562449"/>
                          </a:solidFill>
                          <a:latin typeface="+mn-lt"/>
                          <a:ea typeface="+mn-ea"/>
                          <a:cs typeface="+mn-cs"/>
                        </a:rPr>
                        <a:t>Ingénierie</a:t>
                      </a:r>
                      <a:r>
                        <a:rPr lang="fr-FR" sz="2200" b="1" kern="1200" baseline="0" dirty="0">
                          <a:solidFill>
                            <a:srgbClr val="562449"/>
                          </a:solidFill>
                          <a:latin typeface="+mn-lt"/>
                          <a:ea typeface="+mn-ea"/>
                          <a:cs typeface="+mn-cs"/>
                        </a:rPr>
                        <a:t> de Construction Automobile </a:t>
                      </a:r>
                      <a:r>
                        <a:rPr lang="fr-FR" sz="2200" b="1" kern="1200" dirty="0">
                          <a:solidFill>
                            <a:srgbClr val="562449"/>
                          </a:solidFill>
                          <a:latin typeface="+mn-lt"/>
                          <a:ea typeface="+mn-ea"/>
                          <a:cs typeface="+mn-cs"/>
                        </a:rPr>
                        <a:t>(P)</a:t>
                      </a:r>
                    </a:p>
                  </a:txBody>
                  <a:tcPr marL="68588" marR="6858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ar-DZ" sz="2200" b="1" kern="1200" dirty="0">
                          <a:solidFill>
                            <a:srgbClr val="562449"/>
                          </a:solidFill>
                          <a:latin typeface="+mn-lt"/>
                          <a:ea typeface="+mn-ea"/>
                          <a:cs typeface="+mn-cs"/>
                        </a:rPr>
                        <a:t>هندسة</a:t>
                      </a:r>
                      <a:r>
                        <a:rPr lang="ar-DZ" sz="2200" b="1" kern="1200" baseline="0" dirty="0">
                          <a:solidFill>
                            <a:srgbClr val="562449"/>
                          </a:solidFill>
                          <a:latin typeface="+mn-lt"/>
                          <a:ea typeface="+mn-ea"/>
                          <a:cs typeface="+mn-cs"/>
                        </a:rPr>
                        <a:t> صناعة السيارات </a:t>
                      </a:r>
                      <a:r>
                        <a:rPr lang="ar-SA" sz="2200" b="1" kern="1200" dirty="0">
                          <a:solidFill>
                            <a:srgbClr val="562449"/>
                          </a:solidFill>
                          <a:latin typeface="+mn-lt"/>
                          <a:ea typeface="+mn-ea"/>
                          <a:cs typeface="+mn-cs"/>
                        </a:rPr>
                        <a:t>(م)</a:t>
                      </a:r>
                      <a:endParaRPr lang="fr-FR" sz="2200" b="1" kern="1200" dirty="0">
                        <a:solidFill>
                          <a:srgbClr val="562449"/>
                        </a:solidFill>
                        <a:latin typeface="+mn-lt"/>
                        <a:ea typeface="+mn-ea"/>
                        <a:cs typeface="+mn-cs"/>
                      </a:endParaRPr>
                    </a:p>
                  </a:txBody>
                  <a:tcPr marL="68593" marR="6859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ليسانس</a:t>
                      </a:r>
                      <a:endParaRPr lang="fr-FR" sz="1800" dirty="0"/>
                    </a:p>
                  </a:txBody>
                  <a:tcPr marL="68597" marR="68597"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99949035"/>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257550" y="280988"/>
            <a:ext cx="655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2400" b="1" dirty="0">
                <a:solidFill>
                  <a:srgbClr val="0000FF"/>
                </a:solidFill>
                <a:latin typeface="Cambria" panose="02040503050406030204" pitchFamily="18" charset="0"/>
              </a:rPr>
              <a:t>(Filière à recrutement national)</a:t>
            </a:r>
          </a:p>
        </p:txBody>
      </p:sp>
      <p:sp>
        <p:nvSpPr>
          <p:cNvPr id="24592" name="Rectangle 2"/>
          <p:cNvSpPr>
            <a:spLocks noChangeArrowheads="1"/>
          </p:cNvSpPr>
          <p:nvPr/>
        </p:nvSpPr>
        <p:spPr bwMode="auto">
          <a:xfrm>
            <a:off x="0" y="1203325"/>
            <a:ext cx="5424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2400" b="1" dirty="0">
                <a:solidFill>
                  <a:srgbClr val="0000FF"/>
                </a:solidFill>
                <a:latin typeface="Cambria" panose="02040503050406030204" pitchFamily="18" charset="0"/>
              </a:rPr>
              <a:t>Filière Automatique</a:t>
            </a:r>
          </a:p>
        </p:txBody>
      </p:sp>
      <p:sp>
        <p:nvSpPr>
          <p:cNvPr id="24593" name="Rectangle 1"/>
          <p:cNvSpPr>
            <a:spLocks noChangeArrowheads="1"/>
          </p:cNvSpPr>
          <p:nvPr/>
        </p:nvSpPr>
        <p:spPr bwMode="auto">
          <a:xfrm>
            <a:off x="6763128" y="1434306"/>
            <a:ext cx="224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Arial" panose="020B0604020202020204" pitchFamily="34" charset="0"/>
              <a:buNone/>
            </a:pPr>
            <a:r>
              <a:rPr lang="ar-DZ" altLang="fr-FR" sz="2400" b="1" dirty="0">
                <a:solidFill>
                  <a:srgbClr val="0000FF"/>
                </a:solidFill>
                <a:latin typeface="Cambria" panose="02040503050406030204" pitchFamily="18" charset="0"/>
              </a:rPr>
              <a:t>آلية</a:t>
            </a:r>
            <a:endParaRPr lang="fr-FR" altLang="fr-FR" sz="2400" b="1" dirty="0">
              <a:solidFill>
                <a:srgbClr val="0000FF"/>
              </a:solidFill>
              <a:latin typeface="Cambria" panose="020405030504060302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862242574"/>
              </p:ext>
            </p:extLst>
          </p:nvPr>
        </p:nvGraphicFramePr>
        <p:xfrm>
          <a:off x="994804" y="1894681"/>
          <a:ext cx="9163051" cy="1316470"/>
        </p:xfrm>
        <a:graphic>
          <a:graphicData uri="http://schemas.openxmlformats.org/drawingml/2006/table">
            <a:tbl>
              <a:tblPr firstRow="1" firstCol="1" bandRow="1">
                <a:tableStyleId>{BDBED569-4797-4DF1-A0F4-6AAB3CD982D8}</a:tableStyleId>
              </a:tblPr>
              <a:tblGrid>
                <a:gridCol w="2013948">
                  <a:extLst>
                    <a:ext uri="{9D8B030D-6E8A-4147-A177-3AD203B41FA5}">
                      <a16:colId xmlns:a16="http://schemas.microsoft.com/office/drawing/2014/main" val="20000"/>
                    </a:ext>
                  </a:extLst>
                </a:gridCol>
                <a:gridCol w="2290209">
                  <a:extLst>
                    <a:ext uri="{9D8B030D-6E8A-4147-A177-3AD203B41FA5}">
                      <a16:colId xmlns:a16="http://schemas.microsoft.com/office/drawing/2014/main" val="20001"/>
                    </a:ext>
                  </a:extLst>
                </a:gridCol>
                <a:gridCol w="2197839">
                  <a:extLst>
                    <a:ext uri="{9D8B030D-6E8A-4147-A177-3AD203B41FA5}">
                      <a16:colId xmlns:a16="http://schemas.microsoft.com/office/drawing/2014/main" val="20002"/>
                    </a:ext>
                  </a:extLst>
                </a:gridCol>
                <a:gridCol w="2661055">
                  <a:extLst>
                    <a:ext uri="{9D8B030D-6E8A-4147-A177-3AD203B41FA5}">
                      <a16:colId xmlns:a16="http://schemas.microsoft.com/office/drawing/2014/main" val="20003"/>
                    </a:ext>
                  </a:extLst>
                </a:gridCol>
              </a:tblGrid>
              <a:tr h="1316470">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200" b="1" kern="1200" dirty="0">
                          <a:solidFill>
                            <a:srgbClr val="562449"/>
                          </a:solidFill>
                          <a:latin typeface="+mn-lt"/>
                          <a:ea typeface="+mn-ea"/>
                          <a:cs typeface="+mn-cs"/>
                        </a:rPr>
                        <a:t>Master à cursus Intégré de Licence (MCIL)</a:t>
                      </a:r>
                    </a:p>
                  </a:txBody>
                  <a:tcPr marL="68576" marR="68576" marT="0" marB="0" anchor="ctr"/>
                </a:tc>
                <a:tc>
                  <a:txBody>
                    <a:bodyPr/>
                    <a:lstStyle/>
                    <a:p>
                      <a:pPr algn="ctr">
                        <a:spcAft>
                          <a:spcPts val="0"/>
                        </a:spcAft>
                      </a:pPr>
                      <a:r>
                        <a:rPr lang="fr-FR" sz="2200" b="1" kern="1200" dirty="0">
                          <a:solidFill>
                            <a:srgbClr val="562449"/>
                          </a:solidFill>
                          <a:latin typeface="+mn-lt"/>
                          <a:ea typeface="+mn-ea"/>
                          <a:cs typeface="+mn-cs"/>
                        </a:rPr>
                        <a:t>Automatique </a:t>
                      </a:r>
                    </a:p>
                  </a:txBody>
                  <a:tcPr marL="44445" marR="4444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800" b="1" dirty="0">
                          <a:solidFill>
                            <a:srgbClr val="562449"/>
                          </a:solidFill>
                        </a:rPr>
                        <a:t>آ</a:t>
                      </a:r>
                      <a:r>
                        <a:rPr lang="ar-DZ" sz="3200" b="1" dirty="0">
                          <a:solidFill>
                            <a:srgbClr val="562449"/>
                          </a:solidFill>
                        </a:rPr>
                        <a:t>لية</a:t>
                      </a:r>
                      <a:endParaRPr lang="fr-FR" sz="2200" b="1" kern="1200" dirty="0">
                        <a:solidFill>
                          <a:srgbClr val="562449"/>
                        </a:solidFill>
                        <a:latin typeface="+mn-lt"/>
                        <a:ea typeface="+mn-ea"/>
                        <a:cs typeface="+mn-cs"/>
                      </a:endParaRPr>
                    </a:p>
                  </a:txBody>
                  <a:tcPr marL="91430" marR="91430" marT="45731" marB="4573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200" b="1" kern="1200" dirty="0">
                          <a:solidFill>
                            <a:srgbClr val="562449"/>
                          </a:solidFill>
                          <a:latin typeface="+mn-lt"/>
                          <a:ea typeface="+mn-ea"/>
                          <a:cs typeface="+mn-cs"/>
                        </a:rPr>
                        <a:t>ماستر ذو مسار مدمج لليسانس</a:t>
                      </a:r>
                      <a:endParaRPr lang="fr-FR" sz="2200" b="1" kern="1200" dirty="0">
                        <a:solidFill>
                          <a:srgbClr val="562449"/>
                        </a:solidFill>
                        <a:latin typeface="+mn-lt"/>
                        <a:ea typeface="+mn-ea"/>
                        <a:cs typeface="+mn-cs"/>
                      </a:endParaRPr>
                    </a:p>
                  </a:txBody>
                  <a:tcPr marL="68576" marR="68576" marT="0" marB="0" anchor="ctr"/>
                </a:tc>
                <a:extLst>
                  <a:ext uri="{0D108BD9-81ED-4DB2-BD59-A6C34878D82A}">
                    <a16:rowId xmlns:a16="http://schemas.microsoft.com/office/drawing/2014/main" val="10000"/>
                  </a:ext>
                </a:extLst>
              </a:tr>
            </a:tbl>
          </a:graphicData>
        </a:graphic>
      </p:graphicFrame>
      <p:grpSp>
        <p:nvGrpSpPr>
          <p:cNvPr id="11" name="Groupe 10"/>
          <p:cNvGrpSpPr/>
          <p:nvPr/>
        </p:nvGrpSpPr>
        <p:grpSpPr>
          <a:xfrm>
            <a:off x="10349668" y="1566386"/>
            <a:ext cx="1842331" cy="1463039"/>
            <a:chOff x="10688766" y="11541"/>
            <a:chExt cx="1538344" cy="1463039"/>
          </a:xfrm>
          <a:effectLst>
            <a:glow rad="228600">
              <a:schemeClr val="bg1">
                <a:alpha val="36000"/>
              </a:schemeClr>
            </a:glow>
            <a:reflection blurRad="6350" stA="52000" endA="300" endPos="35000" dir="5400000" sy="-100000" algn="bl" rotWithShape="0"/>
          </a:effectLst>
        </p:grpSpPr>
        <p:sp>
          <p:nvSpPr>
            <p:cNvPr id="12" name="Forme libre 11"/>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ZoneTexte 12"/>
            <p:cNvSpPr txBox="1"/>
            <p:nvPr/>
          </p:nvSpPr>
          <p:spPr>
            <a:xfrm>
              <a:off x="10880579" y="389117"/>
              <a:ext cx="1154717" cy="707886"/>
            </a:xfrm>
            <a:prstGeom prst="rect">
              <a:avLst/>
            </a:prstGeom>
            <a:noFill/>
          </p:spPr>
          <p:txBody>
            <a:bodyPr>
              <a:spAutoFit/>
            </a:bodyPr>
            <a:lstStyle/>
            <a:p>
              <a:pPr>
                <a:defRPr/>
              </a:pPr>
              <a:endParaRPr lang="fr-FR" sz="4000" b="1" dirty="0">
                <a:solidFill>
                  <a:schemeClr val="bg1"/>
                </a:solidFill>
              </a:endParaRPr>
            </a:p>
          </p:txBody>
        </p:sp>
      </p:grpSp>
      <p:sp>
        <p:nvSpPr>
          <p:cNvPr id="9" name="Rectangle 2"/>
          <p:cNvSpPr>
            <a:spLocks noChangeArrowheads="1"/>
          </p:cNvSpPr>
          <p:nvPr/>
        </p:nvSpPr>
        <p:spPr bwMode="auto">
          <a:xfrm>
            <a:off x="994804" y="4437538"/>
            <a:ext cx="44296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None/>
            </a:pPr>
            <a:r>
              <a:rPr lang="fr-FR" altLang="fr-FR" sz="2400" b="1" dirty="0">
                <a:solidFill>
                  <a:srgbClr val="0000FF"/>
                </a:solidFill>
                <a:latin typeface="Cambria" panose="02040503050406030204" pitchFamily="18" charset="0"/>
              </a:rPr>
              <a:t>Filière </a:t>
            </a:r>
            <a:r>
              <a:rPr lang="fr-FR" sz="2400" b="1" dirty="0">
                <a:solidFill>
                  <a:srgbClr val="0000FF"/>
                </a:solidFill>
                <a:latin typeface="Cambria" panose="02040503050406030204" pitchFamily="18" charset="0"/>
              </a:rPr>
              <a:t>Electromécanique</a:t>
            </a:r>
            <a:endParaRPr lang="fr-FR" altLang="fr-FR" sz="2400" b="1" dirty="0">
              <a:solidFill>
                <a:srgbClr val="0000FF"/>
              </a:solidFill>
              <a:latin typeface="Cambria" panose="02040503050406030204" pitchFamily="18" charset="0"/>
            </a:endParaRPr>
          </a:p>
        </p:txBody>
      </p:sp>
      <p:sp>
        <p:nvSpPr>
          <p:cNvPr id="10" name="Rectangle 1"/>
          <p:cNvSpPr>
            <a:spLocks noChangeArrowheads="1"/>
          </p:cNvSpPr>
          <p:nvPr/>
        </p:nvSpPr>
        <p:spPr bwMode="auto">
          <a:xfrm>
            <a:off x="6735416" y="4620200"/>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None/>
            </a:pPr>
            <a:r>
              <a:rPr lang="ar-SA" sz="2400" b="1" dirty="0" err="1">
                <a:solidFill>
                  <a:srgbClr val="0000FF"/>
                </a:solidFill>
                <a:latin typeface="Cambria" panose="02040503050406030204" pitchFamily="18" charset="0"/>
              </a:rPr>
              <a:t>كهروميكانيك</a:t>
            </a:r>
            <a:endParaRPr lang="fr-FR" altLang="fr-FR" sz="2400" b="1" dirty="0">
              <a:solidFill>
                <a:srgbClr val="0000FF"/>
              </a:solidFill>
              <a:latin typeface="Cambria" panose="02040503050406030204" pitchFamily="18"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2124486591"/>
              </p:ext>
            </p:extLst>
          </p:nvPr>
        </p:nvGraphicFramePr>
        <p:xfrm>
          <a:off x="967092" y="5178206"/>
          <a:ext cx="9163051" cy="1316470"/>
        </p:xfrm>
        <a:graphic>
          <a:graphicData uri="http://schemas.openxmlformats.org/drawingml/2006/table">
            <a:tbl>
              <a:tblPr firstRow="1" firstCol="1" bandRow="1">
                <a:tableStyleId>{BDBED569-4797-4DF1-A0F4-6AAB3CD982D8}</a:tableStyleId>
              </a:tblPr>
              <a:tblGrid>
                <a:gridCol w="2013948">
                  <a:extLst>
                    <a:ext uri="{9D8B030D-6E8A-4147-A177-3AD203B41FA5}">
                      <a16:colId xmlns:a16="http://schemas.microsoft.com/office/drawing/2014/main" val="20000"/>
                    </a:ext>
                  </a:extLst>
                </a:gridCol>
                <a:gridCol w="2290209">
                  <a:extLst>
                    <a:ext uri="{9D8B030D-6E8A-4147-A177-3AD203B41FA5}">
                      <a16:colId xmlns:a16="http://schemas.microsoft.com/office/drawing/2014/main" val="20001"/>
                    </a:ext>
                  </a:extLst>
                </a:gridCol>
                <a:gridCol w="2197839">
                  <a:extLst>
                    <a:ext uri="{9D8B030D-6E8A-4147-A177-3AD203B41FA5}">
                      <a16:colId xmlns:a16="http://schemas.microsoft.com/office/drawing/2014/main" val="20002"/>
                    </a:ext>
                  </a:extLst>
                </a:gridCol>
                <a:gridCol w="2661055">
                  <a:extLst>
                    <a:ext uri="{9D8B030D-6E8A-4147-A177-3AD203B41FA5}">
                      <a16:colId xmlns:a16="http://schemas.microsoft.com/office/drawing/2014/main" val="20003"/>
                    </a:ext>
                  </a:extLst>
                </a:gridCol>
              </a:tblGrid>
              <a:tr h="1316470">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200" b="1" kern="1200" dirty="0">
                          <a:solidFill>
                            <a:srgbClr val="562449"/>
                          </a:solidFill>
                          <a:latin typeface="+mn-lt"/>
                          <a:ea typeface="+mn-ea"/>
                          <a:cs typeface="+mn-cs"/>
                        </a:rPr>
                        <a:t>Master à cursus Intégré de Licence (MCIL)</a:t>
                      </a:r>
                    </a:p>
                  </a:txBody>
                  <a:tcPr marL="68576" marR="68576" marT="0" marB="0" anchor="ctr"/>
                </a:tc>
                <a:tc>
                  <a:txBody>
                    <a:bodyPr/>
                    <a:lstStyle/>
                    <a:p>
                      <a:pPr>
                        <a:spcAft>
                          <a:spcPts val="0"/>
                        </a:spcAft>
                      </a:pPr>
                      <a:r>
                        <a:rPr lang="fr-FR" sz="1800" b="1" kern="1200" dirty="0">
                          <a:solidFill>
                            <a:schemeClr val="tx1"/>
                          </a:solidFill>
                          <a:effectLst/>
                          <a:latin typeface="+mn-lt"/>
                          <a:ea typeface="+mn-ea"/>
                          <a:cs typeface="+mn-cs"/>
                        </a:rPr>
                        <a:t>Ingénierie Mécanique </a:t>
                      </a:r>
                      <a:endParaRPr lang="fr-FR" sz="2200" b="1" kern="1200" dirty="0">
                        <a:solidFill>
                          <a:srgbClr val="562449"/>
                        </a:solidFill>
                        <a:latin typeface="+mn-lt"/>
                        <a:ea typeface="+mn-ea"/>
                        <a:cs typeface="+mn-cs"/>
                      </a:endParaRPr>
                    </a:p>
                  </a:txBody>
                  <a:tcPr marL="44445" marR="4444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200" b="1" kern="1200" dirty="0">
                          <a:solidFill>
                            <a:srgbClr val="562449"/>
                          </a:solidFill>
                          <a:latin typeface="+mn-lt"/>
                          <a:ea typeface="+mn-ea"/>
                          <a:cs typeface="+mn-cs"/>
                        </a:rPr>
                        <a:t>هندسة</a:t>
                      </a:r>
                      <a:r>
                        <a:rPr lang="ar-SA" sz="1800" b="1" kern="1200" dirty="0">
                          <a:solidFill>
                            <a:schemeClr val="tx1"/>
                          </a:solidFill>
                          <a:effectLst/>
                          <a:latin typeface="+mn-lt"/>
                          <a:ea typeface="+mn-ea"/>
                          <a:cs typeface="+mn-cs"/>
                        </a:rPr>
                        <a:t> </a:t>
                      </a:r>
                      <a:r>
                        <a:rPr lang="ar-SA" sz="2200" b="1" kern="1200" dirty="0" err="1">
                          <a:solidFill>
                            <a:srgbClr val="562449"/>
                          </a:solidFill>
                          <a:latin typeface="+mn-lt"/>
                          <a:ea typeface="+mn-ea"/>
                          <a:cs typeface="+mn-cs"/>
                        </a:rPr>
                        <a:t>ميكاترونيك</a:t>
                      </a:r>
                      <a:r>
                        <a:rPr lang="ar-SA" sz="2200" b="1" kern="1200" dirty="0">
                          <a:solidFill>
                            <a:srgbClr val="562449"/>
                          </a:solidFill>
                          <a:latin typeface="+mn-lt"/>
                          <a:ea typeface="+mn-ea"/>
                          <a:cs typeface="+mn-cs"/>
                        </a:rPr>
                        <a:t> </a:t>
                      </a:r>
                      <a:endParaRPr lang="fr-FR" sz="2200" b="1" kern="1200" dirty="0">
                        <a:solidFill>
                          <a:srgbClr val="562449"/>
                        </a:solidFill>
                        <a:latin typeface="+mn-lt"/>
                        <a:ea typeface="+mn-ea"/>
                        <a:cs typeface="+mn-cs"/>
                      </a:endParaRPr>
                    </a:p>
                  </a:txBody>
                  <a:tcPr marL="91430" marR="91430" marT="45731" marB="4573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200" b="1" kern="1200" dirty="0">
                          <a:solidFill>
                            <a:srgbClr val="562449"/>
                          </a:solidFill>
                          <a:latin typeface="+mn-lt"/>
                          <a:ea typeface="+mn-ea"/>
                          <a:cs typeface="+mn-cs"/>
                        </a:rPr>
                        <a:t>ماستر ذو مسار مدمج لليسانس</a:t>
                      </a:r>
                      <a:endParaRPr lang="fr-FR" sz="2200" b="1" kern="1200" dirty="0">
                        <a:solidFill>
                          <a:srgbClr val="562449"/>
                        </a:solidFill>
                        <a:latin typeface="+mn-lt"/>
                        <a:ea typeface="+mn-ea"/>
                        <a:cs typeface="+mn-cs"/>
                      </a:endParaRPr>
                    </a:p>
                  </a:txBody>
                  <a:tcPr marL="68576" marR="68576" marT="0" marB="0" anchor="ctr"/>
                </a:tc>
                <a:extLst>
                  <a:ext uri="{0D108BD9-81ED-4DB2-BD59-A6C34878D82A}">
                    <a16:rowId xmlns:a16="http://schemas.microsoft.com/office/drawing/2014/main" val="10000"/>
                  </a:ext>
                </a:extLst>
              </a:tr>
            </a:tbl>
          </a:graphicData>
        </a:graphic>
      </p:graphicFrame>
      <p:grpSp>
        <p:nvGrpSpPr>
          <p:cNvPr id="15" name="Groupe 14"/>
          <p:cNvGrpSpPr/>
          <p:nvPr/>
        </p:nvGrpSpPr>
        <p:grpSpPr>
          <a:xfrm>
            <a:off x="10130142" y="4849911"/>
            <a:ext cx="2061857" cy="1463039"/>
            <a:chOff x="10688766" y="11541"/>
            <a:chExt cx="1538344" cy="1463039"/>
          </a:xfrm>
          <a:effectLst>
            <a:glow rad="228600">
              <a:schemeClr val="bg1">
                <a:alpha val="36000"/>
              </a:schemeClr>
            </a:glow>
            <a:reflection blurRad="6350" stA="52000" endA="300" endPos="35000" dir="5400000" sy="-100000" algn="bl" rotWithShape="0"/>
          </a:effectLst>
        </p:grpSpPr>
        <p:sp>
          <p:nvSpPr>
            <p:cNvPr id="16" name="Forme libre 15"/>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ZoneTexte 16"/>
            <p:cNvSpPr txBox="1"/>
            <p:nvPr/>
          </p:nvSpPr>
          <p:spPr>
            <a:xfrm>
              <a:off x="10709443" y="531997"/>
              <a:ext cx="1517667" cy="523220"/>
            </a:xfrm>
            <a:prstGeom prst="rect">
              <a:avLst/>
            </a:prstGeom>
            <a:noFill/>
          </p:spPr>
          <p:txBody>
            <a:bodyPr wrap="square">
              <a:spAutoFit/>
            </a:bodyPr>
            <a:lstStyle>
              <a:defPPr>
                <a:defRPr lang="fr-FR"/>
              </a:defPPr>
              <a:lvl1pPr>
                <a:defRPr sz="2800" b="1">
                  <a:solidFill>
                    <a:schemeClr val="bg1"/>
                  </a:solidFill>
                </a:defRPr>
              </a:lvl1pPr>
            </a:lstStyle>
            <a:p>
              <a:r>
                <a:rPr lang="fr-FR" dirty="0"/>
                <a:t>A07IAN02</a:t>
              </a:r>
            </a:p>
          </p:txBody>
        </p:sp>
      </p:grpSp>
      <p:sp>
        <p:nvSpPr>
          <p:cNvPr id="19" name="ZoneTexte 18"/>
          <p:cNvSpPr txBox="1"/>
          <p:nvPr/>
        </p:nvSpPr>
        <p:spPr>
          <a:xfrm>
            <a:off x="10286447" y="2029696"/>
            <a:ext cx="2259734" cy="523220"/>
          </a:xfrm>
          <a:prstGeom prst="rect">
            <a:avLst/>
          </a:prstGeom>
          <a:noFill/>
        </p:spPr>
        <p:txBody>
          <a:bodyPr wrap="square">
            <a:spAutoFit/>
          </a:bodyPr>
          <a:lstStyle/>
          <a:p>
            <a:pPr>
              <a:defRPr/>
            </a:pPr>
            <a:r>
              <a:rPr lang="fr-FR" sz="2800" b="1" dirty="0">
                <a:solidFill>
                  <a:schemeClr val="bg1"/>
                </a:solidFill>
              </a:rPr>
              <a:t>A02IAN01</a:t>
            </a:r>
          </a:p>
        </p:txBody>
      </p:sp>
    </p:spTree>
    <p:extLst>
      <p:ext uri="{BB962C8B-B14F-4D97-AF65-F5344CB8AC3E}">
        <p14:creationId xmlns:p14="http://schemas.microsoft.com/office/powerpoint/2010/main" val="2879042969"/>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92"/>
                                        </p:tgtEl>
                                        <p:attrNameLst>
                                          <p:attrName>style.visibility</p:attrName>
                                        </p:attrNameLst>
                                      </p:cBhvr>
                                      <p:to>
                                        <p:strVal val="visible"/>
                                      </p:to>
                                    </p:set>
                                    <p:animEffect transition="in" filter="fade">
                                      <p:cBhvr>
                                        <p:cTn id="13" dur="1000"/>
                                        <p:tgtEl>
                                          <p:spTgt spid="24592"/>
                                        </p:tgtEl>
                                      </p:cBhvr>
                                    </p:animEffect>
                                    <p:anim calcmode="lin" valueType="num">
                                      <p:cBhvr>
                                        <p:cTn id="14" dur="1000" fill="hold"/>
                                        <p:tgtEl>
                                          <p:spTgt spid="24592"/>
                                        </p:tgtEl>
                                        <p:attrNameLst>
                                          <p:attrName>ppt_x</p:attrName>
                                        </p:attrNameLst>
                                      </p:cBhvr>
                                      <p:tavLst>
                                        <p:tav tm="0">
                                          <p:val>
                                            <p:strVal val="#ppt_x"/>
                                          </p:val>
                                        </p:tav>
                                        <p:tav tm="100000">
                                          <p:val>
                                            <p:strVal val="#ppt_x"/>
                                          </p:val>
                                        </p:tav>
                                      </p:tavLst>
                                    </p:anim>
                                    <p:anim calcmode="lin" valueType="num">
                                      <p:cBhvr>
                                        <p:cTn id="15" dur="1000" fill="hold"/>
                                        <p:tgtEl>
                                          <p:spTgt spid="2459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4593"/>
                                        </p:tgtEl>
                                        <p:attrNameLst>
                                          <p:attrName>style.visibility</p:attrName>
                                        </p:attrNameLst>
                                      </p:cBhvr>
                                      <p:to>
                                        <p:strVal val="visible"/>
                                      </p:to>
                                    </p:set>
                                    <p:animEffect transition="in" filter="fade">
                                      <p:cBhvr>
                                        <p:cTn id="19" dur="1000"/>
                                        <p:tgtEl>
                                          <p:spTgt spid="24593"/>
                                        </p:tgtEl>
                                      </p:cBhvr>
                                    </p:animEffect>
                                    <p:anim calcmode="lin" valueType="num">
                                      <p:cBhvr>
                                        <p:cTn id="20" dur="1000" fill="hold"/>
                                        <p:tgtEl>
                                          <p:spTgt spid="24593"/>
                                        </p:tgtEl>
                                        <p:attrNameLst>
                                          <p:attrName>ppt_x</p:attrName>
                                        </p:attrNameLst>
                                      </p:cBhvr>
                                      <p:tavLst>
                                        <p:tav tm="0">
                                          <p:val>
                                            <p:strVal val="#ppt_x"/>
                                          </p:val>
                                        </p:tav>
                                        <p:tav tm="100000">
                                          <p:val>
                                            <p:strVal val="#ppt_x"/>
                                          </p:val>
                                        </p:tav>
                                      </p:tavLst>
                                    </p:anim>
                                    <p:anim calcmode="lin" valueType="num">
                                      <p:cBhvr>
                                        <p:cTn id="21" dur="1000" fill="hold"/>
                                        <p:tgtEl>
                                          <p:spTgt spid="2459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92" grpId="0"/>
      <p:bldP spid="24593"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extLst>
              <p:ext uri="{D42A27DB-BD31-4B8C-83A1-F6EECF244321}">
                <p14:modId xmlns:p14="http://schemas.microsoft.com/office/powerpoint/2010/main" val="384113248"/>
              </p:ext>
            </p:extLst>
          </p:nvPr>
        </p:nvGraphicFramePr>
        <p:xfrm>
          <a:off x="288099" y="385351"/>
          <a:ext cx="10053536" cy="6839710"/>
        </p:xfrm>
        <a:graphic>
          <a:graphicData uri="http://schemas.openxmlformats.org/drawingml/2006/table">
            <a:tbl>
              <a:tblPr firstRow="1" bandRow="1">
                <a:tableStyleId>{5FD0F851-EC5A-4D38-B0AD-8093EC10F338}</a:tableStyleId>
              </a:tblPr>
              <a:tblGrid>
                <a:gridCol w="756854">
                  <a:extLst>
                    <a:ext uri="{9D8B030D-6E8A-4147-A177-3AD203B41FA5}">
                      <a16:colId xmlns:a16="http://schemas.microsoft.com/office/drawing/2014/main" val="20000"/>
                    </a:ext>
                  </a:extLst>
                </a:gridCol>
                <a:gridCol w="4269914">
                  <a:extLst>
                    <a:ext uri="{9D8B030D-6E8A-4147-A177-3AD203B41FA5}">
                      <a16:colId xmlns:a16="http://schemas.microsoft.com/office/drawing/2014/main" val="20001"/>
                    </a:ext>
                  </a:extLst>
                </a:gridCol>
                <a:gridCol w="4048959">
                  <a:extLst>
                    <a:ext uri="{9D8B030D-6E8A-4147-A177-3AD203B41FA5}">
                      <a16:colId xmlns:a16="http://schemas.microsoft.com/office/drawing/2014/main" val="20002"/>
                    </a:ext>
                  </a:extLst>
                </a:gridCol>
                <a:gridCol w="977809">
                  <a:extLst>
                    <a:ext uri="{9D8B030D-6E8A-4147-A177-3AD203B41FA5}">
                      <a16:colId xmlns:a16="http://schemas.microsoft.com/office/drawing/2014/main" val="20003"/>
                    </a:ext>
                  </a:extLst>
                </a:gridCol>
              </a:tblGrid>
              <a:tr h="474442">
                <a:tc row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latin typeface="Cambria" panose="02040503050406030204" pitchFamily="18" charset="0"/>
                        </a:rPr>
                        <a:t>LICENCE </a:t>
                      </a:r>
                    </a:p>
                  </a:txBody>
                  <a:tcPr vert="vert">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dirty="0">
                          <a:solidFill>
                            <a:srgbClr val="0000FF"/>
                          </a:solidFill>
                          <a:latin typeface="Cambria" panose="02040503050406030204" pitchFamily="18" charset="0"/>
                        </a:rPr>
                        <a:t>Filière Automatique</a:t>
                      </a:r>
                      <a:endParaRPr lang="fr-FR" altLang="fr-FR" sz="2000"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solidFill>
                            <a:srgbClr val="0000FF"/>
                          </a:solidFill>
                          <a:latin typeface="Cambria" panose="02040503050406030204" pitchFamily="18" charset="0"/>
                        </a:rPr>
                        <a:t>آلية</a:t>
                      </a:r>
                      <a:endParaRPr lang="fr-FR" sz="2000" b="1" kern="1200"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row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latin typeface="Cambria" panose="02040503050406030204" pitchFamily="18" charset="0"/>
                        </a:rPr>
                        <a:t>ليسانس</a:t>
                      </a:r>
                      <a:endParaRPr lang="fr-FR" sz="2000" dirty="0">
                        <a:latin typeface="Cambria" panose="02040503050406030204" pitchFamily="18" charset="0"/>
                      </a:endParaRPr>
                    </a:p>
                  </a:txBody>
                  <a:tcPr vert="vert"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20236">
                <a:tc vMerge="1">
                  <a:txBody>
                    <a:bodyPr/>
                    <a:lstStyle/>
                    <a:p>
                      <a:endParaRPr lang="fr-FR" dirty="0"/>
                    </a:p>
                  </a:txBody>
                  <a:tcPr/>
                </a:tc>
                <a:tc>
                  <a:txBody>
                    <a:bodyPr/>
                    <a:lstStyle/>
                    <a:p>
                      <a:pPr algn="l"/>
                      <a:r>
                        <a:rPr lang="fr-FR" sz="2000" b="0" dirty="0">
                          <a:effectLst/>
                          <a:latin typeface="Cambria" panose="02040503050406030204" pitchFamily="18" charset="0"/>
                        </a:rPr>
                        <a:t>Automatique (A)</a:t>
                      </a:r>
                      <a:endParaRPr lang="fr-FR" sz="2000" b="0" dirty="0">
                        <a:latin typeface="Cambria" panose="020405030504060302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solidFill>
                            <a:schemeClr val="tx1"/>
                          </a:solidFill>
                          <a:effectLst/>
                          <a:latin typeface="Cambria" panose="02040503050406030204" pitchFamily="18" charset="0"/>
                        </a:rPr>
                        <a:t>آلية (أ)</a:t>
                      </a:r>
                      <a:endParaRPr lang="fr-FR" sz="2000" b="0" i="1" dirty="0">
                        <a:effectLst/>
                        <a:latin typeface="Cambria" panose="02040503050406030204" pitchFamily="18" charset="0"/>
                        <a:ea typeface="Times New Roman" panose="02020603050405020304" pitchFamily="18" charset="0"/>
                      </a:endParaRPr>
                    </a:p>
                  </a:txBody>
                  <a:tcPr/>
                </a:tc>
                <a:tc vMerge="1">
                  <a:txBody>
                    <a:bodyPr/>
                    <a:lstStyle/>
                    <a:p>
                      <a:endParaRPr lang="fr-FR" dirty="0"/>
                    </a:p>
                  </a:txBody>
                  <a:tcPr/>
                </a:tc>
                <a:extLst>
                  <a:ext uri="{0D108BD9-81ED-4DB2-BD59-A6C34878D82A}">
                    <a16:rowId xmlns:a16="http://schemas.microsoft.com/office/drawing/2014/main" val="10001"/>
                  </a:ext>
                </a:extLst>
              </a:tr>
              <a:tr h="474442">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Electronique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إلكترونيك</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2"/>
                  </a:ext>
                </a:extLst>
              </a:tr>
              <a:tr h="420236">
                <a:tc vMerge="1">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dirty="0">
                          <a:effectLst/>
                          <a:latin typeface="Cambria" panose="02040503050406030204" pitchFamily="18" charset="0"/>
                        </a:rPr>
                        <a:t>Electronique (A)</a:t>
                      </a:r>
                      <a:endParaRPr lang="fr-FR" sz="2000" b="0" dirty="0">
                        <a:latin typeface="Cambria" panose="020405030504060302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solidFill>
                            <a:schemeClr val="tx1"/>
                          </a:solidFill>
                          <a:effectLst/>
                          <a:latin typeface="Cambria" panose="02040503050406030204" pitchFamily="18" charset="0"/>
                        </a:rPr>
                        <a:t>إلكترونيك (أ)</a:t>
                      </a:r>
                      <a:endParaRPr lang="fr-FR" sz="2000" b="0" i="1" dirty="0">
                        <a:effectLst/>
                        <a:latin typeface="Cambria" panose="02040503050406030204" pitchFamily="18" charset="0"/>
                        <a:ea typeface="Times New Roman" panose="02020603050405020304" pitchFamily="18" charset="0"/>
                      </a:endParaRPr>
                    </a:p>
                  </a:txBody>
                  <a:tcPr/>
                </a:tc>
                <a:tc vMerge="1">
                  <a:txBody>
                    <a:bodyPr/>
                    <a:lstStyle/>
                    <a:p>
                      <a:endParaRPr lang="fr-FR" dirty="0"/>
                    </a:p>
                  </a:txBody>
                  <a:tcPr/>
                </a:tc>
                <a:extLst>
                  <a:ext uri="{0D108BD9-81ED-4DB2-BD59-A6C34878D82A}">
                    <a16:rowId xmlns:a16="http://schemas.microsoft.com/office/drawing/2014/main" val="10003"/>
                  </a:ext>
                </a:extLst>
              </a:tr>
              <a:tr h="474442">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Electrotechnique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err="1">
                          <a:solidFill>
                            <a:srgbClr val="0000FF"/>
                          </a:solidFill>
                          <a:latin typeface="Cambria" panose="02040503050406030204" pitchFamily="18" charset="0"/>
                          <a:ea typeface="+mn-ea"/>
                          <a:cs typeface="+mn-cs"/>
                        </a:rPr>
                        <a:t>كهروتقني</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4"/>
                  </a:ext>
                </a:extLst>
              </a:tr>
              <a:tr h="486765">
                <a:tc vMerge="1">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kern="1200" dirty="0">
                          <a:solidFill>
                            <a:schemeClr val="tx1"/>
                          </a:solidFill>
                          <a:effectLst/>
                          <a:latin typeface="Cambria" panose="02040503050406030204" pitchFamily="18" charset="0"/>
                        </a:rPr>
                        <a:t>Electrotechnique (A)</a:t>
                      </a:r>
                      <a:endParaRPr lang="fr-FR" sz="2000" b="0" i="1" dirty="0">
                        <a:effectLst/>
                        <a:latin typeface="Cambria" panose="02040503050406030204" pitchFamily="18" charset="0"/>
                        <a:ea typeface="Times New Roman" panose="0202060305040502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err="1">
                          <a:solidFill>
                            <a:schemeClr val="tx1"/>
                          </a:solidFill>
                          <a:effectLst/>
                          <a:latin typeface="Cambria" panose="02040503050406030204" pitchFamily="18" charset="0"/>
                        </a:rPr>
                        <a:t>كهروتقني</a:t>
                      </a:r>
                      <a:r>
                        <a:rPr lang="ar-SA" sz="2000" b="0" kern="1200" dirty="0">
                          <a:solidFill>
                            <a:schemeClr val="tx1"/>
                          </a:solidFill>
                          <a:effectLst/>
                          <a:latin typeface="Cambria" panose="02040503050406030204" pitchFamily="18" charset="0"/>
                        </a:rPr>
                        <a:t> (أ)</a:t>
                      </a:r>
                      <a:endParaRPr lang="fr-FR" sz="2000" b="0" i="1" dirty="0">
                        <a:effectLst/>
                        <a:latin typeface="Cambria" panose="02040503050406030204" pitchFamily="18" charset="0"/>
                        <a:ea typeface="Times New Roman" panose="02020603050405020304" pitchFamily="18" charset="0"/>
                      </a:endParaRPr>
                    </a:p>
                  </a:txBody>
                  <a:tcPr/>
                </a:tc>
                <a:tc vMerge="1">
                  <a:txBody>
                    <a:bodyPr/>
                    <a:lstStyle/>
                    <a:p>
                      <a:endParaRPr lang="fr-FR" dirty="0"/>
                    </a:p>
                  </a:txBody>
                  <a:tcPr/>
                </a:tc>
                <a:extLst>
                  <a:ext uri="{0D108BD9-81ED-4DB2-BD59-A6C34878D82A}">
                    <a16:rowId xmlns:a16="http://schemas.microsoft.com/office/drawing/2014/main" val="10005"/>
                  </a:ext>
                </a:extLst>
              </a:tr>
              <a:tr h="474442">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Génie Mécanique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هندسة ميكانيكية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6"/>
                  </a:ext>
                </a:extLst>
              </a:tr>
              <a:tr h="1066752">
                <a:tc vMerge="1">
                  <a:txBody>
                    <a:bodyPr/>
                    <a:lstStyle/>
                    <a:p>
                      <a:endParaRPr lang="fr-FR" dirty="0"/>
                    </a:p>
                  </a:txBody>
                  <a:tcPr/>
                </a:tc>
                <a:tc>
                  <a:txBody>
                    <a:bodyPr/>
                    <a:lstStyle/>
                    <a:p>
                      <a:pPr algn="l"/>
                      <a:r>
                        <a:rPr lang="fr-FR" sz="2000" kern="1200" dirty="0">
                          <a:solidFill>
                            <a:schemeClr val="tx1"/>
                          </a:solidFill>
                          <a:effectLst/>
                          <a:latin typeface="Cambria" panose="02040503050406030204" pitchFamily="18" charset="0"/>
                        </a:rPr>
                        <a:t>Construction Mécanique (A) </a:t>
                      </a:r>
                      <a:endParaRPr lang="ar-DZ" sz="2000" kern="1200" dirty="0">
                        <a:solidFill>
                          <a:schemeClr val="tx1"/>
                        </a:solidFill>
                        <a:effectLst/>
                        <a:latin typeface="Cambria" panose="02040503050406030204" pitchFamily="18" charset="0"/>
                      </a:endParaRPr>
                    </a:p>
                    <a:p>
                      <a:pPr algn="l"/>
                      <a:r>
                        <a:rPr lang="fr-FR" sz="2000" kern="1200" dirty="0">
                          <a:solidFill>
                            <a:schemeClr val="tx1"/>
                          </a:solidFill>
                          <a:effectLst/>
                          <a:latin typeface="Cambria" panose="02040503050406030204" pitchFamily="18" charset="0"/>
                        </a:rPr>
                        <a:t>Energétique (A)</a:t>
                      </a:r>
                    </a:p>
                    <a:p>
                      <a:pPr algn="l"/>
                      <a:r>
                        <a:rPr lang="fr-FR" sz="2000" kern="1200" dirty="0">
                          <a:solidFill>
                            <a:schemeClr val="tx1"/>
                          </a:solidFill>
                          <a:effectLst/>
                          <a:latin typeface="Cambria" panose="02040503050406030204" pitchFamily="18" charset="0"/>
                        </a:rPr>
                        <a:t>Génie des Matériaux (A)</a:t>
                      </a:r>
                      <a:endParaRPr lang="ar-DZ" sz="2000" kern="1200" dirty="0">
                        <a:solidFill>
                          <a:schemeClr val="tx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kern="1200" dirty="0">
                          <a:solidFill>
                            <a:schemeClr val="tx1"/>
                          </a:solidFill>
                          <a:effectLst/>
                          <a:latin typeface="Cambria" panose="02040503050406030204" pitchFamily="18" charset="0"/>
                          <a:ea typeface="+mn-ea"/>
                          <a:cs typeface="+mn-cs"/>
                        </a:rPr>
                        <a:t>Ingénierie de Construction Automobile (P)</a:t>
                      </a:r>
                    </a:p>
                  </a:txBody>
                  <a:tcPr/>
                </a:tc>
                <a:tc>
                  <a:txBody>
                    <a:bodyPr/>
                    <a:lstStyle/>
                    <a:p>
                      <a:pPr lvl="0" algn="r" rtl="1"/>
                      <a:r>
                        <a:rPr lang="ar-SA" sz="2000" b="0" kern="1200" dirty="0">
                          <a:solidFill>
                            <a:schemeClr val="tx1"/>
                          </a:solidFill>
                          <a:effectLst/>
                          <a:latin typeface="Cambria" panose="02040503050406030204" pitchFamily="18" charset="0"/>
                        </a:rPr>
                        <a:t>إنشاء ميكانيكي (أ)</a:t>
                      </a:r>
                      <a:endParaRPr lang="fr-FR" sz="2000" b="0" kern="1200" dirty="0">
                        <a:solidFill>
                          <a:schemeClr val="tx1"/>
                        </a:solidFill>
                        <a:effectLst/>
                        <a:latin typeface="Cambria" panose="02040503050406030204" pitchFamily="18" charset="0"/>
                      </a:endParaRPr>
                    </a:p>
                    <a:p>
                      <a:pPr lvl="0" algn="r" rtl="1"/>
                      <a:r>
                        <a:rPr lang="ar-SA" sz="2000" b="0" kern="1200" dirty="0" err="1">
                          <a:solidFill>
                            <a:schemeClr val="tx1"/>
                          </a:solidFill>
                          <a:effectLst/>
                          <a:latin typeface="Cambria" panose="02040503050406030204" pitchFamily="18" charset="0"/>
                        </a:rPr>
                        <a:t>طاقوية</a:t>
                      </a:r>
                      <a:r>
                        <a:rPr lang="ar-SA" sz="2000" b="0" kern="1200" dirty="0">
                          <a:solidFill>
                            <a:schemeClr val="tx1"/>
                          </a:solidFill>
                          <a:effectLst/>
                          <a:latin typeface="Cambria" panose="02040503050406030204" pitchFamily="18" charset="0"/>
                        </a:rPr>
                        <a:t> (أ)</a:t>
                      </a:r>
                      <a:endParaRPr lang="fr-FR" sz="2000" b="0" kern="1200" dirty="0">
                        <a:solidFill>
                          <a:schemeClr val="tx1"/>
                        </a:solidFill>
                        <a:effectLst/>
                        <a:latin typeface="Cambria"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ar-DZ" sz="2000" b="0" kern="1200" dirty="0">
                          <a:solidFill>
                            <a:schemeClr val="tx1"/>
                          </a:solidFill>
                          <a:effectLst/>
                          <a:latin typeface="Cambria" panose="02040503050406030204" pitchFamily="18" charset="0"/>
                          <a:ea typeface="+mn-ea"/>
                          <a:cs typeface="+mn-cs"/>
                        </a:rPr>
                        <a:t>هندسة صناعة السيارات </a:t>
                      </a:r>
                      <a:r>
                        <a:rPr lang="ar-SA" sz="2000" b="0" kern="1200" dirty="0">
                          <a:solidFill>
                            <a:schemeClr val="tx1"/>
                          </a:solidFill>
                          <a:effectLst/>
                          <a:latin typeface="Cambria" panose="02040503050406030204" pitchFamily="18" charset="0"/>
                          <a:ea typeface="+mn-ea"/>
                          <a:cs typeface="+mn-cs"/>
                        </a:rPr>
                        <a:t>(م)</a:t>
                      </a:r>
                      <a:endParaRPr lang="ar-DZ" sz="2000" b="0" kern="1200" dirty="0">
                        <a:solidFill>
                          <a:schemeClr val="tx1"/>
                        </a:solidFill>
                        <a:effectLst/>
                        <a:latin typeface="Cambria" panose="02040503050406030204" pitchFamily="18" charset="0"/>
                      </a:endParaRPr>
                    </a:p>
                    <a:p>
                      <a:pPr algn="r"/>
                      <a:r>
                        <a:rPr lang="ar-SA" sz="2000" b="0" kern="1200" dirty="0">
                          <a:solidFill>
                            <a:schemeClr val="tx1"/>
                          </a:solidFill>
                          <a:effectLst/>
                          <a:latin typeface="Cambria" panose="02040503050406030204" pitchFamily="18" charset="0"/>
                        </a:rPr>
                        <a:t>هندسة المواد (أ)</a:t>
                      </a:r>
                      <a:endParaRPr lang="fr-FR" sz="2000" b="0" i="1" dirty="0">
                        <a:effectLst/>
                        <a:latin typeface="Cambria" panose="02040503050406030204" pitchFamily="18" charset="0"/>
                        <a:ea typeface="Times New Roman" panose="02020603050405020304" pitchFamily="18" charset="0"/>
                      </a:endParaRPr>
                    </a:p>
                  </a:txBody>
                  <a:tcPr/>
                </a:tc>
                <a:tc vMerge="1">
                  <a:txBody>
                    <a:bodyPr/>
                    <a:lstStyle/>
                    <a:p>
                      <a:endParaRPr lang="fr-FR" dirty="0"/>
                    </a:p>
                  </a:txBody>
                  <a:tcPr/>
                </a:tc>
                <a:extLst>
                  <a:ext uri="{0D108BD9-81ED-4DB2-BD59-A6C34878D82A}">
                    <a16:rowId xmlns:a16="http://schemas.microsoft.com/office/drawing/2014/main" val="10007"/>
                  </a:ext>
                </a:extLst>
              </a:tr>
              <a:tr h="474442">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Génie Civil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هندسة مدنية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8"/>
                  </a:ext>
                </a:extLst>
              </a:tr>
              <a:tr h="539334">
                <a:tc vMerge="1">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200" dirty="0">
                          <a:solidFill>
                            <a:schemeClr val="tx1"/>
                          </a:solidFill>
                          <a:effectLst/>
                          <a:latin typeface="Cambria" panose="02040503050406030204" pitchFamily="18" charset="0"/>
                        </a:rPr>
                        <a:t>Génie Civil (A)</a:t>
                      </a:r>
                      <a:endParaRPr lang="fr-FR" sz="2000" b="1" i="1" dirty="0">
                        <a:effectLst/>
                        <a:latin typeface="Cambria" panose="02040503050406030204" pitchFamily="18" charset="0"/>
                        <a:ea typeface="Times New Roman" panose="02020603050405020304" pitchFamily="18"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solidFill>
                            <a:schemeClr val="tx1"/>
                          </a:solidFill>
                          <a:effectLst/>
                          <a:latin typeface="Cambria" panose="02040503050406030204" pitchFamily="18" charset="0"/>
                        </a:rPr>
                        <a:t>هندسة مدنية (أ)</a:t>
                      </a:r>
                      <a:endParaRPr lang="fr-FR" sz="2000" b="0" i="1" dirty="0">
                        <a:effectLst/>
                        <a:latin typeface="Cambria" panose="02040503050406030204" pitchFamily="18" charset="0"/>
                        <a:ea typeface="Times New Roman" panose="02020603050405020304" pitchFamily="18" charset="0"/>
                      </a:endParaRPr>
                    </a:p>
                  </a:txBody>
                  <a:tcPr/>
                </a:tc>
                <a:tc vMerge="1">
                  <a:txBody>
                    <a:bodyPr/>
                    <a:lstStyle/>
                    <a:p>
                      <a:endParaRPr lang="fr-FR" dirty="0"/>
                    </a:p>
                  </a:txBody>
                  <a:tcPr/>
                </a:tc>
                <a:extLst>
                  <a:ext uri="{0D108BD9-81ED-4DB2-BD59-A6C34878D82A}">
                    <a16:rowId xmlns:a16="http://schemas.microsoft.com/office/drawing/2014/main" val="10009"/>
                  </a:ext>
                </a:extLst>
              </a:tr>
              <a:tr h="474442">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Génie Industriel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هندسة صناعية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10"/>
                  </a:ext>
                </a:extLst>
              </a:tr>
              <a:tr h="511047">
                <a:tc vMerge="1">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dirty="0">
                          <a:effectLst/>
                          <a:latin typeface="Cambria" panose="02040503050406030204" pitchFamily="18" charset="0"/>
                        </a:rPr>
                        <a:t>Génie Industriel (A)</a:t>
                      </a:r>
                      <a:endParaRPr lang="fr-FR" altLang="fr-FR" sz="2000" b="0" dirty="0">
                        <a:latin typeface="Cambria" panose="02040503050406030204" pitchFamily="18" charset="0"/>
                        <a:ea typeface="Times New Roman" panose="02020603050405020304" pitchFamily="18"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solidFill>
                            <a:schemeClr val="tx1"/>
                          </a:solidFill>
                          <a:effectLst/>
                          <a:latin typeface="Cambria" panose="02040503050406030204" pitchFamily="18" charset="0"/>
                        </a:rPr>
                        <a:t>هندسة صناعية (أ)</a:t>
                      </a:r>
                      <a:endParaRPr lang="fr-FR" sz="2000" b="0" dirty="0">
                        <a:effectLst/>
                        <a:latin typeface="Cambria" panose="02040503050406030204" pitchFamily="18" charset="0"/>
                      </a:endParaRPr>
                    </a:p>
                  </a:txBody>
                  <a:tcPr/>
                </a:tc>
                <a:tc vMerge="1">
                  <a:txBody>
                    <a:bodyPr/>
                    <a:lstStyle/>
                    <a:p>
                      <a:endParaRPr lang="fr-FR" dirty="0"/>
                    </a:p>
                  </a:txBody>
                  <a:tcPr/>
                </a:tc>
                <a:extLst>
                  <a:ext uri="{0D108BD9-81ED-4DB2-BD59-A6C34878D82A}">
                    <a16:rowId xmlns:a16="http://schemas.microsoft.com/office/drawing/2014/main" val="10011"/>
                  </a:ext>
                </a:extLst>
              </a:tr>
            </a:tbl>
          </a:graphicData>
        </a:graphic>
      </p:graphicFrame>
      <p:sp>
        <p:nvSpPr>
          <p:cNvPr id="4" name="Forme libre 3"/>
          <p:cNvSpPr/>
          <p:nvPr/>
        </p:nvSpPr>
        <p:spPr>
          <a:xfrm>
            <a:off x="10146082" y="281468"/>
            <a:ext cx="1853852" cy="199826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6"/>
          <p:cNvSpPr txBox="1"/>
          <p:nvPr/>
        </p:nvSpPr>
        <p:spPr>
          <a:xfrm>
            <a:off x="9986960" y="963997"/>
            <a:ext cx="2133600" cy="553998"/>
          </a:xfrm>
          <a:prstGeom prst="rect">
            <a:avLst/>
          </a:prstGeom>
          <a:noFill/>
        </p:spPr>
        <p:txBody>
          <a:bodyPr wrap="square">
            <a:spAutoFit/>
          </a:bodyPr>
          <a:lstStyle/>
          <a:p>
            <a:pPr algn="ctr">
              <a:defRPr/>
            </a:pPr>
            <a:r>
              <a:rPr lang="fr-FR" sz="3000" b="1" dirty="0">
                <a:solidFill>
                  <a:schemeClr val="bg1"/>
                </a:solidFill>
              </a:rPr>
              <a:t>A00LAL04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extLst>
              <p:ext uri="{D42A27DB-BD31-4B8C-83A1-F6EECF244321}">
                <p14:modId xmlns:p14="http://schemas.microsoft.com/office/powerpoint/2010/main" val="768239408"/>
              </p:ext>
            </p:extLst>
          </p:nvPr>
        </p:nvGraphicFramePr>
        <p:xfrm>
          <a:off x="219727" y="335246"/>
          <a:ext cx="9838673" cy="6416283"/>
        </p:xfrm>
        <a:graphic>
          <a:graphicData uri="http://schemas.openxmlformats.org/drawingml/2006/table">
            <a:tbl>
              <a:tblPr firstRow="1" bandRow="1">
                <a:tableStyleId>{5FD0F851-EC5A-4D38-B0AD-8093EC10F338}</a:tableStyleId>
              </a:tblPr>
              <a:tblGrid>
                <a:gridCol w="884249">
                  <a:extLst>
                    <a:ext uri="{9D8B030D-6E8A-4147-A177-3AD203B41FA5}">
                      <a16:colId xmlns:a16="http://schemas.microsoft.com/office/drawing/2014/main" val="20000"/>
                    </a:ext>
                  </a:extLst>
                </a:gridCol>
                <a:gridCol w="4785140">
                  <a:extLst>
                    <a:ext uri="{9D8B030D-6E8A-4147-A177-3AD203B41FA5}">
                      <a16:colId xmlns:a16="http://schemas.microsoft.com/office/drawing/2014/main" val="20001"/>
                    </a:ext>
                  </a:extLst>
                </a:gridCol>
                <a:gridCol w="3395183">
                  <a:extLst>
                    <a:ext uri="{9D8B030D-6E8A-4147-A177-3AD203B41FA5}">
                      <a16:colId xmlns:a16="http://schemas.microsoft.com/office/drawing/2014/main" val="20002"/>
                    </a:ext>
                  </a:extLst>
                </a:gridCol>
                <a:gridCol w="774101">
                  <a:extLst>
                    <a:ext uri="{9D8B030D-6E8A-4147-A177-3AD203B41FA5}">
                      <a16:colId xmlns:a16="http://schemas.microsoft.com/office/drawing/2014/main" val="20003"/>
                    </a:ext>
                  </a:extLst>
                </a:gridCol>
              </a:tblGrid>
              <a:tr h="518750">
                <a:tc row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latin typeface="Cambria" panose="02040503050406030204" pitchFamily="18" charset="0"/>
                        </a:rPr>
                        <a:t>LICENCE </a:t>
                      </a:r>
                    </a:p>
                    <a:p>
                      <a:endParaRPr lang="fr-FR" sz="2000" dirty="0">
                        <a:latin typeface="Cambria" panose="02040503050406030204" pitchFamily="18" charset="0"/>
                      </a:endParaRPr>
                    </a:p>
                  </a:txBody>
                  <a:tcPr vert="vert"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Génie des Procédés</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هندسة الطرائق</a:t>
                      </a:r>
                      <a:endParaRPr lang="fr-FR" altLang="fr-FR" sz="2000" b="1" kern="1200" dirty="0">
                        <a:solidFill>
                          <a:srgbClr val="0000FF"/>
                        </a:solidFill>
                        <a:latin typeface="Cambria" panose="02040503050406030204" pitchFamily="18" charset="0"/>
                        <a:ea typeface="+mn-ea"/>
                        <a:cs typeface="+mn-cs"/>
                      </a:endParaRPr>
                    </a:p>
                  </a:txBody>
                  <a:tcPr>
                    <a:lnR w="12700" cap="flat" cmpd="sng" algn="ctr">
                      <a:solidFill>
                        <a:schemeClr val="tx1"/>
                      </a:solidFill>
                      <a:prstDash val="solid"/>
                      <a:round/>
                      <a:headEnd type="none" w="med" len="med"/>
                      <a:tailEnd type="none" w="med" len="med"/>
                    </a:lnR>
                  </a:tcPr>
                </a:tc>
                <a:tc row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latin typeface="Cambria" panose="02040503050406030204" pitchFamily="18" charset="0"/>
                        </a:rPr>
                        <a:t>ليسانس</a:t>
                      </a:r>
                      <a:endParaRPr lang="fr-FR" sz="2000" dirty="0">
                        <a:latin typeface="Cambria" panose="02040503050406030204" pitchFamily="18" charset="0"/>
                      </a:endParaRPr>
                    </a:p>
                  </a:txBody>
                  <a:tcPr vert="vert"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54520">
                <a:tc vMerge="1">
                  <a:txBody>
                    <a:bodyPr/>
                    <a:lstStyle/>
                    <a:p>
                      <a:endParaRPr lang="fr-FR" dirty="0"/>
                    </a:p>
                  </a:txBody>
                  <a:tcPr/>
                </a:tc>
                <a:tc>
                  <a:txBody>
                    <a:bodyPr/>
                    <a:lstStyle/>
                    <a:p>
                      <a:pPr>
                        <a:spcAft>
                          <a:spcPts val="0"/>
                        </a:spcAft>
                        <a:tabLst>
                          <a:tab pos="114300" algn="l"/>
                          <a:tab pos="457200" algn="l"/>
                          <a:tab pos="685800" algn="l"/>
                        </a:tabLst>
                      </a:pPr>
                      <a:r>
                        <a:rPr lang="fr-FR" sz="2000" kern="1200" dirty="0">
                          <a:solidFill>
                            <a:schemeClr val="tx1"/>
                          </a:solidFill>
                          <a:effectLst/>
                          <a:latin typeface="Cambria" panose="02040503050406030204" pitchFamily="18" charset="0"/>
                          <a:ea typeface="+mn-ea"/>
                          <a:cs typeface="+mn-cs"/>
                        </a:rPr>
                        <a:t>- Génie des Procédés (A)</a:t>
                      </a:r>
                      <a:endParaRPr lang="fr-FR" sz="2000" b="1" i="1" dirty="0">
                        <a:effectLst/>
                        <a:latin typeface="Cambria" panose="02040503050406030204" pitchFamily="18" charset="0"/>
                        <a:ea typeface="Times New Roman" panose="02020603050405020304" pitchFamily="18" charset="0"/>
                      </a:endParaRPr>
                    </a:p>
                  </a:txBody>
                  <a:tcPr marL="68574" marR="68574" marT="0" marB="0" anchor="ctr"/>
                </a:tc>
                <a:tc>
                  <a:txBody>
                    <a:bodyPr/>
                    <a:lstStyle/>
                    <a:p>
                      <a:pPr algn="r">
                        <a:spcAft>
                          <a:spcPts val="0"/>
                        </a:spcAft>
                      </a:pPr>
                      <a:r>
                        <a:rPr lang="ar-SA" sz="2000" b="0" kern="1200" dirty="0">
                          <a:solidFill>
                            <a:schemeClr val="tx1"/>
                          </a:solidFill>
                          <a:effectLst/>
                          <a:latin typeface="Cambria" panose="02040503050406030204" pitchFamily="18" charset="0"/>
                          <a:ea typeface="+mn-ea"/>
                          <a:cs typeface="+mn-cs"/>
                        </a:rPr>
                        <a:t>هندسة الطرائق (أ)</a:t>
                      </a:r>
                      <a:endParaRPr lang="fr-FR" sz="2000" b="0" kern="1200" dirty="0">
                        <a:solidFill>
                          <a:schemeClr val="tx1"/>
                        </a:solidFill>
                        <a:effectLst/>
                        <a:latin typeface="Cambria" panose="02040503050406030204" pitchFamily="18" charset="0"/>
                        <a:ea typeface="+mn-ea"/>
                        <a:cs typeface="+mn-cs"/>
                      </a:endParaRPr>
                    </a:p>
                  </a:txBody>
                  <a:tcPr marL="68579" marR="68579" marT="0" marB="0"/>
                </a:tc>
                <a:tc vMerge="1">
                  <a:txBody>
                    <a:bodyPr/>
                    <a:lstStyle/>
                    <a:p>
                      <a:endParaRPr lang="fr-FR" dirty="0"/>
                    </a:p>
                  </a:txBody>
                  <a:tcPr/>
                </a:tc>
                <a:extLst>
                  <a:ext uri="{0D108BD9-81ED-4DB2-BD59-A6C34878D82A}">
                    <a16:rowId xmlns:a16="http://schemas.microsoft.com/office/drawing/2014/main" val="10001"/>
                  </a:ext>
                </a:extLst>
              </a:tr>
              <a:tr h="518750">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Electromécanique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err="1">
                          <a:solidFill>
                            <a:srgbClr val="0000FF"/>
                          </a:solidFill>
                          <a:latin typeface="Cambria" panose="02040503050406030204" pitchFamily="18" charset="0"/>
                          <a:ea typeface="+mn-ea"/>
                          <a:cs typeface="+mn-cs"/>
                        </a:rPr>
                        <a:t>كهروميكانيك</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2"/>
                  </a:ext>
                </a:extLst>
              </a:tr>
              <a:tr h="706894">
                <a:tc vMerge="1">
                  <a:txBody>
                    <a:bodyPr/>
                    <a:lstStyle/>
                    <a:p>
                      <a:endParaRPr lang="fr-FR" dirty="0"/>
                    </a:p>
                  </a:txBody>
                  <a:tcPr/>
                </a:tc>
                <a:tc>
                  <a:txBody>
                    <a:bodyPr/>
                    <a:lstStyle/>
                    <a:p>
                      <a:r>
                        <a:rPr lang="fr-FR" sz="2000" kern="1200" dirty="0">
                          <a:solidFill>
                            <a:schemeClr val="tx1"/>
                          </a:solidFill>
                          <a:effectLst/>
                          <a:latin typeface="Cambria" panose="02040503050406030204" pitchFamily="18" charset="0"/>
                          <a:ea typeface="+mn-ea"/>
                          <a:cs typeface="+mn-cs"/>
                        </a:rPr>
                        <a:t>Electromécanique (A)</a:t>
                      </a:r>
                    </a:p>
                    <a:p>
                      <a:r>
                        <a:rPr lang="fr-FR" sz="2000" kern="1200" dirty="0">
                          <a:solidFill>
                            <a:schemeClr val="tx1"/>
                          </a:solidFill>
                          <a:effectLst/>
                          <a:latin typeface="Cambria" panose="02040503050406030204" pitchFamily="18" charset="0"/>
                          <a:ea typeface="+mn-ea"/>
                          <a:cs typeface="+mn-cs"/>
                        </a:rPr>
                        <a:t>- Maintenance Industrielle (A)</a:t>
                      </a:r>
                      <a:endParaRPr lang="fr-FR" sz="2000" b="1" i="1" dirty="0">
                        <a:effectLst/>
                        <a:latin typeface="Cambria" panose="02040503050406030204" pitchFamily="18" charset="0"/>
                        <a:ea typeface="Times New Roman" panose="02020603050405020304" pitchFamily="18" charset="0"/>
                      </a:endParaRPr>
                    </a:p>
                  </a:txBody>
                  <a:tcPr marL="68585" marR="68585" marT="0" marB="0" anchor="ctr"/>
                </a:tc>
                <a:tc>
                  <a:txBody>
                    <a:bodyPr/>
                    <a:lstStyle/>
                    <a:p>
                      <a:pPr marL="0" lvl="0" algn="r" defTabSz="914400" rtl="0" eaLnBrk="1" latinLnBrk="0" hangingPunct="1">
                        <a:spcAft>
                          <a:spcPts val="0"/>
                        </a:spcAft>
                      </a:pPr>
                      <a:r>
                        <a:rPr lang="ar-SA" sz="2000" b="0" kern="1200" dirty="0" err="1">
                          <a:solidFill>
                            <a:schemeClr val="tx1"/>
                          </a:solidFill>
                          <a:effectLst/>
                          <a:latin typeface="Cambria" panose="02040503050406030204" pitchFamily="18" charset="0"/>
                          <a:ea typeface="+mn-ea"/>
                          <a:cs typeface="+mn-cs"/>
                        </a:rPr>
                        <a:t>كهروميكانيك</a:t>
                      </a:r>
                      <a:r>
                        <a:rPr lang="ar-SA" sz="2000" b="0" kern="1200" dirty="0">
                          <a:solidFill>
                            <a:schemeClr val="tx1"/>
                          </a:solidFill>
                          <a:effectLst/>
                          <a:latin typeface="Cambria" panose="02040503050406030204" pitchFamily="18" charset="0"/>
                          <a:ea typeface="+mn-ea"/>
                          <a:cs typeface="+mn-cs"/>
                        </a:rPr>
                        <a:t> (أ)</a:t>
                      </a:r>
                      <a:endParaRPr lang="fr-FR" sz="2000" b="0" kern="1200" dirty="0">
                        <a:solidFill>
                          <a:schemeClr val="tx1"/>
                        </a:solidFill>
                        <a:effectLst/>
                        <a:latin typeface="Cambria" panose="02040503050406030204" pitchFamily="18" charset="0"/>
                        <a:ea typeface="+mn-ea"/>
                        <a:cs typeface="+mn-cs"/>
                      </a:endParaRPr>
                    </a:p>
                    <a:p>
                      <a:pPr marL="0" algn="r" defTabSz="914400" rtl="0" eaLnBrk="1" latinLnBrk="0" hangingPunct="1">
                        <a:spcAft>
                          <a:spcPts val="0"/>
                        </a:spcAft>
                      </a:pPr>
                      <a:r>
                        <a:rPr lang="ar-SA" sz="2000" b="0" kern="1200" dirty="0">
                          <a:solidFill>
                            <a:schemeClr val="tx1"/>
                          </a:solidFill>
                          <a:effectLst/>
                          <a:latin typeface="Cambria" panose="02040503050406030204" pitchFamily="18" charset="0"/>
                          <a:ea typeface="+mn-ea"/>
                          <a:cs typeface="+mn-cs"/>
                        </a:rPr>
                        <a:t>صيانة صناعية (أ)</a:t>
                      </a:r>
                      <a:endParaRPr lang="fr-FR" sz="2000" b="0" kern="1200" dirty="0">
                        <a:solidFill>
                          <a:schemeClr val="tx1"/>
                        </a:solidFill>
                        <a:effectLst/>
                        <a:latin typeface="Cambria" panose="02040503050406030204" pitchFamily="18" charset="0"/>
                        <a:ea typeface="+mn-ea"/>
                        <a:cs typeface="+mn-cs"/>
                      </a:endParaRPr>
                    </a:p>
                  </a:txBody>
                  <a:tcPr marL="68590" marR="68590" marT="0" marB="0"/>
                </a:tc>
                <a:tc vMerge="1">
                  <a:txBody>
                    <a:bodyPr/>
                    <a:lstStyle/>
                    <a:p>
                      <a:endParaRPr lang="fr-FR" dirty="0"/>
                    </a:p>
                  </a:txBody>
                  <a:tcPr/>
                </a:tc>
                <a:extLst>
                  <a:ext uri="{0D108BD9-81ED-4DB2-BD59-A6C34878D82A}">
                    <a16:rowId xmlns:a16="http://schemas.microsoft.com/office/drawing/2014/main" val="10003"/>
                  </a:ext>
                </a:extLst>
              </a:tr>
              <a:tr h="518750">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a:t>
                      </a:r>
                      <a:r>
                        <a:rPr lang="fr-FR" sz="2000" b="1" kern="1200" dirty="0" err="1">
                          <a:solidFill>
                            <a:srgbClr val="0000FF"/>
                          </a:solidFill>
                          <a:latin typeface="Cambria" panose="02040503050406030204" pitchFamily="18" charset="0"/>
                          <a:ea typeface="+mn-ea"/>
                          <a:cs typeface="+mn-cs"/>
                        </a:rPr>
                        <a:t>Hygiéne</a:t>
                      </a:r>
                      <a:r>
                        <a:rPr lang="fr-FR" sz="2000" b="1" kern="1200" dirty="0">
                          <a:solidFill>
                            <a:srgbClr val="0000FF"/>
                          </a:solidFill>
                          <a:latin typeface="Cambria" panose="02040503050406030204" pitchFamily="18" charset="0"/>
                          <a:ea typeface="+mn-ea"/>
                          <a:cs typeface="+mn-cs"/>
                        </a:rPr>
                        <a:t> et Sécurité Industrielle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نظافة وأمن صناعي</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4"/>
                  </a:ext>
                </a:extLst>
              </a:tr>
              <a:tr h="532223">
                <a:tc vMerge="1">
                  <a:txBody>
                    <a:bodyPr/>
                    <a:lstStyle/>
                    <a:p>
                      <a:endParaRPr lang="fr-FR" dirty="0"/>
                    </a:p>
                  </a:txBody>
                  <a:tcPr/>
                </a:tc>
                <a:tc>
                  <a:txBody>
                    <a:bodyPr/>
                    <a:lstStyle/>
                    <a:p>
                      <a:r>
                        <a:rPr lang="fr-FR" sz="2000" kern="1200" dirty="0">
                          <a:solidFill>
                            <a:schemeClr val="tx1"/>
                          </a:solidFill>
                          <a:effectLst/>
                          <a:latin typeface="Cambria" panose="02040503050406030204" pitchFamily="18" charset="0"/>
                          <a:ea typeface="+mn-ea"/>
                          <a:cs typeface="+mn-cs"/>
                        </a:rPr>
                        <a:t>- Hygiène et Sécurité  Industrielle (A)</a:t>
                      </a:r>
                    </a:p>
                  </a:txBody>
                  <a:tcPr marL="68592" marR="68592" marT="0" marB="0" anchor="ctr"/>
                </a:tc>
                <a:tc>
                  <a:txBody>
                    <a:bodyPr/>
                    <a:lstStyle/>
                    <a:p>
                      <a:pPr marL="0" lvl="0" algn="r" defTabSz="914400" rtl="0" eaLnBrk="1" latinLnBrk="0" hangingPunct="1">
                        <a:spcAft>
                          <a:spcPts val="0"/>
                        </a:spcAft>
                      </a:pPr>
                      <a:r>
                        <a:rPr lang="ar-SA" sz="2000" b="0" kern="1200" dirty="0">
                          <a:solidFill>
                            <a:schemeClr val="tx1"/>
                          </a:solidFill>
                          <a:effectLst/>
                          <a:latin typeface="Cambria" panose="02040503050406030204" pitchFamily="18" charset="0"/>
                          <a:ea typeface="+mn-ea"/>
                          <a:cs typeface="+mn-cs"/>
                        </a:rPr>
                        <a:t>نظافة وأمن صناعي (أ)</a:t>
                      </a:r>
                      <a:endParaRPr lang="fr-FR" sz="2000" b="0" kern="1200" dirty="0">
                        <a:solidFill>
                          <a:schemeClr val="tx1"/>
                        </a:solidFill>
                        <a:effectLst/>
                        <a:latin typeface="Cambria" panose="02040503050406030204" pitchFamily="18" charset="0"/>
                        <a:ea typeface="+mn-ea"/>
                        <a:cs typeface="+mn-cs"/>
                      </a:endParaRPr>
                    </a:p>
                  </a:txBody>
                  <a:tcPr marL="68592" marR="68592" marT="0" marB="0"/>
                </a:tc>
                <a:tc vMerge="1">
                  <a:txBody>
                    <a:bodyPr/>
                    <a:lstStyle/>
                    <a:p>
                      <a:endParaRPr lang="fr-FR" dirty="0"/>
                    </a:p>
                  </a:txBody>
                  <a:tcPr/>
                </a:tc>
                <a:extLst>
                  <a:ext uri="{0D108BD9-81ED-4DB2-BD59-A6C34878D82A}">
                    <a16:rowId xmlns:a16="http://schemas.microsoft.com/office/drawing/2014/main" val="10005"/>
                  </a:ext>
                </a:extLst>
              </a:tr>
              <a:tr h="518750">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Génie Biomédical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هندسة </a:t>
                      </a:r>
                      <a:r>
                        <a:rPr lang="ar-SA" altLang="fr-FR" sz="2000" b="1" kern="1200" dirty="0" err="1">
                          <a:solidFill>
                            <a:srgbClr val="0000FF"/>
                          </a:solidFill>
                          <a:latin typeface="Cambria" panose="02040503050406030204" pitchFamily="18" charset="0"/>
                          <a:ea typeface="+mn-ea"/>
                          <a:cs typeface="+mn-cs"/>
                        </a:rPr>
                        <a:t>بيوطبية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6"/>
                  </a:ext>
                </a:extLst>
              </a:tr>
              <a:tr h="461669">
                <a:tc vMerge="1">
                  <a:txBody>
                    <a:bodyPr/>
                    <a:lstStyle/>
                    <a:p>
                      <a:endParaRPr lang="fr-FR" dirty="0"/>
                    </a:p>
                  </a:txBody>
                  <a:tcPr/>
                </a:tc>
                <a:tc>
                  <a:txBody>
                    <a:bodyPr/>
                    <a:lstStyle/>
                    <a:p>
                      <a:r>
                        <a:rPr lang="fr-FR" sz="2000" kern="1200" dirty="0">
                          <a:solidFill>
                            <a:schemeClr val="tx1"/>
                          </a:solidFill>
                          <a:effectLst/>
                          <a:latin typeface="Cambria" panose="02040503050406030204" pitchFamily="18" charset="0"/>
                          <a:ea typeface="+mn-ea"/>
                          <a:cs typeface="+mn-cs"/>
                        </a:rPr>
                        <a:t>- Génie Biomédical (A)</a:t>
                      </a:r>
                      <a:endParaRPr lang="fr-FR" sz="2000" b="1" i="1" dirty="0">
                        <a:effectLst/>
                        <a:latin typeface="Cambria" panose="02040503050406030204" pitchFamily="18" charset="0"/>
                        <a:ea typeface="Times New Roman" panose="02020603050405020304" pitchFamily="18" charset="0"/>
                      </a:endParaRPr>
                    </a:p>
                  </a:txBody>
                  <a:tcPr marL="68585" marR="68585" marT="0" marB="0" anchor="ctr"/>
                </a:tc>
                <a:tc>
                  <a:txBody>
                    <a:bodyPr/>
                    <a:lstStyle/>
                    <a:p>
                      <a:pPr marL="0" lvl="0" algn="r" defTabSz="914400" rtl="0" eaLnBrk="1" latinLnBrk="0" hangingPunct="1">
                        <a:spcAft>
                          <a:spcPts val="0"/>
                        </a:spcAft>
                      </a:pPr>
                      <a:r>
                        <a:rPr lang="ar-SA" sz="2000" b="0" kern="1200" dirty="0">
                          <a:solidFill>
                            <a:schemeClr val="tx1"/>
                          </a:solidFill>
                          <a:effectLst/>
                          <a:latin typeface="Cambria" panose="02040503050406030204" pitchFamily="18" charset="0"/>
                          <a:ea typeface="+mn-ea"/>
                          <a:cs typeface="+mn-cs"/>
                        </a:rPr>
                        <a:t>هندسة </a:t>
                      </a:r>
                      <a:r>
                        <a:rPr lang="ar-SA" sz="2000" b="0" kern="1200" dirty="0" err="1">
                          <a:solidFill>
                            <a:schemeClr val="tx1"/>
                          </a:solidFill>
                          <a:effectLst/>
                          <a:latin typeface="Cambria" panose="02040503050406030204" pitchFamily="18" charset="0"/>
                          <a:ea typeface="+mn-ea"/>
                          <a:cs typeface="+mn-cs"/>
                        </a:rPr>
                        <a:t>بيوطبية</a:t>
                      </a:r>
                      <a:r>
                        <a:rPr lang="ar-SA" sz="2000" b="0" kern="1200" dirty="0">
                          <a:solidFill>
                            <a:schemeClr val="tx1"/>
                          </a:solidFill>
                          <a:effectLst/>
                          <a:latin typeface="Cambria" panose="02040503050406030204" pitchFamily="18" charset="0"/>
                          <a:ea typeface="+mn-ea"/>
                          <a:cs typeface="+mn-cs"/>
                        </a:rPr>
                        <a:t> (أ)</a:t>
                      </a:r>
                      <a:endParaRPr lang="fr-FR" sz="2000" b="0" kern="1200" dirty="0">
                        <a:solidFill>
                          <a:schemeClr val="tx1"/>
                        </a:solidFill>
                        <a:effectLst/>
                        <a:latin typeface="Cambria" panose="02040503050406030204" pitchFamily="18" charset="0"/>
                        <a:ea typeface="+mn-ea"/>
                        <a:cs typeface="+mn-cs"/>
                      </a:endParaRPr>
                    </a:p>
                  </a:txBody>
                  <a:tcPr marL="68585" marR="68585" marT="0" marB="0"/>
                </a:tc>
                <a:tc vMerge="1">
                  <a:txBody>
                    <a:bodyPr/>
                    <a:lstStyle/>
                    <a:p>
                      <a:endParaRPr lang="fr-FR" dirty="0"/>
                    </a:p>
                  </a:txBody>
                  <a:tcPr/>
                </a:tc>
                <a:extLst>
                  <a:ext uri="{0D108BD9-81ED-4DB2-BD59-A6C34878D82A}">
                    <a16:rowId xmlns:a16="http://schemas.microsoft.com/office/drawing/2014/main" val="10007"/>
                  </a:ext>
                </a:extLst>
              </a:tr>
              <a:tr h="518750">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ea typeface="+mn-ea"/>
                          <a:cs typeface="+mn-cs"/>
                        </a:rPr>
                        <a:t>Filière Télécommunications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ea typeface="+mn-ea"/>
                          <a:cs typeface="+mn-cs"/>
                        </a:rPr>
                        <a:t>اتصالات </a:t>
                      </a:r>
                      <a:r>
                        <a:rPr lang="ar-DZ" altLang="fr-FR" sz="2000" b="1" kern="1200" dirty="0">
                          <a:solidFill>
                            <a:srgbClr val="0000FF"/>
                          </a:solidFill>
                          <a:latin typeface="Cambria" panose="02040503050406030204" pitchFamily="18" charset="0"/>
                          <a:ea typeface="+mn-ea"/>
                          <a:cs typeface="+mn-cs"/>
                        </a:rPr>
                        <a:t>سلكية ولاسلكية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8"/>
                  </a:ext>
                </a:extLst>
              </a:tr>
              <a:tr h="589703">
                <a:tc vMerge="1">
                  <a:txBody>
                    <a:bodyPr/>
                    <a:lstStyle/>
                    <a:p>
                      <a:endParaRPr lang="fr-FR" dirty="0"/>
                    </a:p>
                  </a:txBody>
                  <a:tcPr/>
                </a:tc>
                <a:tc>
                  <a:txBody>
                    <a:bodyPr/>
                    <a:lstStyle/>
                    <a:p>
                      <a:r>
                        <a:rPr lang="fr-FR" sz="2000" kern="1200" dirty="0">
                          <a:solidFill>
                            <a:schemeClr val="tx1"/>
                          </a:solidFill>
                          <a:effectLst/>
                          <a:latin typeface="Cambria" panose="02040503050406030204" pitchFamily="18" charset="0"/>
                          <a:ea typeface="+mn-ea"/>
                          <a:cs typeface="+mn-cs"/>
                        </a:rPr>
                        <a:t>- Télécommunications (A) </a:t>
                      </a:r>
                      <a:endParaRPr lang="fr-FR" sz="2000" b="1" i="1" dirty="0">
                        <a:effectLst/>
                        <a:latin typeface="Cambria" panose="02040503050406030204" pitchFamily="18" charset="0"/>
                        <a:ea typeface="Times New Roman" panose="02020603050405020304" pitchFamily="18" charset="0"/>
                      </a:endParaRPr>
                    </a:p>
                  </a:txBody>
                  <a:tcPr marL="68581" marR="68581" marT="0" marB="0" anchor="ctr"/>
                </a:tc>
                <a:tc>
                  <a:txBody>
                    <a:bodyPr/>
                    <a:lstStyle/>
                    <a:p>
                      <a:pPr marL="0" lvl="0" indent="0" algn="r" defTabSz="914400" rtl="0" eaLnBrk="1" latinLnBrk="0" hangingPunct="1">
                        <a:lnSpc>
                          <a:spcPct val="115000"/>
                        </a:lnSpc>
                        <a:spcAft>
                          <a:spcPts val="0"/>
                        </a:spcAft>
                        <a:buSzPts val="650"/>
                        <a:buFont typeface="Symbol" panose="05050102010706020507" pitchFamily="18" charset="2"/>
                        <a:buNone/>
                        <a:tabLst>
                          <a:tab pos="201295" algn="r"/>
                          <a:tab pos="457200" algn="l"/>
                        </a:tabLst>
                      </a:pPr>
                      <a:r>
                        <a:rPr lang="ar-SA" sz="2000" b="0" kern="1200" dirty="0">
                          <a:solidFill>
                            <a:schemeClr val="tx1"/>
                          </a:solidFill>
                          <a:effectLst/>
                          <a:latin typeface="Cambria" panose="02040503050406030204" pitchFamily="18" charset="0"/>
                          <a:ea typeface="+mn-ea"/>
                          <a:cs typeface="+mn-cs"/>
                        </a:rPr>
                        <a:t>اتصالات سلكية ولاسلكية (أ)</a:t>
                      </a:r>
                      <a:endParaRPr lang="fr-FR" sz="2000" b="0" kern="1200" dirty="0">
                        <a:solidFill>
                          <a:schemeClr val="tx1"/>
                        </a:solidFill>
                        <a:effectLst/>
                        <a:latin typeface="Cambria" panose="02040503050406030204" pitchFamily="18" charset="0"/>
                        <a:ea typeface="+mn-ea"/>
                        <a:cs typeface="+mn-cs"/>
                      </a:endParaRPr>
                    </a:p>
                  </a:txBody>
                  <a:tcPr marL="68580" marR="68580" marT="0" marB="0" anchor="ctr"/>
                </a:tc>
                <a:tc vMerge="1">
                  <a:txBody>
                    <a:bodyPr/>
                    <a:lstStyle/>
                    <a:p>
                      <a:endParaRPr lang="fr-FR" dirty="0"/>
                    </a:p>
                  </a:txBody>
                  <a:tcPr/>
                </a:tc>
                <a:extLst>
                  <a:ext uri="{0D108BD9-81ED-4DB2-BD59-A6C34878D82A}">
                    <a16:rowId xmlns:a16="http://schemas.microsoft.com/office/drawing/2014/main" val="10009"/>
                  </a:ext>
                </a:extLst>
              </a:tr>
              <a:tr h="518750">
                <a:tc vMerge="1">
                  <a:txBody>
                    <a:bodyPr/>
                    <a:lstStyle/>
                    <a:p>
                      <a:endParaRPr lang="fr-FR" dirty="0"/>
                    </a:p>
                  </a:txBody>
                  <a:tcPr/>
                </a:tc>
                <a:tc>
                  <a:txBody>
                    <a:bodyPr/>
                    <a:lstStyle/>
                    <a:p>
                      <a:endParaRPr lang="fr-FR" dirty="0"/>
                    </a:p>
                  </a:txBody>
                  <a:tcPr/>
                </a:tc>
                <a:tc>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0010"/>
                  </a:ext>
                </a:extLst>
              </a:tr>
              <a:tr h="558774">
                <a:tc vMerge="1">
                  <a:txBody>
                    <a:bodyPr/>
                    <a:lstStyle/>
                    <a:p>
                      <a:endParaRPr lang="fr-FR" dirty="0"/>
                    </a:p>
                  </a:txBody>
                  <a:tcPr/>
                </a:tc>
                <a:tc>
                  <a:txBody>
                    <a:bodyPr/>
                    <a:lstStyle/>
                    <a:p>
                      <a:endParaRPr lang="fr-FR" dirty="0"/>
                    </a:p>
                  </a:txBody>
                  <a:tcPr marL="68587" marR="68587" marT="0" marB="0" anchor="ctr"/>
                </a:tc>
                <a:tc>
                  <a:txBody>
                    <a:bodyPr/>
                    <a:lstStyle/>
                    <a:p>
                      <a:endParaRPr lang="fr-FR" dirty="0"/>
                    </a:p>
                  </a:txBody>
                  <a:tcPr marL="68592" marR="68592" marT="0" marB="0"/>
                </a:tc>
                <a:tc vMerge="1">
                  <a:txBody>
                    <a:bodyPr/>
                    <a:lstStyle/>
                    <a:p>
                      <a:endParaRPr lang="fr-FR" dirty="0"/>
                    </a:p>
                  </a:txBody>
                  <a:tcPr/>
                </a:tc>
                <a:extLst>
                  <a:ext uri="{0D108BD9-81ED-4DB2-BD59-A6C34878D82A}">
                    <a16:rowId xmlns:a16="http://schemas.microsoft.com/office/drawing/2014/main" val="10011"/>
                  </a:ext>
                </a:extLst>
              </a:tr>
            </a:tbl>
          </a:graphicData>
        </a:graphic>
      </p:graphicFrame>
      <p:sp>
        <p:nvSpPr>
          <p:cNvPr id="7" name="Forme libre 6"/>
          <p:cNvSpPr/>
          <p:nvPr/>
        </p:nvSpPr>
        <p:spPr>
          <a:xfrm>
            <a:off x="10140041" y="278512"/>
            <a:ext cx="1853852" cy="199826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ZoneTexte 9"/>
          <p:cNvSpPr txBox="1"/>
          <p:nvPr/>
        </p:nvSpPr>
        <p:spPr>
          <a:xfrm>
            <a:off x="9986960" y="963997"/>
            <a:ext cx="2133600" cy="553998"/>
          </a:xfrm>
          <a:prstGeom prst="rect">
            <a:avLst/>
          </a:prstGeom>
          <a:noFill/>
        </p:spPr>
        <p:txBody>
          <a:bodyPr wrap="square">
            <a:spAutoFit/>
          </a:bodyPr>
          <a:lstStyle/>
          <a:p>
            <a:pPr algn="ctr">
              <a:defRPr/>
            </a:pPr>
            <a:r>
              <a:rPr lang="fr-FR" sz="3000" b="1" dirty="0">
                <a:solidFill>
                  <a:schemeClr val="bg1"/>
                </a:solidFill>
              </a:rPr>
              <a:t>A00LAL04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extLst>
              <p:ext uri="{D42A27DB-BD31-4B8C-83A1-F6EECF244321}">
                <p14:modId xmlns:p14="http://schemas.microsoft.com/office/powerpoint/2010/main" val="1480936719"/>
              </p:ext>
            </p:extLst>
          </p:nvPr>
        </p:nvGraphicFramePr>
        <p:xfrm>
          <a:off x="0" y="96444"/>
          <a:ext cx="10747332" cy="6761557"/>
        </p:xfrm>
        <a:graphic>
          <a:graphicData uri="http://schemas.openxmlformats.org/drawingml/2006/table">
            <a:tbl>
              <a:tblPr firstRow="1" bandRow="1">
                <a:tableStyleId>{5FD0F851-EC5A-4D38-B0AD-8093EC10F338}</a:tableStyleId>
              </a:tblPr>
              <a:tblGrid>
                <a:gridCol w="819194">
                  <a:extLst>
                    <a:ext uri="{9D8B030D-6E8A-4147-A177-3AD203B41FA5}">
                      <a16:colId xmlns:a16="http://schemas.microsoft.com/office/drawing/2014/main" val="20000"/>
                    </a:ext>
                  </a:extLst>
                </a:gridCol>
                <a:gridCol w="5453590">
                  <a:extLst>
                    <a:ext uri="{9D8B030D-6E8A-4147-A177-3AD203B41FA5}">
                      <a16:colId xmlns:a16="http://schemas.microsoft.com/office/drawing/2014/main" val="20001"/>
                    </a:ext>
                  </a:extLst>
                </a:gridCol>
                <a:gridCol w="3735512">
                  <a:extLst>
                    <a:ext uri="{9D8B030D-6E8A-4147-A177-3AD203B41FA5}">
                      <a16:colId xmlns:a16="http://schemas.microsoft.com/office/drawing/2014/main" val="20002"/>
                    </a:ext>
                  </a:extLst>
                </a:gridCol>
                <a:gridCol w="739036">
                  <a:extLst>
                    <a:ext uri="{9D8B030D-6E8A-4147-A177-3AD203B41FA5}">
                      <a16:colId xmlns:a16="http://schemas.microsoft.com/office/drawing/2014/main" val="20003"/>
                    </a:ext>
                  </a:extLst>
                </a:gridCol>
              </a:tblGrid>
              <a:tr h="475115">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latin typeface="Cambria" panose="02040503050406030204" pitchFamily="18" charset="0"/>
                        </a:rPr>
                        <a:t>MASTER </a:t>
                      </a:r>
                    </a:p>
                    <a:p>
                      <a:endParaRPr lang="fr-FR" sz="2000" dirty="0">
                        <a:latin typeface="Cambria" panose="02040503050406030204" pitchFamily="18" charset="0"/>
                      </a:endParaRPr>
                    </a:p>
                  </a:txBody>
                  <a:tcPr vert="vert"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dirty="0">
                          <a:solidFill>
                            <a:srgbClr val="0000FF"/>
                          </a:solidFill>
                          <a:latin typeface="Cambria" panose="02040503050406030204" pitchFamily="18" charset="0"/>
                        </a:rPr>
                        <a:t>Filière Automatique</a:t>
                      </a:r>
                      <a:endParaRPr lang="fr-FR" altLang="fr-FR" sz="2000"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solidFill>
                            <a:srgbClr val="0000FF"/>
                          </a:solidFill>
                          <a:latin typeface="Cambria" panose="02040503050406030204" pitchFamily="18" charset="0"/>
                        </a:rPr>
                        <a:t>آلية</a:t>
                      </a:r>
                      <a:endParaRPr lang="fr-FR" sz="2000" b="1" kern="1200" dirty="0">
                        <a:solidFill>
                          <a:srgbClr val="0000FF"/>
                        </a:solidFill>
                        <a:latin typeface="Cambria" panose="02040503050406030204" pitchFamily="18" charset="0"/>
                        <a:ea typeface="Times New Roman" panose="02020603050405020304" pitchFamily="18"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latin typeface="Cambria" panose="02040503050406030204" pitchFamily="18" charset="0"/>
                        </a:rPr>
                        <a:t>ماستر </a:t>
                      </a:r>
                      <a:endParaRPr lang="fr-FR" sz="2000" dirty="0">
                        <a:latin typeface="Cambria" panose="02040503050406030204" pitchFamily="18" charset="0"/>
                      </a:endParaRPr>
                    </a:p>
                  </a:txBody>
                  <a:tcPr vert="vert"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6407">
                <a:tc vMerge="1">
                  <a:txBody>
                    <a:bodyPr/>
                    <a:lstStyle/>
                    <a:p>
                      <a:endParaRPr lang="fr-FR" dirty="0"/>
                    </a:p>
                  </a:txBody>
                  <a:tcPr/>
                </a:tc>
                <a:tc>
                  <a:txBody>
                    <a:bodyPr/>
                    <a:lstStyle/>
                    <a:p>
                      <a:pPr>
                        <a:spcAft>
                          <a:spcPts val="0"/>
                        </a:spcAft>
                      </a:pPr>
                      <a:r>
                        <a:rPr lang="fr-FR" sz="2000" kern="1200" dirty="0">
                          <a:solidFill>
                            <a:schemeClr val="tx1"/>
                          </a:solidFill>
                          <a:effectLst/>
                          <a:latin typeface="Cambria" panose="02040503050406030204" pitchFamily="18" charset="0"/>
                        </a:rPr>
                        <a:t>Automatique et Informatique Industrielle (A)</a:t>
                      </a:r>
                      <a:endParaRPr lang="fr-FR" sz="2000" kern="1200" dirty="0">
                        <a:solidFill>
                          <a:schemeClr val="tx1"/>
                        </a:solidFill>
                        <a:effectLst/>
                        <a:latin typeface="Cambria" panose="02040503050406030204" pitchFamily="18" charset="0"/>
                        <a:ea typeface="+mn-ea"/>
                        <a:cs typeface="+mn-cs"/>
                      </a:endParaRPr>
                    </a:p>
                  </a:txBody>
                  <a:tcPr marL="68580" marR="68580" marT="0" marB="0" anchor="ctr"/>
                </a:tc>
                <a:tc>
                  <a:txBody>
                    <a:bodyPr/>
                    <a:lstStyle/>
                    <a:p>
                      <a:pPr algn="r">
                        <a:spcAft>
                          <a:spcPts val="0"/>
                        </a:spcAft>
                      </a:pPr>
                      <a:r>
                        <a:rPr lang="ar-SA" sz="2000" kern="1200" dirty="0">
                          <a:solidFill>
                            <a:schemeClr val="tx1"/>
                          </a:solidFill>
                          <a:effectLst/>
                          <a:latin typeface="Cambria" panose="02040503050406030204" pitchFamily="18" charset="0"/>
                        </a:rPr>
                        <a:t>آلية وإعلام آلي صناعي (أ)</a:t>
                      </a:r>
                      <a:endParaRPr lang="fr-FR" sz="2000" kern="1200" dirty="0">
                        <a:solidFill>
                          <a:schemeClr val="tx1"/>
                        </a:solidFill>
                        <a:effectLst/>
                        <a:latin typeface="Cambria" panose="02040503050406030204" pitchFamily="18" charset="0"/>
                        <a:ea typeface="+mn-ea"/>
                        <a:cs typeface="+mn-cs"/>
                      </a:endParaRPr>
                    </a:p>
                  </a:txBody>
                  <a:tcPr marL="68579" marR="68579" marT="0" marB="0"/>
                </a:tc>
                <a:tc vMerge="1">
                  <a:txBody>
                    <a:bodyPr/>
                    <a:lstStyle/>
                    <a:p>
                      <a:endParaRPr lang="fr-FR" dirty="0"/>
                    </a:p>
                  </a:txBody>
                  <a:tcPr/>
                </a:tc>
                <a:extLst>
                  <a:ext uri="{0D108BD9-81ED-4DB2-BD59-A6C34878D82A}">
                    <a16:rowId xmlns:a16="http://schemas.microsoft.com/office/drawing/2014/main" val="10001"/>
                  </a:ext>
                </a:extLst>
              </a:tr>
              <a:tr h="443441">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rPr>
                        <a:t>Filière Electronique</a:t>
                      </a:r>
                      <a:endParaRPr lang="fr-FR" altLang="fr-FR" sz="2000" b="1" kern="1200" dirty="0">
                        <a:solidFill>
                          <a:srgbClr val="0000FF"/>
                        </a:solidFill>
                        <a:latin typeface="Cambria" panose="02040503050406030204"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rPr>
                        <a:t>إلكترونيك</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2"/>
                  </a:ext>
                </a:extLst>
              </a:tr>
              <a:tr h="339884">
                <a:tc vMerge="1">
                  <a:txBody>
                    <a:bodyPr/>
                    <a:lstStyle/>
                    <a:p>
                      <a:endParaRPr lang="fr-FR" dirty="0"/>
                    </a:p>
                  </a:txBody>
                  <a:tcPr/>
                </a:tc>
                <a:tc>
                  <a:txBody>
                    <a:bodyPr/>
                    <a:lstStyle/>
                    <a:p>
                      <a:pPr>
                        <a:spcAft>
                          <a:spcPts val="0"/>
                        </a:spcAft>
                      </a:pPr>
                      <a:r>
                        <a:rPr lang="fr-FR" sz="2000" kern="1200" dirty="0">
                          <a:solidFill>
                            <a:schemeClr val="tx1"/>
                          </a:solidFill>
                          <a:effectLst/>
                          <a:latin typeface="Cambria" panose="02040503050406030204" pitchFamily="18" charset="0"/>
                        </a:rPr>
                        <a:t>Electronique des Systèmes Embarqués (A) </a:t>
                      </a:r>
                      <a:endParaRPr lang="fr-FR" sz="2000" kern="1200" dirty="0">
                        <a:solidFill>
                          <a:schemeClr val="tx1"/>
                        </a:solidFill>
                        <a:effectLst/>
                        <a:latin typeface="Cambria" panose="02040503050406030204" pitchFamily="18" charset="0"/>
                        <a:ea typeface="+mn-ea"/>
                        <a:cs typeface="+mn-cs"/>
                      </a:endParaRPr>
                    </a:p>
                  </a:txBody>
                  <a:tcPr marL="68580" marR="68580" marT="0" marB="0" anchor="ctr"/>
                </a:tc>
                <a:tc>
                  <a:txBody>
                    <a:bodyPr/>
                    <a:lstStyle/>
                    <a:p>
                      <a:pPr algn="r">
                        <a:spcAft>
                          <a:spcPts val="0"/>
                        </a:spcAft>
                      </a:pPr>
                      <a:r>
                        <a:rPr lang="ar-SA" sz="2000" kern="1200" dirty="0">
                          <a:solidFill>
                            <a:schemeClr val="tx1"/>
                          </a:solidFill>
                          <a:effectLst/>
                          <a:latin typeface="Cambria" panose="02040503050406030204" pitchFamily="18" charset="0"/>
                        </a:rPr>
                        <a:t>إلكترونيك الأنظمة المضمنة (أ)</a:t>
                      </a:r>
                      <a:endParaRPr lang="fr-FR" sz="2000" kern="1200" dirty="0">
                        <a:solidFill>
                          <a:schemeClr val="tx1"/>
                        </a:solidFill>
                        <a:effectLst/>
                        <a:latin typeface="Cambria" panose="02040503050406030204" pitchFamily="18" charset="0"/>
                        <a:ea typeface="+mn-ea"/>
                        <a:cs typeface="+mn-cs"/>
                      </a:endParaRPr>
                    </a:p>
                  </a:txBody>
                  <a:tcPr marL="68590" marR="68590" marT="0" marB="0"/>
                </a:tc>
                <a:tc vMerge="1">
                  <a:txBody>
                    <a:bodyPr/>
                    <a:lstStyle/>
                    <a:p>
                      <a:endParaRPr lang="fr-FR" dirty="0"/>
                    </a:p>
                  </a:txBody>
                  <a:tcPr/>
                </a:tc>
                <a:extLst>
                  <a:ext uri="{0D108BD9-81ED-4DB2-BD59-A6C34878D82A}">
                    <a16:rowId xmlns:a16="http://schemas.microsoft.com/office/drawing/2014/main" val="10003"/>
                  </a:ext>
                </a:extLst>
              </a:tr>
              <a:tr h="443441">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rPr>
                        <a:t>Filière Electrotechnique</a:t>
                      </a:r>
                      <a:endParaRPr lang="fr-FR" altLang="fr-FR" sz="2000" b="1" kern="1200" dirty="0">
                        <a:solidFill>
                          <a:srgbClr val="0000FF"/>
                        </a:solidFill>
                        <a:latin typeface="Cambria" panose="02040503050406030204"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err="1">
                          <a:solidFill>
                            <a:srgbClr val="0000FF"/>
                          </a:solidFill>
                          <a:latin typeface="Cambria" panose="02040503050406030204" pitchFamily="18" charset="0"/>
                        </a:rPr>
                        <a:t>كهروتقني</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4"/>
                  </a:ext>
                </a:extLst>
              </a:tr>
              <a:tr h="417338">
                <a:tc vMerge="1">
                  <a:txBody>
                    <a:bodyPr/>
                    <a:lstStyle/>
                    <a:p>
                      <a:endParaRPr lang="fr-FR" dirty="0"/>
                    </a:p>
                  </a:txBody>
                  <a:tcPr/>
                </a:tc>
                <a:tc>
                  <a:txBody>
                    <a:bodyPr/>
                    <a:lstStyle/>
                    <a:p>
                      <a:r>
                        <a:rPr lang="fr-FR" sz="2000" kern="1200" dirty="0">
                          <a:solidFill>
                            <a:schemeClr val="tx1"/>
                          </a:solidFill>
                          <a:effectLst/>
                          <a:latin typeface="Cambria" panose="02040503050406030204" pitchFamily="18" charset="0"/>
                        </a:rPr>
                        <a:t>Machines Electriques (A) </a:t>
                      </a:r>
                      <a:endParaRPr lang="fr-FR" sz="2000" kern="1200" dirty="0">
                        <a:solidFill>
                          <a:schemeClr val="tx1"/>
                        </a:solidFill>
                        <a:effectLst/>
                        <a:latin typeface="Cambria" panose="02040503050406030204" pitchFamily="18" charset="0"/>
                        <a:ea typeface="+mn-ea"/>
                        <a:cs typeface="+mn-cs"/>
                      </a:endParaRPr>
                    </a:p>
                  </a:txBody>
                  <a:tcPr marL="68592" marR="68592" marT="0" marB="0" anchor="ctr"/>
                </a:tc>
                <a:tc>
                  <a:txBody>
                    <a:bodyPr/>
                    <a:lstStyle/>
                    <a:p>
                      <a:pPr algn="r">
                        <a:spcAft>
                          <a:spcPts val="0"/>
                        </a:spcAft>
                      </a:pPr>
                      <a:r>
                        <a:rPr lang="ar-SA" sz="2000" kern="1200" dirty="0">
                          <a:solidFill>
                            <a:schemeClr val="tx1"/>
                          </a:solidFill>
                          <a:effectLst/>
                          <a:latin typeface="Cambria" panose="02040503050406030204" pitchFamily="18" charset="0"/>
                        </a:rPr>
                        <a:t>ماكنات كهربائية (أ)</a:t>
                      </a:r>
                      <a:endParaRPr lang="fr-FR" sz="2000" kern="1200" dirty="0">
                        <a:solidFill>
                          <a:schemeClr val="tx1"/>
                        </a:solidFill>
                        <a:effectLst/>
                        <a:latin typeface="Cambria" panose="02040503050406030204" pitchFamily="18" charset="0"/>
                        <a:ea typeface="+mn-ea"/>
                        <a:cs typeface="+mn-cs"/>
                      </a:endParaRPr>
                    </a:p>
                  </a:txBody>
                  <a:tcPr marL="68592" marR="68592" marT="0" marB="0"/>
                </a:tc>
                <a:tc vMerge="1">
                  <a:txBody>
                    <a:bodyPr/>
                    <a:lstStyle/>
                    <a:p>
                      <a:endParaRPr lang="fr-FR" dirty="0"/>
                    </a:p>
                  </a:txBody>
                  <a:tcPr/>
                </a:tc>
                <a:extLst>
                  <a:ext uri="{0D108BD9-81ED-4DB2-BD59-A6C34878D82A}">
                    <a16:rowId xmlns:a16="http://schemas.microsoft.com/office/drawing/2014/main" val="10005"/>
                  </a:ext>
                </a:extLst>
              </a:tr>
              <a:tr h="443441">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rPr>
                        <a:t>Filière Génie Mécanique</a:t>
                      </a:r>
                      <a:endParaRPr lang="fr-FR" altLang="fr-FR" sz="2000" b="1" kern="1200" dirty="0">
                        <a:solidFill>
                          <a:srgbClr val="0000FF"/>
                        </a:solidFill>
                        <a:latin typeface="Cambria" panose="02040503050406030204"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rPr>
                        <a:t>هندسة ميكانيكية</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6"/>
                  </a:ext>
                </a:extLst>
              </a:tr>
              <a:tr h="3094845">
                <a:tc vMerge="1">
                  <a:txBody>
                    <a:bodyPr/>
                    <a:lstStyle/>
                    <a:p>
                      <a:endParaRPr lang="fr-FR" dirty="0"/>
                    </a:p>
                  </a:txBody>
                  <a:tcPr/>
                </a:tc>
                <a:tc>
                  <a:txBody>
                    <a:bodyPr/>
                    <a:lstStyle/>
                    <a:p>
                      <a:pPr>
                        <a:spcAft>
                          <a:spcPts val="0"/>
                        </a:spcAft>
                      </a:pPr>
                      <a:r>
                        <a:rPr lang="fr-FR" sz="2000" kern="1200" dirty="0">
                          <a:solidFill>
                            <a:schemeClr val="tx1"/>
                          </a:solidFill>
                          <a:effectLst/>
                          <a:latin typeface="Cambria" panose="02040503050406030204" pitchFamily="18" charset="0"/>
                        </a:rPr>
                        <a:t>Construction Mécanique (A)</a:t>
                      </a:r>
                    </a:p>
                    <a:p>
                      <a:pPr>
                        <a:spcAft>
                          <a:spcPts val="0"/>
                        </a:spcAft>
                      </a:pPr>
                      <a:r>
                        <a:rPr lang="fr-FR" sz="2000" kern="1200" dirty="0">
                          <a:solidFill>
                            <a:schemeClr val="tx1"/>
                          </a:solidFill>
                          <a:effectLst/>
                          <a:latin typeface="Cambria" panose="02040503050406030204" pitchFamily="18" charset="0"/>
                        </a:rPr>
                        <a:t>Energétique (A)</a:t>
                      </a:r>
                    </a:p>
                    <a:p>
                      <a:pPr>
                        <a:spcAft>
                          <a:spcPts val="0"/>
                        </a:spcAft>
                      </a:pPr>
                      <a:r>
                        <a:rPr lang="fr-FR" sz="2000" kern="1200" dirty="0">
                          <a:solidFill>
                            <a:schemeClr val="tx1"/>
                          </a:solidFill>
                          <a:effectLst/>
                          <a:latin typeface="Cambria" panose="02040503050406030204" pitchFamily="18" charset="0"/>
                        </a:rPr>
                        <a:t>Fabrication Mécanique et Productique (A)</a:t>
                      </a:r>
                    </a:p>
                    <a:p>
                      <a:pPr>
                        <a:spcAft>
                          <a:spcPts val="0"/>
                        </a:spcAft>
                      </a:pPr>
                      <a:r>
                        <a:rPr lang="fr-FR" sz="2000" kern="1200" dirty="0">
                          <a:solidFill>
                            <a:schemeClr val="tx1"/>
                          </a:solidFill>
                          <a:effectLst/>
                          <a:latin typeface="Cambria" panose="02040503050406030204" pitchFamily="18" charset="0"/>
                        </a:rPr>
                        <a:t>Génie des Matériaux (A) </a:t>
                      </a:r>
                    </a:p>
                    <a:p>
                      <a:pPr>
                        <a:spcAft>
                          <a:spcPts val="0"/>
                        </a:spcAft>
                      </a:pPr>
                      <a:r>
                        <a:rPr lang="fr-FR" sz="2000" kern="1200" dirty="0">
                          <a:solidFill>
                            <a:schemeClr val="tx1"/>
                          </a:solidFill>
                          <a:effectLst/>
                          <a:latin typeface="Cambria" panose="02040503050406030204" pitchFamily="18" charset="0"/>
                        </a:rPr>
                        <a:t>Installations Energétiques et Turbomachines (A)</a:t>
                      </a:r>
                    </a:p>
                    <a:p>
                      <a:pPr>
                        <a:spcAft>
                          <a:spcPts val="0"/>
                        </a:spcAft>
                      </a:pPr>
                      <a:r>
                        <a:rPr lang="fr-FR" sz="2000" kern="1200" dirty="0">
                          <a:solidFill>
                            <a:schemeClr val="tx1"/>
                          </a:solidFill>
                          <a:effectLst/>
                          <a:latin typeface="Cambria" panose="02040503050406030204" pitchFamily="18" charset="0"/>
                        </a:rPr>
                        <a:t>Ouvrages Métalliques et Chaudronnés (P)</a:t>
                      </a:r>
                    </a:p>
                    <a:p>
                      <a:pPr>
                        <a:spcAft>
                          <a:spcPts val="0"/>
                        </a:spcAft>
                      </a:pPr>
                      <a:r>
                        <a:rPr lang="fr-FR" sz="2000" kern="1200" dirty="0">
                          <a:solidFill>
                            <a:schemeClr val="tx1"/>
                          </a:solidFill>
                          <a:effectLst/>
                          <a:latin typeface="Cambria" panose="02040503050406030204" pitchFamily="18" charset="0"/>
                        </a:rPr>
                        <a:t>Ingénierie de la Maintenance (P)</a:t>
                      </a:r>
                    </a:p>
                    <a:p>
                      <a:pPr>
                        <a:spcAft>
                          <a:spcPts val="0"/>
                        </a:spcAft>
                      </a:pPr>
                      <a:r>
                        <a:rPr lang="fr-FR" sz="2000" kern="1200" dirty="0">
                          <a:solidFill>
                            <a:schemeClr val="tx1"/>
                          </a:solidFill>
                          <a:effectLst/>
                          <a:latin typeface="Cambria" panose="02040503050406030204" pitchFamily="18" charset="0"/>
                        </a:rPr>
                        <a:t>Energies Renouvelables en Mécanique (A)</a:t>
                      </a:r>
                      <a:endParaRPr lang="fr-FR" sz="2000" kern="1200" dirty="0">
                        <a:solidFill>
                          <a:schemeClr val="tx1"/>
                        </a:solidFill>
                        <a:effectLst/>
                        <a:latin typeface="Cambria" panose="02040503050406030204" pitchFamily="18" charset="0"/>
                        <a:ea typeface="+mn-ea"/>
                        <a:cs typeface="+mn-cs"/>
                      </a:endParaRPr>
                    </a:p>
                  </a:txBody>
                  <a:tcPr marL="68580" marR="68580" marT="0" marB="0" anchor="ctr"/>
                </a:tc>
                <a:tc>
                  <a:txBody>
                    <a:bodyPr/>
                    <a:lstStyle/>
                    <a:p>
                      <a:pPr lvl="0" algn="r" rtl="1"/>
                      <a:r>
                        <a:rPr lang="ar-SA" sz="2000" kern="1200" dirty="0">
                          <a:solidFill>
                            <a:schemeClr val="tx1"/>
                          </a:solidFill>
                          <a:effectLst/>
                          <a:latin typeface="Cambria" panose="02040503050406030204" pitchFamily="18" charset="0"/>
                        </a:rPr>
                        <a:t>إنشاء ميكانيكي (أ)</a:t>
                      </a:r>
                      <a:endParaRPr lang="fr-FR" sz="2000" kern="1200" dirty="0">
                        <a:solidFill>
                          <a:schemeClr val="tx1"/>
                        </a:solidFill>
                        <a:effectLst/>
                        <a:latin typeface="Cambria" panose="02040503050406030204" pitchFamily="18" charset="0"/>
                      </a:endParaRPr>
                    </a:p>
                    <a:p>
                      <a:pPr lvl="0" algn="r" rtl="1"/>
                      <a:r>
                        <a:rPr lang="ar-SA" sz="2000" kern="1200" dirty="0" err="1">
                          <a:solidFill>
                            <a:schemeClr val="tx1"/>
                          </a:solidFill>
                          <a:effectLst/>
                          <a:latin typeface="Cambria" panose="02040503050406030204" pitchFamily="18" charset="0"/>
                        </a:rPr>
                        <a:t>طاقوية</a:t>
                      </a:r>
                      <a:r>
                        <a:rPr lang="ar-SA" sz="2000" kern="1200" dirty="0">
                          <a:solidFill>
                            <a:schemeClr val="tx1"/>
                          </a:solidFill>
                          <a:effectLst/>
                          <a:latin typeface="Cambria" panose="02040503050406030204" pitchFamily="18" charset="0"/>
                        </a:rPr>
                        <a:t> (أ)</a:t>
                      </a:r>
                      <a:endParaRPr lang="fr-FR" sz="2000" kern="1200" dirty="0">
                        <a:solidFill>
                          <a:schemeClr val="tx1"/>
                        </a:solidFill>
                        <a:effectLst/>
                        <a:latin typeface="Cambria" panose="02040503050406030204" pitchFamily="18" charset="0"/>
                      </a:endParaRPr>
                    </a:p>
                    <a:p>
                      <a:pPr lvl="0" algn="r" rtl="1"/>
                      <a:r>
                        <a:rPr lang="ar-SA" sz="2000" kern="1200" dirty="0">
                          <a:solidFill>
                            <a:schemeClr val="tx1"/>
                          </a:solidFill>
                          <a:effectLst/>
                          <a:latin typeface="Cambria" panose="02040503050406030204" pitchFamily="18" charset="0"/>
                        </a:rPr>
                        <a:t>صناعة ميكانيكية وتقنيات الإنتاج (أ)</a:t>
                      </a:r>
                      <a:endParaRPr lang="fr-FR" sz="2000" kern="1200" dirty="0">
                        <a:solidFill>
                          <a:schemeClr val="tx1"/>
                        </a:solidFill>
                        <a:effectLst/>
                        <a:latin typeface="Cambria" panose="02040503050406030204" pitchFamily="18" charset="0"/>
                      </a:endParaRPr>
                    </a:p>
                    <a:p>
                      <a:pPr lvl="0" algn="r" rtl="1"/>
                      <a:r>
                        <a:rPr lang="ar-SA" sz="2000" kern="1200" dirty="0">
                          <a:solidFill>
                            <a:schemeClr val="tx1"/>
                          </a:solidFill>
                          <a:effectLst/>
                          <a:latin typeface="Cambria" panose="02040503050406030204" pitchFamily="18" charset="0"/>
                        </a:rPr>
                        <a:t>هندسة المواد (أ)</a:t>
                      </a:r>
                      <a:endParaRPr lang="fr-FR" sz="2000" kern="1200" dirty="0">
                        <a:solidFill>
                          <a:schemeClr val="tx1"/>
                        </a:solidFill>
                        <a:effectLst/>
                        <a:latin typeface="Cambria" panose="02040503050406030204" pitchFamily="18" charset="0"/>
                      </a:endParaRPr>
                    </a:p>
                    <a:p>
                      <a:pPr lvl="0" algn="r" rtl="1"/>
                      <a:r>
                        <a:rPr lang="ar-SA" sz="2000" kern="1200" dirty="0">
                          <a:solidFill>
                            <a:schemeClr val="tx1"/>
                          </a:solidFill>
                          <a:effectLst/>
                          <a:latin typeface="Cambria" panose="02040503050406030204" pitchFamily="18" charset="0"/>
                        </a:rPr>
                        <a:t>منشآت </a:t>
                      </a:r>
                      <a:r>
                        <a:rPr lang="ar-SA" sz="2000" kern="1200" dirty="0" err="1">
                          <a:solidFill>
                            <a:schemeClr val="tx1"/>
                          </a:solidFill>
                          <a:effectLst/>
                          <a:latin typeface="Cambria" panose="02040503050406030204" pitchFamily="18" charset="0"/>
                        </a:rPr>
                        <a:t>طاقوية</a:t>
                      </a:r>
                      <a:r>
                        <a:rPr lang="ar-SA" sz="2000" kern="1200" dirty="0">
                          <a:solidFill>
                            <a:schemeClr val="tx1"/>
                          </a:solidFill>
                          <a:effectLst/>
                          <a:latin typeface="Cambria" panose="02040503050406030204" pitchFamily="18" charset="0"/>
                        </a:rPr>
                        <a:t> وماكنات </a:t>
                      </a:r>
                      <a:r>
                        <a:rPr lang="ar-SA" sz="2000" kern="1200" dirty="0" err="1">
                          <a:solidFill>
                            <a:schemeClr val="tx1"/>
                          </a:solidFill>
                          <a:effectLst/>
                          <a:latin typeface="Cambria" panose="02040503050406030204" pitchFamily="18" charset="0"/>
                        </a:rPr>
                        <a:t>توربينية</a:t>
                      </a:r>
                      <a:r>
                        <a:rPr lang="ar-SA" sz="2000" kern="1200" dirty="0">
                          <a:solidFill>
                            <a:schemeClr val="tx1"/>
                          </a:solidFill>
                          <a:effectLst/>
                          <a:latin typeface="Cambria" panose="02040503050406030204" pitchFamily="18" charset="0"/>
                        </a:rPr>
                        <a:t> (أ)</a:t>
                      </a:r>
                      <a:endParaRPr lang="fr-FR" sz="2000" kern="1200" dirty="0">
                        <a:solidFill>
                          <a:schemeClr val="tx1"/>
                        </a:solidFill>
                        <a:effectLst/>
                        <a:latin typeface="Cambria" panose="02040503050406030204" pitchFamily="18" charset="0"/>
                      </a:endParaRPr>
                    </a:p>
                    <a:p>
                      <a:pPr lvl="0" algn="r" rtl="1"/>
                      <a:r>
                        <a:rPr lang="ar-SA" sz="2000" kern="1200" dirty="0">
                          <a:solidFill>
                            <a:schemeClr val="tx1"/>
                          </a:solidFill>
                          <a:effectLst/>
                          <a:latin typeface="Cambria" panose="02040503050406030204" pitchFamily="18" charset="0"/>
                        </a:rPr>
                        <a:t>طاقات متجددة في الميكانيك (أ))</a:t>
                      </a:r>
                      <a:endParaRPr lang="fr-FR" sz="2000" kern="1200" dirty="0">
                        <a:solidFill>
                          <a:schemeClr val="tx1"/>
                        </a:solidFill>
                        <a:effectLst/>
                        <a:latin typeface="Cambria" panose="02040503050406030204" pitchFamily="18" charset="0"/>
                      </a:endParaRPr>
                    </a:p>
                    <a:p>
                      <a:pPr lvl="0" algn="r" rtl="1"/>
                      <a:r>
                        <a:rPr lang="ar-SA" sz="2000" kern="1200" dirty="0">
                          <a:solidFill>
                            <a:schemeClr val="tx1"/>
                          </a:solidFill>
                          <a:effectLst/>
                          <a:latin typeface="Cambria" panose="02040503050406030204" pitchFamily="18" charset="0"/>
                        </a:rPr>
                        <a:t>منشآت معدنية والتخزين (م)</a:t>
                      </a:r>
                      <a:endParaRPr lang="fr-FR" sz="2000" kern="1200" dirty="0">
                        <a:solidFill>
                          <a:schemeClr val="tx1"/>
                        </a:solidFill>
                        <a:effectLst/>
                        <a:latin typeface="Cambria" panose="02040503050406030204" pitchFamily="18" charset="0"/>
                      </a:endParaRPr>
                    </a:p>
                    <a:p>
                      <a:pPr algn="r"/>
                      <a:r>
                        <a:rPr lang="ar-SA" sz="2000" kern="1200" dirty="0">
                          <a:solidFill>
                            <a:schemeClr val="tx1"/>
                          </a:solidFill>
                          <a:effectLst/>
                          <a:latin typeface="Cambria" panose="02040503050406030204" pitchFamily="18" charset="0"/>
                        </a:rPr>
                        <a:t>هندسة الصيانة (م)</a:t>
                      </a:r>
                      <a:endParaRPr lang="fr-FR" sz="2000" kern="1200" dirty="0">
                        <a:solidFill>
                          <a:schemeClr val="tx1"/>
                        </a:solidFill>
                        <a:effectLst/>
                        <a:latin typeface="Cambria" panose="02040503050406030204" pitchFamily="18" charset="0"/>
                        <a:ea typeface="+mn-ea"/>
                        <a:cs typeface="+mn-cs"/>
                      </a:endParaRPr>
                    </a:p>
                  </a:txBody>
                  <a:tcPr marL="68585" marR="68585" marT="0" marB="0" anchor="ctr"/>
                </a:tc>
                <a:tc vMerge="1">
                  <a:txBody>
                    <a:bodyPr/>
                    <a:lstStyle/>
                    <a:p>
                      <a:endParaRPr lang="fr-FR" dirty="0"/>
                    </a:p>
                  </a:txBody>
                  <a:tcPr/>
                </a:tc>
                <a:extLst>
                  <a:ext uri="{0D108BD9-81ED-4DB2-BD59-A6C34878D82A}">
                    <a16:rowId xmlns:a16="http://schemas.microsoft.com/office/drawing/2014/main" val="10007"/>
                  </a:ext>
                </a:extLst>
              </a:tr>
              <a:tr h="422582">
                <a:tc vMerge="1">
                  <a:txBody>
                    <a:bodyPr/>
                    <a:lstStyle/>
                    <a:p>
                      <a:endParaRPr lang="fr-FR" dirty="0"/>
                    </a:p>
                  </a:txBody>
                  <a:tcPr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2000" b="1" kern="1200" dirty="0">
                          <a:solidFill>
                            <a:srgbClr val="0000FF"/>
                          </a:solidFill>
                          <a:latin typeface="Cambria" panose="02040503050406030204" pitchFamily="18" charset="0"/>
                        </a:rPr>
                        <a:t>Filière </a:t>
                      </a:r>
                      <a:r>
                        <a:rPr lang="fr-FR" sz="2000" b="1" kern="1200" dirty="0">
                          <a:solidFill>
                            <a:srgbClr val="0000FF"/>
                          </a:solidFill>
                          <a:latin typeface="Cambria" panose="02040503050406030204" pitchFamily="18" charset="0"/>
                        </a:rPr>
                        <a:t>Hygiène et Sécurité Industrielle</a:t>
                      </a:r>
                      <a:endParaRPr lang="fr-FR" sz="2000" b="1" kern="1200" dirty="0">
                        <a:solidFill>
                          <a:srgbClr val="0000FF"/>
                        </a:solidFill>
                        <a:latin typeface="Cambria" panose="02040503050406030204" pitchFamily="18"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rgbClr val="0000FF"/>
                          </a:solidFill>
                          <a:latin typeface="Cambria" panose="02040503050406030204" pitchFamily="18" charset="0"/>
                        </a:rPr>
                        <a:t>نظافة وأمن صناعي</a:t>
                      </a:r>
                      <a:endParaRPr lang="fr-FR" altLang="fr-FR" sz="2000" b="1" kern="1200" dirty="0">
                        <a:solidFill>
                          <a:srgbClr val="0000FF"/>
                        </a:solidFill>
                        <a:latin typeface="Cambria" panose="02040503050406030204" pitchFamily="18" charset="0"/>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tc>
                <a:extLst>
                  <a:ext uri="{0D108BD9-81ED-4DB2-BD59-A6C34878D82A}">
                    <a16:rowId xmlns:a16="http://schemas.microsoft.com/office/drawing/2014/main" val="10008"/>
                  </a:ext>
                </a:extLst>
              </a:tr>
              <a:tr h="325063">
                <a:tc vMerge="1">
                  <a:txBody>
                    <a:bodyPr/>
                    <a:lstStyle/>
                    <a:p>
                      <a:endParaRPr lang="fr-FR" dirty="0"/>
                    </a:p>
                  </a:txBody>
                  <a:tcPr vert="vert" anchor="ctr"/>
                </a:tc>
                <a:tc>
                  <a:txBody>
                    <a:bodyPr/>
                    <a:lstStyle/>
                    <a:p>
                      <a:pPr>
                        <a:spcAft>
                          <a:spcPts val="0"/>
                        </a:spcAft>
                        <a:tabLst>
                          <a:tab pos="114300" algn="l"/>
                          <a:tab pos="457200" algn="l"/>
                          <a:tab pos="685800" algn="l"/>
                        </a:tabLst>
                      </a:pPr>
                      <a:r>
                        <a:rPr lang="fr-FR" sz="2000" kern="1200" dirty="0">
                          <a:solidFill>
                            <a:schemeClr val="tx1"/>
                          </a:solidFill>
                          <a:effectLst/>
                          <a:latin typeface="Cambria" panose="02040503050406030204" pitchFamily="18" charset="0"/>
                        </a:rPr>
                        <a:t>Hygiène et Sécurité Industrielle (A)</a:t>
                      </a:r>
                      <a:endParaRPr lang="fr-FR" sz="2000" kern="1200" dirty="0">
                        <a:solidFill>
                          <a:schemeClr val="tx1"/>
                        </a:solidFill>
                        <a:effectLst/>
                        <a:latin typeface="Cambria" panose="02040503050406030204" pitchFamily="18" charset="0"/>
                        <a:ea typeface="+mn-ea"/>
                        <a:cs typeface="+mn-cs"/>
                      </a:endParaRPr>
                    </a:p>
                  </a:txBody>
                  <a:tcPr marL="68587" marR="68587" marT="0" marB="0" anchor="ctr"/>
                </a:tc>
                <a:tc>
                  <a:txBody>
                    <a:bodyPr/>
                    <a:lstStyle/>
                    <a:p>
                      <a:pPr algn="r">
                        <a:spcAft>
                          <a:spcPts val="0"/>
                        </a:spcAft>
                      </a:pPr>
                      <a:r>
                        <a:rPr lang="ar-SA" sz="2000" kern="1200" dirty="0">
                          <a:solidFill>
                            <a:schemeClr val="tx1"/>
                          </a:solidFill>
                          <a:effectLst/>
                          <a:latin typeface="Cambria" panose="02040503050406030204" pitchFamily="18" charset="0"/>
                        </a:rPr>
                        <a:t>نظافة وأمن صناعي (أ)</a:t>
                      </a:r>
                      <a:endParaRPr lang="fr-FR" sz="2000" kern="1200" dirty="0">
                        <a:solidFill>
                          <a:schemeClr val="tx1"/>
                        </a:solidFill>
                        <a:effectLst/>
                        <a:latin typeface="Cambria" panose="02040503050406030204" pitchFamily="18" charset="0"/>
                        <a:ea typeface="+mn-ea"/>
                        <a:cs typeface="+mn-cs"/>
                      </a:endParaRPr>
                    </a:p>
                  </a:txBody>
                  <a:tcPr marL="68592" marR="68592" marT="0" marB="0"/>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tc>
                <a:extLst>
                  <a:ext uri="{0D108BD9-81ED-4DB2-BD59-A6C34878D82A}">
                    <a16:rowId xmlns:a16="http://schemas.microsoft.com/office/drawing/2014/main" val="10009"/>
                  </a:ext>
                </a:extLst>
              </a:tr>
            </a:tbl>
          </a:graphicData>
        </a:graphic>
      </p:graphicFrame>
      <p:sp>
        <p:nvSpPr>
          <p:cNvPr id="7" name="Forme libre 6"/>
          <p:cNvSpPr/>
          <p:nvPr/>
        </p:nvSpPr>
        <p:spPr>
          <a:xfrm>
            <a:off x="10108725" y="254795"/>
            <a:ext cx="1853852" cy="199826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p:cNvSpPr txBox="1"/>
          <p:nvPr/>
        </p:nvSpPr>
        <p:spPr>
          <a:xfrm>
            <a:off x="9986960" y="963997"/>
            <a:ext cx="2133600" cy="553998"/>
          </a:xfrm>
          <a:prstGeom prst="rect">
            <a:avLst/>
          </a:prstGeom>
          <a:noFill/>
        </p:spPr>
        <p:txBody>
          <a:bodyPr wrap="square">
            <a:spAutoFit/>
          </a:bodyPr>
          <a:lstStyle/>
          <a:p>
            <a:pPr algn="ctr">
              <a:defRPr/>
            </a:pPr>
            <a:r>
              <a:rPr lang="fr-FR" sz="3000" b="1" dirty="0">
                <a:solidFill>
                  <a:schemeClr val="bg1"/>
                </a:solidFill>
              </a:rPr>
              <a:t>A00LAL04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475990" y="0"/>
            <a:ext cx="1910023" cy="19097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2386013" y="104775"/>
            <a:ext cx="9685337" cy="1568450"/>
          </a:xfrm>
          <a:prstGeom prst="rect">
            <a:avLst/>
          </a:prstGeom>
        </p:spPr>
        <p:txBody>
          <a:bodyPr>
            <a:spAutoFit/>
          </a:bodyPr>
          <a:lstStyle/>
          <a:p>
            <a:pPr algn="ctr" eaLnBrk="1" fontAlgn="auto" hangingPunct="1">
              <a:spcBef>
                <a:spcPts val="0"/>
              </a:spcBef>
              <a:spcAft>
                <a:spcPts val="0"/>
              </a:spcAft>
              <a:defRPr/>
            </a:pPr>
            <a:r>
              <a:rPr lang="ar-DZ" sz="4400" dirty="0">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DZ" sz="4800" dirty="0">
                <a:solidFill>
                  <a:srgbClr val="0000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مقر الهيئة التنفيذية المؤقتة</a:t>
            </a:r>
            <a:r>
              <a:rPr lang="fr-FR" sz="4800" dirty="0">
                <a:solidFill>
                  <a:srgbClr val="0000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DZ" sz="4800" dirty="0">
                <a:solidFill>
                  <a:srgbClr val="0000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الصخرة السوداء</a:t>
            </a:r>
          </a:p>
          <a:p>
            <a:pPr algn="ctr" eaLnBrk="1" fontAlgn="auto" hangingPunct="1">
              <a:spcBef>
                <a:spcPts val="0"/>
              </a:spcBef>
              <a:spcAft>
                <a:spcPts val="0"/>
              </a:spcAft>
              <a:defRPr/>
            </a:pPr>
            <a:r>
              <a:rPr lang="ar-DZ" sz="4800" b="1"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المقر الحالي  لجامعة بومرداس</a:t>
            </a:r>
            <a:endParaRPr lang="fr-FR" sz="4800" b="1" dirty="0">
              <a:solidFill>
                <a:srgbClr val="0000FF"/>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 name="Rectangle 1"/>
          <p:cNvSpPr/>
          <p:nvPr/>
        </p:nvSpPr>
        <p:spPr>
          <a:xfrm>
            <a:off x="0" y="1909707"/>
            <a:ext cx="12071350" cy="3970318"/>
          </a:xfrm>
          <a:prstGeom prst="rect">
            <a:avLst/>
          </a:prstGeom>
        </p:spPr>
        <p:txBody>
          <a:bodyPr>
            <a:spAutoFit/>
          </a:bodyPr>
          <a:lstStyle/>
          <a:p>
            <a:pPr algn="just" rtl="1" eaLnBrk="1" fontAlgn="auto" hangingPunct="1">
              <a:spcBef>
                <a:spcPts val="0"/>
              </a:spcBef>
              <a:spcAft>
                <a:spcPts val="0"/>
              </a:spcAft>
              <a:defRPr/>
            </a:pP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في سنة 1960 قررت الحكومة الاستعمارية الفرنسية نقل مقر المحافظة السامية لفرنسا بالجزائر إلى منطقة الصخرة السوداء، هروبا من المضايقات التي كانت تتعرض لها الحكومة الاستعمارية الفرنسيـة سياسيا و عسكريا مـن طـرف جيش التحرير الوطني وجبهته، حيث تأسست مدينة الصخرة السوداء </a:t>
            </a:r>
            <a:r>
              <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(Rocher noir)</a:t>
            </a: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لتكون مقرا للمحافظة السامية لفرنسا بالجزائر بقيادة كريستيان فوشي، وبعد وقف إطلاق النار في 19 مارس 1962 أصبحت الصخرة السوداء مقرا للهيئة التنفيذية المؤقتة المنبثقة بقيادة السيد عبد الرحمان فارس والتي أوكلت لها مهام تسيير الشؤون العامة للجزائر بالتنسيـق مـع المحـافـظ السامـي لفرنسـا بالجزائـر كريستيان فـوشي بعـد اتفاقيات </a:t>
            </a:r>
            <a:r>
              <a:rPr lang="ar-DZ" sz="2800" dirty="0" err="1">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إيفيـان</a:t>
            </a: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وغداة إعلان الاستقلال التام للجزائر رفع أول علم جزائري على أديم الصخرة وبالضبط بمقر الهيئة التنفيذية المؤقتة المتواجدة بقلب جامعة أمحمد بوقرة بومرداس.</a:t>
            </a:r>
          </a:p>
          <a:p>
            <a:pPr algn="just" rtl="1" eaLnBrk="1" fontAlgn="auto" hangingPunct="1">
              <a:spcBef>
                <a:spcPts val="0"/>
              </a:spcBef>
              <a:spcAft>
                <a:spcPts val="0"/>
              </a:spcAft>
              <a:defRPr/>
            </a:pP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لهذه الأهمية التاريخية للصخرة السوداء</a:t>
            </a:r>
            <a:r>
              <a:rPr lang="ar-DZ"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قامت مصلحة التراث الثقافي بمديرية الثقافة لولاية بومرداس بإعداد ملف تقني خاص بتصنيف مقـر الهيئـة التنفيذيـة المؤقتـة (الصخـرة السـوداء)</a:t>
            </a:r>
            <a:r>
              <a:rPr lang="ar-DZ"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ar-DZ"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و بتاريخ 06 مارس 2013 صدر قرار وزاري يتضمن فتح دعوى تصنيف "مقر الهيئة التنفيذية المؤقتة – الصخرة السوداء" كمعلم تاريخي وطني.</a:t>
            </a:r>
            <a:endParaRPr lang="fr-FR" sz="2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49"/>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Tableau 2"/>
          <p:cNvGraphicFramePr>
            <a:graphicFrameLocks noGrp="1"/>
          </p:cNvGraphicFramePr>
          <p:nvPr>
            <p:extLst>
              <p:ext uri="{D42A27DB-BD31-4B8C-83A1-F6EECF244321}">
                <p14:modId xmlns:p14="http://schemas.microsoft.com/office/powerpoint/2010/main" val="1733052766"/>
              </p:ext>
            </p:extLst>
          </p:nvPr>
        </p:nvGraphicFramePr>
        <p:xfrm>
          <a:off x="94468" y="54676"/>
          <a:ext cx="10252032" cy="6716535"/>
        </p:xfrm>
        <a:graphic>
          <a:graphicData uri="http://schemas.openxmlformats.org/drawingml/2006/table">
            <a:tbl>
              <a:tblPr firstRow="1" bandRow="1">
                <a:tableStyleId>{5FD0F851-EC5A-4D38-B0AD-8093EC10F338}</a:tableStyleId>
              </a:tblPr>
              <a:tblGrid>
                <a:gridCol w="746451">
                  <a:extLst>
                    <a:ext uri="{9D8B030D-6E8A-4147-A177-3AD203B41FA5}">
                      <a16:colId xmlns:a16="http://schemas.microsoft.com/office/drawing/2014/main" val="20000"/>
                    </a:ext>
                  </a:extLst>
                </a:gridCol>
                <a:gridCol w="4572010">
                  <a:extLst>
                    <a:ext uri="{9D8B030D-6E8A-4147-A177-3AD203B41FA5}">
                      <a16:colId xmlns:a16="http://schemas.microsoft.com/office/drawing/2014/main" val="20001"/>
                    </a:ext>
                  </a:extLst>
                </a:gridCol>
                <a:gridCol w="4257165">
                  <a:extLst>
                    <a:ext uri="{9D8B030D-6E8A-4147-A177-3AD203B41FA5}">
                      <a16:colId xmlns:a16="http://schemas.microsoft.com/office/drawing/2014/main" val="20002"/>
                    </a:ext>
                  </a:extLst>
                </a:gridCol>
                <a:gridCol w="676406">
                  <a:extLst>
                    <a:ext uri="{9D8B030D-6E8A-4147-A177-3AD203B41FA5}">
                      <a16:colId xmlns:a16="http://schemas.microsoft.com/office/drawing/2014/main" val="20003"/>
                    </a:ext>
                  </a:extLst>
                </a:gridCol>
              </a:tblGrid>
              <a:tr h="413433">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Cambria" panose="02040503050406030204" pitchFamily="18" charset="0"/>
                        </a:rPr>
                        <a:t>MASTER</a:t>
                      </a:r>
                    </a:p>
                    <a:p>
                      <a:endParaRPr lang="fr-FR" sz="1800" dirty="0">
                        <a:latin typeface="Cambria" panose="02040503050406030204" pitchFamily="18" charset="0"/>
                      </a:endParaRPr>
                    </a:p>
                  </a:txBody>
                  <a:tcPr vert="vert" anchor="ct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800" b="1" kern="1200" dirty="0">
                          <a:solidFill>
                            <a:srgbClr val="0000FF"/>
                          </a:solidFill>
                          <a:latin typeface="Cambria" panose="02040503050406030204" pitchFamily="18" charset="0"/>
                          <a:ea typeface="+mn-ea"/>
                          <a:cs typeface="+mn-cs"/>
                        </a:rPr>
                        <a:t>Filière Génie Civil</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1800" b="1" kern="1200" dirty="0">
                          <a:solidFill>
                            <a:srgbClr val="0000FF"/>
                          </a:solidFill>
                          <a:latin typeface="Cambria" panose="02040503050406030204" pitchFamily="18" charset="0"/>
                          <a:ea typeface="+mn-ea"/>
                          <a:cs typeface="+mn-cs"/>
                        </a:rPr>
                        <a:t>هندسة مدنية</a:t>
                      </a:r>
                      <a:endParaRPr lang="fr-FR" altLang="fr-FR" sz="1800" b="1" kern="1200" dirty="0">
                        <a:solidFill>
                          <a:srgbClr val="0000FF"/>
                        </a:solidFill>
                        <a:latin typeface="Cambria" panose="02040503050406030204" pitchFamily="18" charset="0"/>
                        <a:ea typeface="+mn-ea"/>
                        <a:cs typeface="+mn-cs"/>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dirty="0">
                          <a:latin typeface="Cambria" panose="02040503050406030204" pitchFamily="18" charset="0"/>
                        </a:rPr>
                        <a:t>ماستر</a:t>
                      </a:r>
                      <a:endParaRPr lang="fr-FR" sz="2400" dirty="0">
                        <a:latin typeface="Cambria" panose="02040503050406030204" pitchFamily="18" charset="0"/>
                      </a:endParaRPr>
                    </a:p>
                  </a:txBody>
                  <a:tcPr vert="vert"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080692">
                <a:tc vMerge="1">
                  <a:txBody>
                    <a:bodyPr/>
                    <a:lstStyle/>
                    <a:p>
                      <a:endParaRPr lang="fr-FR" dirty="0"/>
                    </a:p>
                  </a:txBody>
                  <a:tcPr vert="vert" anchor="ctr">
                    <a:lnR w="12700" cap="flat" cmpd="sng" algn="ctr">
                      <a:noFill/>
                      <a:prstDash val="solid"/>
                      <a:round/>
                      <a:headEnd type="none" w="med" len="med"/>
                      <a:tailEnd type="none" w="med" len="med"/>
                    </a:lnR>
                  </a:tcPr>
                </a:tc>
                <a:tc>
                  <a:txBody>
                    <a:bodyPr/>
                    <a:lstStyle/>
                    <a:p>
                      <a:r>
                        <a:rPr lang="fr-FR" sz="1800" kern="1200" dirty="0">
                          <a:solidFill>
                            <a:schemeClr val="tx1"/>
                          </a:solidFill>
                          <a:effectLst/>
                          <a:latin typeface="Cambria" panose="02040503050406030204" pitchFamily="18" charset="0"/>
                          <a:ea typeface="+mn-ea"/>
                          <a:cs typeface="+mn-cs"/>
                        </a:rPr>
                        <a:t>Géotechnique (A)</a:t>
                      </a:r>
                    </a:p>
                    <a:p>
                      <a:r>
                        <a:rPr lang="fr-FR" sz="1800" kern="1200" dirty="0">
                          <a:solidFill>
                            <a:schemeClr val="tx1"/>
                          </a:solidFill>
                          <a:effectLst/>
                          <a:latin typeface="Cambria" panose="02040503050406030204" pitchFamily="18" charset="0"/>
                          <a:ea typeface="+mn-ea"/>
                          <a:cs typeface="+mn-cs"/>
                        </a:rPr>
                        <a:t>Matériaux en Génie Civil (A)</a:t>
                      </a:r>
                    </a:p>
                    <a:p>
                      <a:r>
                        <a:rPr lang="fr-FR" sz="1800" kern="1200" dirty="0">
                          <a:solidFill>
                            <a:schemeClr val="tx1"/>
                          </a:solidFill>
                          <a:effectLst/>
                          <a:latin typeface="Cambria" panose="02040503050406030204" pitchFamily="18" charset="0"/>
                          <a:ea typeface="+mn-ea"/>
                          <a:cs typeface="+mn-cs"/>
                        </a:rPr>
                        <a:t>Structures (A)</a:t>
                      </a:r>
                    </a:p>
                    <a:p>
                      <a:r>
                        <a:rPr lang="fr-FR" sz="1800" kern="1200" dirty="0">
                          <a:solidFill>
                            <a:schemeClr val="tx1"/>
                          </a:solidFill>
                          <a:effectLst/>
                          <a:latin typeface="Cambria" panose="02040503050406030204" pitchFamily="18" charset="0"/>
                          <a:ea typeface="+mn-ea"/>
                          <a:cs typeface="+mn-cs"/>
                        </a:rPr>
                        <a:t>Structures et Constructions (P)</a:t>
                      </a:r>
                    </a:p>
                  </a:txBody>
                  <a:tcPr marL="68581" marR="68581" marT="0" marB="0" anchor="ctr">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c>
                  <a:txBody>
                    <a:bodyPr/>
                    <a:lstStyle/>
                    <a:p>
                      <a:pPr lvl="0" algn="r" rtl="1"/>
                      <a:r>
                        <a:rPr lang="ar-SA" sz="1800" kern="1200" dirty="0" err="1">
                          <a:solidFill>
                            <a:schemeClr val="tx1"/>
                          </a:solidFill>
                          <a:effectLst/>
                          <a:latin typeface="Cambria" panose="02040503050406030204" pitchFamily="18" charset="0"/>
                          <a:ea typeface="+mn-ea"/>
                          <a:cs typeface="+mn-cs"/>
                        </a:rPr>
                        <a:t>جيو</a:t>
                      </a:r>
                      <a:r>
                        <a:rPr lang="ar-SA" sz="1800" kern="1200" dirty="0">
                          <a:solidFill>
                            <a:schemeClr val="tx1"/>
                          </a:solidFill>
                          <a:effectLst/>
                          <a:latin typeface="Cambria" panose="02040503050406030204" pitchFamily="18" charset="0"/>
                          <a:ea typeface="+mn-ea"/>
                          <a:cs typeface="+mn-cs"/>
                        </a:rPr>
                        <a:t> تقني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مواد الهندسة المدنية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هياكل (أ)</a:t>
                      </a:r>
                      <a:endParaRPr lang="fr-FR" sz="1800" kern="1200" dirty="0">
                        <a:solidFill>
                          <a:schemeClr val="tx1"/>
                        </a:solidFill>
                        <a:effectLst/>
                        <a:latin typeface="Cambria" panose="02040503050406030204" pitchFamily="18" charset="0"/>
                        <a:ea typeface="+mn-ea"/>
                        <a:cs typeface="+mn-cs"/>
                      </a:endParaRPr>
                    </a:p>
                    <a:p>
                      <a:pPr algn="r"/>
                      <a:r>
                        <a:rPr lang="ar-SA" sz="1800" kern="1200" dirty="0">
                          <a:solidFill>
                            <a:schemeClr val="tx1"/>
                          </a:solidFill>
                          <a:effectLst/>
                          <a:latin typeface="Cambria" panose="02040503050406030204" pitchFamily="18" charset="0"/>
                          <a:ea typeface="+mn-ea"/>
                          <a:cs typeface="+mn-cs"/>
                        </a:rPr>
                        <a:t>هياكل وبناء (م)</a:t>
                      </a:r>
                      <a:endParaRPr lang="fr-FR" sz="1800" kern="1200" dirty="0">
                        <a:solidFill>
                          <a:schemeClr val="tx1"/>
                        </a:solidFill>
                        <a:effectLst/>
                        <a:latin typeface="Cambria" panose="02040503050406030204" pitchFamily="18" charset="0"/>
                        <a:ea typeface="+mn-ea"/>
                        <a:cs typeface="+mn-cs"/>
                      </a:endParaRPr>
                    </a:p>
                  </a:txBody>
                  <a:tcPr marL="68581" marR="68581" marT="0" marB="0">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413433">
                <a:tc vMerge="1">
                  <a:txBody>
                    <a:bodyPr/>
                    <a:lstStyle/>
                    <a:p>
                      <a:endParaRPr lang="fr-FR" dirty="0"/>
                    </a:p>
                  </a:txBody>
                  <a:tcPr vert="vert" anchor="ct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800" b="1" kern="1200" dirty="0">
                          <a:solidFill>
                            <a:srgbClr val="0000FF"/>
                          </a:solidFill>
                          <a:latin typeface="Cambria" panose="02040503050406030204" pitchFamily="18" charset="0"/>
                          <a:ea typeface="+mn-ea"/>
                          <a:cs typeface="+mn-cs"/>
                        </a:rPr>
                        <a:t>Filière Génie des Procédés</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1800" b="1" kern="1200" dirty="0">
                          <a:solidFill>
                            <a:srgbClr val="0000FF"/>
                          </a:solidFill>
                          <a:latin typeface="Cambria" panose="02040503050406030204" pitchFamily="18" charset="0"/>
                          <a:ea typeface="+mn-ea"/>
                          <a:cs typeface="+mn-cs"/>
                        </a:rPr>
                        <a:t>هندسة الطرائق</a:t>
                      </a:r>
                      <a:endParaRPr lang="fr-FR" altLang="fr-FR" sz="1800" b="1" kern="1200" dirty="0">
                        <a:solidFill>
                          <a:srgbClr val="0000FF"/>
                        </a:solidFill>
                        <a:latin typeface="Cambria" panose="02040503050406030204" pitchFamily="18" charset="0"/>
                        <a:ea typeface="+mn-ea"/>
                        <a:cs typeface="+mn-cs"/>
                      </a:endParaRP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vert="vert" anchor="ct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1891211">
                <a:tc vMerge="1">
                  <a:txBody>
                    <a:bodyPr/>
                    <a:lstStyle/>
                    <a:p>
                      <a:endParaRPr lang="fr-FR" dirty="0"/>
                    </a:p>
                  </a:txBody>
                  <a:tcPr/>
                </a:tc>
                <a:tc>
                  <a:txBody>
                    <a:bodyPr/>
                    <a:lstStyle/>
                    <a:p>
                      <a:r>
                        <a:rPr lang="fr-FR" sz="1800" kern="1200" dirty="0">
                          <a:solidFill>
                            <a:schemeClr val="tx1"/>
                          </a:solidFill>
                          <a:effectLst/>
                          <a:latin typeface="Cambria" panose="02040503050406030204" pitchFamily="18" charset="0"/>
                          <a:ea typeface="+mn-ea"/>
                          <a:cs typeface="+mn-cs"/>
                        </a:rPr>
                        <a:t>Génie Alimentaire (A)  </a:t>
                      </a:r>
                    </a:p>
                    <a:p>
                      <a:r>
                        <a:rPr lang="fr-FR" sz="1800" kern="1200" dirty="0">
                          <a:solidFill>
                            <a:schemeClr val="tx1"/>
                          </a:solidFill>
                          <a:effectLst/>
                          <a:latin typeface="Cambria" panose="02040503050406030204" pitchFamily="18" charset="0"/>
                          <a:ea typeface="+mn-ea"/>
                          <a:cs typeface="+mn-cs"/>
                        </a:rPr>
                        <a:t>Génie Chimique (A)</a:t>
                      </a:r>
                    </a:p>
                    <a:p>
                      <a:r>
                        <a:rPr lang="fr-FR" sz="1800" kern="1200" dirty="0">
                          <a:solidFill>
                            <a:schemeClr val="tx1"/>
                          </a:solidFill>
                          <a:effectLst/>
                          <a:latin typeface="Cambria" panose="02040503050406030204" pitchFamily="18" charset="0"/>
                          <a:ea typeface="+mn-ea"/>
                          <a:cs typeface="+mn-cs"/>
                        </a:rPr>
                        <a:t>Génie des Polymères (A)</a:t>
                      </a:r>
                    </a:p>
                    <a:p>
                      <a:r>
                        <a:rPr lang="fr-FR" sz="1800" kern="1200" dirty="0">
                          <a:solidFill>
                            <a:schemeClr val="tx1"/>
                          </a:solidFill>
                          <a:effectLst/>
                          <a:latin typeface="Cambria" panose="02040503050406030204" pitchFamily="18" charset="0"/>
                          <a:ea typeface="+mn-ea"/>
                          <a:cs typeface="+mn-cs"/>
                        </a:rPr>
                        <a:t>Génie des Procédés des Matériaux (A)</a:t>
                      </a:r>
                    </a:p>
                    <a:p>
                      <a:r>
                        <a:rPr lang="fr-FR" sz="1800" kern="1200" dirty="0">
                          <a:solidFill>
                            <a:schemeClr val="tx1"/>
                          </a:solidFill>
                          <a:effectLst/>
                          <a:latin typeface="Cambria" panose="02040503050406030204" pitchFamily="18" charset="0"/>
                          <a:ea typeface="+mn-ea"/>
                          <a:cs typeface="+mn-cs"/>
                        </a:rPr>
                        <a:t>Génie de l’Environnement (A)</a:t>
                      </a:r>
                    </a:p>
                    <a:p>
                      <a:r>
                        <a:rPr lang="fr-FR" sz="1800" kern="1200" dirty="0">
                          <a:solidFill>
                            <a:schemeClr val="tx1"/>
                          </a:solidFill>
                          <a:effectLst/>
                          <a:latin typeface="Cambria" panose="02040503050406030204" pitchFamily="18" charset="0"/>
                          <a:ea typeface="+mn-ea"/>
                          <a:cs typeface="+mn-cs"/>
                        </a:rPr>
                        <a:t>Ingénierie et Gestion de l’Eau (A)</a:t>
                      </a:r>
                    </a:p>
                  </a:txBody>
                  <a:tcPr marL="68580" marR="68580" marT="0" marB="0" anchor="ctr">
                    <a:lnL w="12700" cap="flat" cmpd="sng" algn="ctr">
                      <a:solidFill>
                        <a:schemeClr val="tx1"/>
                      </a:solidFill>
                      <a:prstDash val="solid"/>
                      <a:round/>
                      <a:headEnd type="none" w="med" len="med"/>
                      <a:tailEnd type="none" w="med" len="med"/>
                    </a:lnL>
                    <a:lnT>
                      <a:noFill/>
                    </a:lnT>
                  </a:tcPr>
                </a:tc>
                <a:tc>
                  <a:txBody>
                    <a:bodyPr/>
                    <a:lstStyle/>
                    <a:p>
                      <a:pPr lvl="0" algn="r" rtl="1"/>
                      <a:r>
                        <a:rPr lang="ar-SA" sz="1800" kern="1200" dirty="0">
                          <a:solidFill>
                            <a:schemeClr val="tx1"/>
                          </a:solidFill>
                          <a:effectLst/>
                          <a:latin typeface="Cambria" panose="02040503050406030204" pitchFamily="18" charset="0"/>
                          <a:ea typeface="+mn-ea"/>
                          <a:cs typeface="+mn-cs"/>
                        </a:rPr>
                        <a:t>هندسة الصناعات الغذائية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هندسة كيميائية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هندسة </a:t>
                      </a:r>
                      <a:r>
                        <a:rPr lang="ar-SA" sz="1800" kern="1200" dirty="0" err="1">
                          <a:solidFill>
                            <a:schemeClr val="tx1"/>
                          </a:solidFill>
                          <a:effectLst/>
                          <a:latin typeface="Cambria" panose="02040503050406030204" pitchFamily="18" charset="0"/>
                          <a:ea typeface="+mn-ea"/>
                          <a:cs typeface="+mn-cs"/>
                        </a:rPr>
                        <a:t>المبلمرات</a:t>
                      </a:r>
                      <a:r>
                        <a:rPr lang="ar-SA" sz="1800" kern="1200" dirty="0">
                          <a:solidFill>
                            <a:schemeClr val="tx1"/>
                          </a:solidFill>
                          <a:effectLst/>
                          <a:latin typeface="Cambria" panose="02040503050406030204" pitchFamily="18" charset="0"/>
                          <a:ea typeface="+mn-ea"/>
                          <a:cs typeface="+mn-cs"/>
                        </a:rPr>
                        <a:t>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هندسة الطرائق للمواد (أ)</a:t>
                      </a:r>
                      <a:endParaRPr lang="fr-FR" sz="1800" kern="1200" dirty="0">
                        <a:solidFill>
                          <a:schemeClr val="tx1"/>
                        </a:solidFill>
                        <a:effectLst/>
                        <a:latin typeface="Cambria" panose="02040503050406030204" pitchFamily="18" charset="0"/>
                        <a:ea typeface="+mn-ea"/>
                        <a:cs typeface="+mn-cs"/>
                      </a:endParaRPr>
                    </a:p>
                    <a:p>
                      <a:pPr lvl="0" algn="r" rtl="1"/>
                      <a:r>
                        <a:rPr lang="ar-SA" sz="1800" kern="1200" dirty="0">
                          <a:solidFill>
                            <a:schemeClr val="tx1"/>
                          </a:solidFill>
                          <a:effectLst/>
                          <a:latin typeface="Cambria" panose="02040503050406030204" pitchFamily="18" charset="0"/>
                          <a:ea typeface="+mn-ea"/>
                          <a:cs typeface="+mn-cs"/>
                        </a:rPr>
                        <a:t>هندسة البيئة (أ)</a:t>
                      </a:r>
                      <a:endParaRPr lang="fr-FR" sz="1800" kern="1200" dirty="0">
                        <a:solidFill>
                          <a:schemeClr val="tx1"/>
                        </a:solidFill>
                        <a:effectLst/>
                        <a:latin typeface="Cambria" panose="02040503050406030204" pitchFamily="18" charset="0"/>
                        <a:ea typeface="+mn-ea"/>
                        <a:cs typeface="+mn-cs"/>
                      </a:endParaRPr>
                    </a:p>
                    <a:p>
                      <a:pPr algn="r"/>
                      <a:r>
                        <a:rPr lang="ar-SA" sz="1800" kern="1200" dirty="0">
                          <a:solidFill>
                            <a:schemeClr val="tx1"/>
                          </a:solidFill>
                          <a:effectLst/>
                          <a:latin typeface="Cambria" panose="02040503050406030204" pitchFamily="18" charset="0"/>
                          <a:ea typeface="+mn-ea"/>
                          <a:cs typeface="+mn-cs"/>
                        </a:rPr>
                        <a:t>هندسة وتسيير المياه (أ</a:t>
                      </a:r>
                      <a:r>
                        <a:rPr lang="ar-DZ" sz="1800" kern="1200" dirty="0">
                          <a:solidFill>
                            <a:schemeClr val="tx1"/>
                          </a:solidFill>
                          <a:effectLst/>
                          <a:latin typeface="Cambria" panose="02040503050406030204" pitchFamily="18" charset="0"/>
                          <a:ea typeface="+mn-ea"/>
                          <a:cs typeface="+mn-cs"/>
                        </a:rPr>
                        <a:t>)</a:t>
                      </a:r>
                      <a:endParaRPr lang="fr-FR" sz="1800" kern="1200" dirty="0">
                        <a:solidFill>
                          <a:schemeClr val="tx1"/>
                        </a:solidFill>
                        <a:effectLst/>
                        <a:latin typeface="Cambria" panose="02040503050406030204" pitchFamily="18" charset="0"/>
                        <a:ea typeface="+mn-ea"/>
                        <a:cs typeface="+mn-cs"/>
                      </a:endParaRPr>
                    </a:p>
                  </a:txBody>
                  <a:tcPr marL="68585" marR="68585" marT="0" marB="0">
                    <a:lnR w="12700" cap="flat" cmpd="sng" algn="ctr">
                      <a:solidFill>
                        <a:schemeClr val="tx1"/>
                      </a:solidFill>
                      <a:prstDash val="solid"/>
                      <a:round/>
                      <a:headEnd type="none" w="med" len="med"/>
                      <a:tailEnd type="none" w="med" len="med"/>
                    </a:lnR>
                    <a:lnT>
                      <a:noFill/>
                    </a:lnT>
                  </a:tcPr>
                </a:tc>
                <a:tc vMerge="1">
                  <a:txBody>
                    <a:bodyPr/>
                    <a:lstStyle/>
                    <a:p>
                      <a:endParaRPr lang="fr-FR" dirty="0"/>
                    </a:p>
                  </a:txBody>
                  <a:tcPr/>
                </a:tc>
                <a:extLst>
                  <a:ext uri="{0D108BD9-81ED-4DB2-BD59-A6C34878D82A}">
                    <a16:rowId xmlns:a16="http://schemas.microsoft.com/office/drawing/2014/main" val="10003"/>
                  </a:ext>
                </a:extLst>
              </a:tr>
              <a:tr h="413433">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800" b="1" kern="1200" dirty="0">
                          <a:solidFill>
                            <a:srgbClr val="0000FF"/>
                          </a:solidFill>
                          <a:latin typeface="Cambria" panose="02040503050406030204" pitchFamily="18" charset="0"/>
                          <a:ea typeface="+mn-ea"/>
                          <a:cs typeface="+mn-cs"/>
                        </a:rPr>
                        <a:t>Filière Electromécanique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altLang="fr-FR" sz="1800" b="1" kern="1200" dirty="0" err="1">
                          <a:solidFill>
                            <a:srgbClr val="0000FF"/>
                          </a:solidFill>
                          <a:latin typeface="Cambria" panose="02040503050406030204" pitchFamily="18" charset="0"/>
                          <a:ea typeface="+mn-ea"/>
                          <a:cs typeface="+mn-cs"/>
                        </a:rPr>
                        <a:t>كهروميكانيك</a:t>
                      </a:r>
                      <a:endParaRPr lang="fr-FR" altLang="fr-FR" sz="18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4"/>
                  </a:ext>
                </a:extLst>
              </a:tr>
              <a:tr h="810519">
                <a:tc vMerge="1">
                  <a:txBody>
                    <a:bodyPr/>
                    <a:lstStyle/>
                    <a:p>
                      <a:endParaRPr lang="fr-FR" dirty="0"/>
                    </a:p>
                  </a:txBody>
                  <a:tcPr/>
                </a:tc>
                <a:tc>
                  <a:txBody>
                    <a:bodyPr/>
                    <a:lstStyle/>
                    <a:p>
                      <a:pPr marL="0" algn="l" defTabSz="914400" rtl="0" eaLnBrk="1" latinLnBrk="0" hangingPunct="1"/>
                      <a:r>
                        <a:rPr lang="fr-FR" sz="1800" kern="1200" dirty="0">
                          <a:solidFill>
                            <a:schemeClr val="tx1"/>
                          </a:solidFill>
                          <a:effectLst/>
                          <a:latin typeface="Cambria" panose="02040503050406030204" pitchFamily="18" charset="0"/>
                          <a:ea typeface="+mn-ea"/>
                          <a:cs typeface="+mn-cs"/>
                        </a:rPr>
                        <a:t>Electromécanique (A)</a:t>
                      </a:r>
                    </a:p>
                    <a:p>
                      <a:pPr marL="0" algn="l" defTabSz="914400" rtl="0" eaLnBrk="1" latinLnBrk="0" hangingPunct="1"/>
                      <a:r>
                        <a:rPr lang="fr-FR" sz="1800" kern="1200" dirty="0">
                          <a:solidFill>
                            <a:schemeClr val="tx1"/>
                          </a:solidFill>
                          <a:effectLst/>
                          <a:latin typeface="Cambria" panose="02040503050406030204" pitchFamily="18" charset="0"/>
                          <a:ea typeface="+mn-ea"/>
                          <a:cs typeface="+mn-cs"/>
                        </a:rPr>
                        <a:t>Maintenance Industrielle (A)</a:t>
                      </a:r>
                    </a:p>
                    <a:p>
                      <a:pPr marL="0" algn="l" defTabSz="914400" rtl="0" eaLnBrk="1" latinLnBrk="0" hangingPunct="1"/>
                      <a:r>
                        <a:rPr lang="fr-FR" sz="1800" kern="1200" dirty="0">
                          <a:solidFill>
                            <a:schemeClr val="tx1"/>
                          </a:solidFill>
                          <a:effectLst/>
                          <a:latin typeface="Cambria" panose="02040503050406030204" pitchFamily="18" charset="0"/>
                          <a:ea typeface="+mn-ea"/>
                          <a:cs typeface="+mn-cs"/>
                        </a:rPr>
                        <a:t>Mécatronique (A)</a:t>
                      </a:r>
                    </a:p>
                  </a:txBody>
                  <a:tcPr marL="68581" marR="68581" marT="0" marB="0" anchor="ctr"/>
                </a:tc>
                <a:tc>
                  <a:txBody>
                    <a:bodyPr/>
                    <a:lstStyle/>
                    <a:p>
                      <a:pPr marL="0" lvl="0" algn="r" defTabSz="914400" rtl="0" eaLnBrk="1" latinLnBrk="0" hangingPunct="1"/>
                      <a:r>
                        <a:rPr lang="ar-SA" sz="1800" kern="1200" dirty="0">
                          <a:solidFill>
                            <a:schemeClr val="tx1"/>
                          </a:solidFill>
                          <a:effectLst/>
                          <a:latin typeface="Cambria" panose="02040503050406030204" pitchFamily="18" charset="0"/>
                          <a:ea typeface="+mn-ea"/>
                          <a:cs typeface="+mn-cs"/>
                        </a:rPr>
                        <a:t>كهرو ميكانيك (أ)</a:t>
                      </a:r>
                      <a:endParaRPr lang="fr-FR" sz="1800" kern="1200" dirty="0">
                        <a:solidFill>
                          <a:schemeClr val="tx1"/>
                        </a:solidFill>
                        <a:effectLst/>
                        <a:latin typeface="Cambria" panose="02040503050406030204" pitchFamily="18" charset="0"/>
                        <a:ea typeface="+mn-ea"/>
                        <a:cs typeface="+mn-cs"/>
                      </a:endParaRPr>
                    </a:p>
                    <a:p>
                      <a:pPr marL="0" lvl="0" algn="r" defTabSz="914400" rtl="0" eaLnBrk="1" latinLnBrk="0" hangingPunct="1"/>
                      <a:r>
                        <a:rPr lang="ar-SA" sz="1800" kern="1200" dirty="0">
                          <a:solidFill>
                            <a:schemeClr val="tx1"/>
                          </a:solidFill>
                          <a:effectLst/>
                          <a:latin typeface="Cambria" panose="02040503050406030204" pitchFamily="18" charset="0"/>
                          <a:ea typeface="+mn-ea"/>
                          <a:cs typeface="+mn-cs"/>
                        </a:rPr>
                        <a:t>صيانة صناعية (أ)</a:t>
                      </a:r>
                      <a:endParaRPr lang="fr-FR" sz="1800" kern="1200" dirty="0">
                        <a:solidFill>
                          <a:schemeClr val="tx1"/>
                        </a:solidFill>
                        <a:effectLst/>
                        <a:latin typeface="Cambria" panose="02040503050406030204" pitchFamily="18" charset="0"/>
                        <a:ea typeface="+mn-ea"/>
                        <a:cs typeface="+mn-cs"/>
                      </a:endParaRPr>
                    </a:p>
                    <a:p>
                      <a:pPr marL="0" algn="r" defTabSz="914400" rtl="0" eaLnBrk="1" latinLnBrk="0" hangingPunct="1"/>
                      <a:r>
                        <a:rPr lang="ar-SA" sz="1800" kern="1200" dirty="0" err="1">
                          <a:solidFill>
                            <a:schemeClr val="tx1"/>
                          </a:solidFill>
                          <a:effectLst/>
                          <a:latin typeface="Cambria" panose="02040503050406030204" pitchFamily="18" charset="0"/>
                          <a:ea typeface="+mn-ea"/>
                          <a:cs typeface="+mn-cs"/>
                        </a:rPr>
                        <a:t>ميكاترونيك</a:t>
                      </a:r>
                      <a:r>
                        <a:rPr lang="ar-SA" sz="1800" kern="1200" dirty="0">
                          <a:solidFill>
                            <a:schemeClr val="tx1"/>
                          </a:solidFill>
                          <a:effectLst/>
                          <a:latin typeface="Cambria" panose="02040503050406030204" pitchFamily="18" charset="0"/>
                          <a:ea typeface="+mn-ea"/>
                          <a:cs typeface="+mn-cs"/>
                        </a:rPr>
                        <a:t> (أ)</a:t>
                      </a:r>
                      <a:endParaRPr lang="fr-FR" sz="1800" kern="1200" dirty="0">
                        <a:solidFill>
                          <a:schemeClr val="tx1"/>
                        </a:solidFill>
                        <a:effectLst/>
                        <a:latin typeface="Cambria" panose="02040503050406030204" pitchFamily="18" charset="0"/>
                        <a:ea typeface="+mn-ea"/>
                        <a:cs typeface="+mn-cs"/>
                      </a:endParaRPr>
                    </a:p>
                  </a:txBody>
                  <a:tcPr marL="68581" marR="68581" marT="0" marB="0"/>
                </a:tc>
                <a:tc vMerge="1">
                  <a:txBody>
                    <a:bodyPr/>
                    <a:lstStyle/>
                    <a:p>
                      <a:endParaRPr lang="fr-FR" dirty="0"/>
                    </a:p>
                  </a:txBody>
                  <a:tcPr/>
                </a:tc>
                <a:extLst>
                  <a:ext uri="{0D108BD9-81ED-4DB2-BD59-A6C34878D82A}">
                    <a16:rowId xmlns:a16="http://schemas.microsoft.com/office/drawing/2014/main" val="10005"/>
                  </a:ext>
                </a:extLst>
              </a:tr>
              <a:tr h="413433">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800" b="1" kern="1200" dirty="0">
                          <a:solidFill>
                            <a:srgbClr val="0000FF"/>
                          </a:solidFill>
                          <a:latin typeface="Cambria" panose="02040503050406030204" pitchFamily="18" charset="0"/>
                          <a:ea typeface="+mn-ea"/>
                          <a:cs typeface="+mn-cs"/>
                        </a:rPr>
                        <a:t>Filière Génie Biomédical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1800" b="1" kern="1200" dirty="0">
                          <a:solidFill>
                            <a:srgbClr val="0000FF"/>
                          </a:solidFill>
                          <a:latin typeface="Cambria" panose="02040503050406030204" pitchFamily="18" charset="0"/>
                          <a:ea typeface="+mn-ea"/>
                          <a:cs typeface="+mn-cs"/>
                        </a:rPr>
                        <a:t>هندسة </a:t>
                      </a:r>
                      <a:r>
                        <a:rPr lang="ar-SA" altLang="fr-FR" sz="1800" b="1" kern="1200" dirty="0" err="1">
                          <a:solidFill>
                            <a:srgbClr val="0000FF"/>
                          </a:solidFill>
                          <a:latin typeface="Cambria" panose="02040503050406030204" pitchFamily="18" charset="0"/>
                          <a:ea typeface="+mn-ea"/>
                          <a:cs typeface="+mn-cs"/>
                        </a:rPr>
                        <a:t>بيوطبية</a:t>
                      </a:r>
                      <a:endParaRPr lang="fr-FR" altLang="fr-FR" sz="18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6"/>
                  </a:ext>
                </a:extLst>
              </a:tr>
              <a:tr h="367939">
                <a:tc vMerge="1">
                  <a:txBody>
                    <a:bodyPr/>
                    <a:lstStyle/>
                    <a:p>
                      <a:endParaRPr lang="fr-FR" dirty="0"/>
                    </a:p>
                  </a:txBody>
                  <a:tcPr/>
                </a:tc>
                <a:tc>
                  <a:txBody>
                    <a:bodyPr/>
                    <a:lstStyle/>
                    <a:p>
                      <a:pPr marL="0" algn="l" defTabSz="914400" rtl="0" eaLnBrk="1" latinLnBrk="0" hangingPunct="1">
                        <a:spcAft>
                          <a:spcPts val="0"/>
                        </a:spcAft>
                        <a:tabLst>
                          <a:tab pos="457200" algn="l"/>
                        </a:tabLst>
                      </a:pPr>
                      <a:r>
                        <a:rPr lang="fr-FR" sz="1800" kern="1200" dirty="0">
                          <a:solidFill>
                            <a:schemeClr val="tx1"/>
                          </a:solidFill>
                          <a:effectLst/>
                          <a:latin typeface="Cambria" panose="02040503050406030204" pitchFamily="18" charset="0"/>
                          <a:ea typeface="+mn-ea"/>
                          <a:cs typeface="+mn-cs"/>
                        </a:rPr>
                        <a:t>Instrumentation Biomédicale (A)</a:t>
                      </a:r>
                    </a:p>
                  </a:txBody>
                  <a:tcPr marL="68587" marR="68587" marT="0" marB="0" anchor="ctr"/>
                </a:tc>
                <a:tc>
                  <a:txBody>
                    <a:bodyPr/>
                    <a:lstStyle/>
                    <a:p>
                      <a:pPr marL="0" algn="r" defTabSz="914400" rtl="0" eaLnBrk="1" latinLnBrk="0" hangingPunct="1">
                        <a:spcAft>
                          <a:spcPts val="0"/>
                        </a:spcAft>
                        <a:tabLst>
                          <a:tab pos="457200" algn="l"/>
                        </a:tabLst>
                      </a:pPr>
                      <a:r>
                        <a:rPr lang="ar-SA" sz="1800" kern="1200" dirty="0">
                          <a:solidFill>
                            <a:schemeClr val="tx1"/>
                          </a:solidFill>
                          <a:effectLst/>
                          <a:latin typeface="Cambria" panose="02040503050406030204" pitchFamily="18" charset="0"/>
                          <a:ea typeface="+mn-ea"/>
                          <a:cs typeface="+mn-cs"/>
                        </a:rPr>
                        <a:t>أجهزة </a:t>
                      </a:r>
                      <a:r>
                        <a:rPr lang="ar-SA" sz="1800" kern="1200" dirty="0" err="1">
                          <a:solidFill>
                            <a:schemeClr val="tx1"/>
                          </a:solidFill>
                          <a:effectLst/>
                          <a:latin typeface="Cambria" panose="02040503050406030204" pitchFamily="18" charset="0"/>
                          <a:ea typeface="+mn-ea"/>
                          <a:cs typeface="+mn-cs"/>
                        </a:rPr>
                        <a:t>بيوطبية</a:t>
                      </a:r>
                      <a:r>
                        <a:rPr lang="ar-SA" sz="1800" kern="1200" dirty="0">
                          <a:solidFill>
                            <a:schemeClr val="tx1"/>
                          </a:solidFill>
                          <a:effectLst/>
                          <a:latin typeface="Cambria" panose="02040503050406030204" pitchFamily="18" charset="0"/>
                          <a:ea typeface="+mn-ea"/>
                          <a:cs typeface="+mn-cs"/>
                        </a:rPr>
                        <a:t> (أ)</a:t>
                      </a:r>
                      <a:endParaRPr lang="fr-FR" sz="1800" kern="1200" dirty="0">
                        <a:solidFill>
                          <a:schemeClr val="tx1"/>
                        </a:solidFill>
                        <a:effectLst/>
                        <a:latin typeface="Cambria" panose="02040503050406030204" pitchFamily="18" charset="0"/>
                        <a:ea typeface="+mn-ea"/>
                        <a:cs typeface="+mn-cs"/>
                      </a:endParaRPr>
                    </a:p>
                  </a:txBody>
                  <a:tcPr marL="68592" marR="68592" marT="0" marB="0"/>
                </a:tc>
                <a:tc vMerge="1">
                  <a:txBody>
                    <a:bodyPr/>
                    <a:lstStyle/>
                    <a:p>
                      <a:endParaRPr lang="fr-FR" dirty="0"/>
                    </a:p>
                  </a:txBody>
                  <a:tcPr/>
                </a:tc>
                <a:extLst>
                  <a:ext uri="{0D108BD9-81ED-4DB2-BD59-A6C34878D82A}">
                    <a16:rowId xmlns:a16="http://schemas.microsoft.com/office/drawing/2014/main" val="10007"/>
                  </a:ext>
                </a:extLst>
              </a:tr>
              <a:tr h="413433">
                <a:tc vMerge="1">
                  <a:txBody>
                    <a:bodyPr/>
                    <a:lstStyle/>
                    <a:p>
                      <a:endParaRPr lang="fr-F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fr-FR" sz="1800" b="1" kern="1200" dirty="0">
                          <a:solidFill>
                            <a:srgbClr val="0000FF"/>
                          </a:solidFill>
                          <a:latin typeface="Cambria" panose="02040503050406030204" pitchFamily="18" charset="0"/>
                          <a:ea typeface="+mn-ea"/>
                          <a:cs typeface="+mn-cs"/>
                        </a:rPr>
                        <a:t>Filière Télécommunications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altLang="fr-FR" sz="1800" b="1" kern="1200" dirty="0">
                          <a:solidFill>
                            <a:srgbClr val="0000FF"/>
                          </a:solidFill>
                          <a:latin typeface="Cambria" panose="02040503050406030204" pitchFamily="18" charset="0"/>
                          <a:ea typeface="+mn-ea"/>
                          <a:cs typeface="+mn-cs"/>
                        </a:rPr>
                        <a:t>اتصالات </a:t>
                      </a:r>
                      <a:r>
                        <a:rPr lang="ar-DZ" altLang="fr-FR" sz="1800" b="1" kern="1200" dirty="0">
                          <a:solidFill>
                            <a:srgbClr val="0000FF"/>
                          </a:solidFill>
                          <a:latin typeface="Cambria" panose="02040503050406030204" pitchFamily="18" charset="0"/>
                          <a:ea typeface="+mn-ea"/>
                          <a:cs typeface="+mn-cs"/>
                        </a:rPr>
                        <a:t>سلكية ولاسلكية</a:t>
                      </a:r>
                      <a:endParaRPr lang="fr-FR" altLang="fr-FR" sz="1800" b="1" kern="1200" dirty="0">
                        <a:solidFill>
                          <a:srgbClr val="0000FF"/>
                        </a:solidFill>
                        <a:latin typeface="Cambria" panose="02040503050406030204" pitchFamily="18" charset="0"/>
                        <a:ea typeface="+mn-ea"/>
                        <a:cs typeface="+mn-cs"/>
                      </a:endParaRPr>
                    </a:p>
                  </a:txBody>
                  <a:tcPr/>
                </a:tc>
                <a:tc vMerge="1">
                  <a:txBody>
                    <a:bodyPr/>
                    <a:lstStyle/>
                    <a:p>
                      <a:endParaRPr lang="fr-FR" dirty="0"/>
                    </a:p>
                  </a:txBody>
                  <a:tcPr/>
                </a:tc>
                <a:extLst>
                  <a:ext uri="{0D108BD9-81ED-4DB2-BD59-A6C34878D82A}">
                    <a16:rowId xmlns:a16="http://schemas.microsoft.com/office/drawing/2014/main" val="10008"/>
                  </a:ext>
                </a:extLst>
              </a:tr>
              <a:tr h="469980">
                <a:tc vMerge="1">
                  <a:txBody>
                    <a:bodyPr/>
                    <a:lstStyle/>
                    <a:p>
                      <a:endParaRPr lang="fr-FR" dirty="0"/>
                    </a:p>
                  </a:txBody>
                  <a:tcPr/>
                </a:tc>
                <a:tc>
                  <a:txBody>
                    <a:bodyPr/>
                    <a:lstStyle/>
                    <a:p>
                      <a:pPr>
                        <a:spcAft>
                          <a:spcPts val="0"/>
                        </a:spcAft>
                        <a:tabLst>
                          <a:tab pos="457200" algn="l"/>
                        </a:tabLst>
                      </a:pPr>
                      <a:r>
                        <a:rPr lang="fr-FR" sz="1800" kern="1200" dirty="0">
                          <a:solidFill>
                            <a:schemeClr val="tx1"/>
                          </a:solidFill>
                          <a:effectLst/>
                          <a:latin typeface="Cambria" panose="02040503050406030204" pitchFamily="18" charset="0"/>
                          <a:ea typeface="+mn-ea"/>
                          <a:cs typeface="+mn-cs"/>
                        </a:rPr>
                        <a:t>- Réseaux et Télécommunications (A)</a:t>
                      </a:r>
                    </a:p>
                  </a:txBody>
                  <a:tcPr marL="68580" marR="68580" marT="0" marB="0" anchor="ctr"/>
                </a:tc>
                <a:tc>
                  <a:txBody>
                    <a:bodyPr/>
                    <a:lstStyle/>
                    <a:p>
                      <a:pPr algn="r">
                        <a:spcAft>
                          <a:spcPts val="0"/>
                        </a:spcAft>
                      </a:pPr>
                      <a:r>
                        <a:rPr lang="ar-SA" sz="1800" kern="1200" dirty="0">
                          <a:solidFill>
                            <a:schemeClr val="tx1"/>
                          </a:solidFill>
                          <a:effectLst/>
                          <a:latin typeface="Cambria" panose="02040503050406030204" pitchFamily="18" charset="0"/>
                          <a:ea typeface="+mn-ea"/>
                          <a:cs typeface="+mn-cs"/>
                        </a:rPr>
                        <a:t>شبكات واتصالات (أ)</a:t>
                      </a:r>
                      <a:endParaRPr lang="fr-FR" sz="1800" kern="1200" dirty="0">
                        <a:solidFill>
                          <a:schemeClr val="tx1"/>
                        </a:solidFill>
                        <a:effectLst/>
                        <a:latin typeface="Cambria" panose="02040503050406030204" pitchFamily="18" charset="0"/>
                        <a:ea typeface="+mn-ea"/>
                        <a:cs typeface="+mn-cs"/>
                      </a:endParaRPr>
                    </a:p>
                  </a:txBody>
                  <a:tcPr marL="68592" marR="68592" marT="0" marB="0" anchor="ctr"/>
                </a:tc>
                <a:tc vMerge="1">
                  <a:txBody>
                    <a:bodyPr/>
                    <a:lstStyle/>
                    <a:p>
                      <a:endParaRPr lang="fr-FR" dirty="0"/>
                    </a:p>
                  </a:txBody>
                  <a:tcPr/>
                </a:tc>
                <a:extLst>
                  <a:ext uri="{0D108BD9-81ED-4DB2-BD59-A6C34878D82A}">
                    <a16:rowId xmlns:a16="http://schemas.microsoft.com/office/drawing/2014/main" val="10009"/>
                  </a:ext>
                </a:extLst>
              </a:tr>
            </a:tbl>
          </a:graphicData>
        </a:graphic>
      </p:graphicFrame>
      <p:sp>
        <p:nvSpPr>
          <p:cNvPr id="7" name="Forme libre 6"/>
          <p:cNvSpPr/>
          <p:nvPr/>
        </p:nvSpPr>
        <p:spPr>
          <a:xfrm>
            <a:off x="10073580" y="281836"/>
            <a:ext cx="1853852" cy="199826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0000FF">
              <a:alpha val="94000"/>
            </a:srgb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p:cNvSpPr txBox="1"/>
          <p:nvPr/>
        </p:nvSpPr>
        <p:spPr>
          <a:xfrm>
            <a:off x="9929808" y="963997"/>
            <a:ext cx="2133600" cy="553998"/>
          </a:xfrm>
          <a:prstGeom prst="rect">
            <a:avLst/>
          </a:prstGeom>
          <a:noFill/>
        </p:spPr>
        <p:txBody>
          <a:bodyPr wrap="square">
            <a:spAutoFit/>
          </a:bodyPr>
          <a:lstStyle/>
          <a:p>
            <a:pPr algn="ctr">
              <a:defRPr/>
            </a:pPr>
            <a:r>
              <a:rPr lang="fr-FR" sz="3000" b="1" dirty="0">
                <a:solidFill>
                  <a:schemeClr val="bg1"/>
                </a:solidFill>
              </a:rPr>
              <a:t>A00LAL04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AFD"/>
            </a:gs>
            <a:gs pos="48000">
              <a:schemeClr val="accent5">
                <a:lumMod val="75000"/>
              </a:schemeClr>
            </a:gs>
            <a:gs pos="75000">
              <a:schemeClr val="accent1">
                <a:lumMod val="40000"/>
                <a:lumOff val="60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28849" y="468086"/>
            <a:ext cx="8188779" cy="478971"/>
          </a:xfrm>
        </p:spPr>
        <p:txBody>
          <a:bodyPr/>
          <a:lstStyle/>
          <a:p>
            <a:pPr lvl="0" algn="ctr"/>
            <a:r>
              <a:rPr lang="ar-DZ" sz="3200" b="1" i="1" dirty="0">
                <a:solidFill>
                  <a:srgbClr val="D5B8EA"/>
                </a:solidFill>
              </a:rPr>
              <a:t>مسار مهندس دولة </a:t>
            </a:r>
            <a:br>
              <a:rPr lang="ar-DZ" sz="3200" b="1" i="1" dirty="0">
                <a:solidFill>
                  <a:srgbClr val="D5B8EA"/>
                </a:solidFill>
              </a:rPr>
            </a:br>
            <a:r>
              <a:rPr lang="fr-FR" sz="3200" b="1" i="1" dirty="0">
                <a:solidFill>
                  <a:srgbClr val="D5B8EA"/>
                </a:solidFill>
              </a:rPr>
              <a:t>FORMATION EN PARCOURS D’INGENIEUR D’ETAT</a:t>
            </a:r>
            <a:br>
              <a:rPr lang="fr-FR" sz="3200" b="1" i="1" dirty="0">
                <a:solidFill>
                  <a:srgbClr val="D5B8EA"/>
                </a:solidFill>
              </a:rPr>
            </a:br>
            <a:r>
              <a:rPr lang="fr-FR" sz="3200" b="1" i="1" dirty="0">
                <a:solidFill>
                  <a:srgbClr val="D5B8EA"/>
                </a:solidFill>
              </a:rPr>
              <a:t>  </a:t>
            </a:r>
            <a:endParaRPr lang="fr-FR" sz="3200" b="1" dirty="0">
              <a:solidFill>
                <a:srgbClr val="D5B8EA"/>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708429758"/>
              </p:ext>
            </p:extLst>
          </p:nvPr>
        </p:nvGraphicFramePr>
        <p:xfrm>
          <a:off x="533399" y="1023257"/>
          <a:ext cx="11201400" cy="5127486"/>
        </p:xfrm>
        <a:graphic>
          <a:graphicData uri="http://schemas.openxmlformats.org/drawingml/2006/table">
            <a:tbl>
              <a:tblPr firstRow="1" firstCol="1" bandRow="1">
                <a:tableStyleId>{5C22544A-7EE6-4342-B048-85BDC9FD1C3A}</a:tableStyleId>
              </a:tblPr>
              <a:tblGrid>
                <a:gridCol w="2838009">
                  <a:extLst>
                    <a:ext uri="{9D8B030D-6E8A-4147-A177-3AD203B41FA5}">
                      <a16:colId xmlns:a16="http://schemas.microsoft.com/office/drawing/2014/main" val="20000"/>
                    </a:ext>
                  </a:extLst>
                </a:gridCol>
                <a:gridCol w="3213641">
                  <a:extLst>
                    <a:ext uri="{9D8B030D-6E8A-4147-A177-3AD203B41FA5}">
                      <a16:colId xmlns:a16="http://schemas.microsoft.com/office/drawing/2014/main" val="20001"/>
                    </a:ext>
                  </a:extLst>
                </a:gridCol>
                <a:gridCol w="5149750">
                  <a:extLst>
                    <a:ext uri="{9D8B030D-6E8A-4147-A177-3AD203B41FA5}">
                      <a16:colId xmlns:a16="http://schemas.microsoft.com/office/drawing/2014/main" val="20002"/>
                    </a:ext>
                  </a:extLst>
                </a:gridCol>
              </a:tblGrid>
              <a:tr h="304493">
                <a:tc>
                  <a:txBody>
                    <a:bodyPr/>
                    <a:lstStyle/>
                    <a:p>
                      <a:pPr algn="ctr">
                        <a:spcAft>
                          <a:spcPts val="0"/>
                        </a:spcAft>
                        <a:tabLst>
                          <a:tab pos="2474595" algn="ctr"/>
                          <a:tab pos="4500245" algn="r"/>
                        </a:tabLst>
                      </a:pPr>
                      <a:r>
                        <a:rPr lang="fr-FR" sz="1800" b="1" kern="1200" dirty="0">
                          <a:solidFill>
                            <a:schemeClr val="lt1"/>
                          </a:solidFill>
                          <a:effectLst/>
                          <a:latin typeface="+mn-lt"/>
                          <a:ea typeface="+mn-ea"/>
                          <a:cs typeface="+mn-cs"/>
                        </a:rPr>
                        <a:t>Domaine</a:t>
                      </a:r>
                      <a:r>
                        <a:rPr lang="ar-SA" sz="1800" b="1" kern="1200" dirty="0">
                          <a:solidFill>
                            <a:schemeClr val="lt1"/>
                          </a:solidFill>
                          <a:effectLst/>
                          <a:latin typeface="+mn-lt"/>
                          <a:ea typeface="+mn-ea"/>
                          <a:cs typeface="+mn-cs"/>
                        </a:rPr>
                        <a:t>ميدان التكوين</a:t>
                      </a:r>
                      <a:r>
                        <a:rPr lang="ar-DZ" sz="1800" b="1" kern="1200" dirty="0">
                          <a:solidFill>
                            <a:schemeClr val="lt1"/>
                          </a:solidFill>
                          <a:effectLst/>
                          <a:latin typeface="+mn-lt"/>
                          <a:ea typeface="+mn-ea"/>
                          <a:cs typeface="+mn-cs"/>
                        </a:rPr>
                        <a:t>    </a:t>
                      </a:r>
                      <a:endParaRPr lang="fr-FR" sz="1800" dirty="0">
                        <a:effectLst/>
                        <a:latin typeface="Times New Roman"/>
                        <a:ea typeface="Times New Roman"/>
                      </a:endParaRPr>
                    </a:p>
                  </a:txBody>
                  <a:tcPr marL="68580" marR="68580" marT="0" marB="0" anchor="ctr"/>
                </a:tc>
                <a:tc>
                  <a:txBody>
                    <a:bodyPr/>
                    <a:lstStyle/>
                    <a:p>
                      <a:pPr algn="ctr">
                        <a:spcAft>
                          <a:spcPts val="0"/>
                        </a:spcAft>
                        <a:tabLst>
                          <a:tab pos="2474595" algn="ctr"/>
                          <a:tab pos="4500245" algn="r"/>
                        </a:tabLst>
                      </a:pPr>
                      <a:r>
                        <a:rPr lang="fr-FR" sz="1800" b="1" kern="1200" dirty="0">
                          <a:solidFill>
                            <a:schemeClr val="lt1"/>
                          </a:solidFill>
                          <a:effectLst/>
                          <a:latin typeface="+mn-lt"/>
                          <a:ea typeface="+mn-ea"/>
                          <a:cs typeface="+mn-cs"/>
                        </a:rPr>
                        <a:t>Filière</a:t>
                      </a:r>
                      <a:r>
                        <a:rPr lang="ar-SA" sz="1800" b="1" kern="1200" dirty="0">
                          <a:solidFill>
                            <a:schemeClr val="lt1"/>
                          </a:solidFill>
                          <a:effectLst/>
                          <a:latin typeface="+mn-lt"/>
                          <a:ea typeface="+mn-ea"/>
                          <a:cs typeface="+mn-cs"/>
                        </a:rPr>
                        <a:t>الشُّعبة</a:t>
                      </a:r>
                      <a:r>
                        <a:rPr lang="ar-DZ" sz="1800" b="1" kern="1200" dirty="0">
                          <a:solidFill>
                            <a:schemeClr val="lt1"/>
                          </a:solidFill>
                          <a:effectLst/>
                          <a:latin typeface="+mn-lt"/>
                          <a:ea typeface="+mn-ea"/>
                          <a:cs typeface="+mn-cs"/>
                        </a:rPr>
                        <a:t>       </a:t>
                      </a:r>
                      <a:endParaRPr lang="fr-FR" sz="1800" b="1" kern="1200" dirty="0">
                        <a:solidFill>
                          <a:schemeClr val="lt1"/>
                        </a:solidFill>
                        <a:effectLst/>
                        <a:latin typeface="+mn-lt"/>
                        <a:ea typeface="+mn-ea"/>
                        <a:cs typeface="+mn-cs"/>
                      </a:endParaRPr>
                    </a:p>
                  </a:txBody>
                  <a:tcPr marL="68580" marR="68580" marT="0" marB="0" anchor="ctr"/>
                </a:tc>
                <a:tc>
                  <a:txBody>
                    <a:bodyPr/>
                    <a:lstStyle/>
                    <a:p>
                      <a:pPr algn="ctr">
                        <a:spcAft>
                          <a:spcPts val="0"/>
                        </a:spcAft>
                        <a:tabLst>
                          <a:tab pos="198120" algn="l"/>
                          <a:tab pos="685800" algn="l"/>
                        </a:tabLst>
                      </a:pPr>
                      <a:r>
                        <a:rPr lang="fr-FR" sz="1800" b="1" kern="1200" dirty="0">
                          <a:solidFill>
                            <a:schemeClr val="lt1"/>
                          </a:solidFill>
                          <a:effectLst/>
                          <a:latin typeface="+mn-lt"/>
                          <a:ea typeface="+mn-ea"/>
                          <a:cs typeface="+mn-cs"/>
                        </a:rPr>
                        <a:t>Spécialités (Options)</a:t>
                      </a:r>
                      <a:r>
                        <a:rPr lang="ar-SA" sz="1800" b="1" kern="1200" dirty="0">
                          <a:solidFill>
                            <a:schemeClr val="lt1"/>
                          </a:solidFill>
                          <a:effectLst/>
                          <a:latin typeface="+mn-lt"/>
                          <a:ea typeface="+mn-ea"/>
                          <a:cs typeface="+mn-cs"/>
                        </a:rPr>
                        <a:t> التخصص</a:t>
                      </a:r>
                      <a:r>
                        <a:rPr lang="ar-DZ" sz="1800" b="1" kern="1200" dirty="0">
                          <a:solidFill>
                            <a:schemeClr val="lt1"/>
                          </a:solidFill>
                          <a:effectLst/>
                          <a:latin typeface="+mn-lt"/>
                          <a:ea typeface="+mn-ea"/>
                          <a:cs typeface="+mn-cs"/>
                        </a:rPr>
                        <a:t> </a:t>
                      </a:r>
                      <a:endParaRPr lang="fr-FR" sz="1800" b="1" kern="1200" dirty="0">
                        <a:solidFill>
                          <a:schemeClr val="lt1"/>
                        </a:solidFill>
                        <a:effectLst/>
                        <a:latin typeface="+mn-lt"/>
                        <a:ea typeface="+mn-ea"/>
                        <a:cs typeface="+mn-cs"/>
                      </a:endParaRPr>
                    </a:p>
                  </a:txBody>
                  <a:tcPr marL="68580" marR="68580" marT="0" marB="0" anchor="ctr"/>
                </a:tc>
                <a:extLst>
                  <a:ext uri="{0D108BD9-81ED-4DB2-BD59-A6C34878D82A}">
                    <a16:rowId xmlns:a16="http://schemas.microsoft.com/office/drawing/2014/main" val="10000"/>
                  </a:ext>
                </a:extLst>
              </a:tr>
              <a:tr h="793782">
                <a:tc rowSpan="7">
                  <a:txBody>
                    <a:bodyPr/>
                    <a:lstStyle/>
                    <a:p>
                      <a:pPr algn="ctr">
                        <a:spcAft>
                          <a:spcPts val="0"/>
                        </a:spcAft>
                        <a:tabLst>
                          <a:tab pos="2474595" algn="ctr"/>
                          <a:tab pos="4500245" algn="r"/>
                        </a:tabLst>
                      </a:pPr>
                      <a:r>
                        <a:rPr lang="fr-FR" sz="2400" b="1" kern="1200" dirty="0">
                          <a:solidFill>
                            <a:srgbClr val="CC0066"/>
                          </a:solidFill>
                          <a:effectLst/>
                          <a:latin typeface="+mn-lt"/>
                          <a:ea typeface="+mn-ea"/>
                          <a:cs typeface="+mn-cs"/>
                        </a:rPr>
                        <a:t>Sciences et Technologies (ST)</a:t>
                      </a:r>
                    </a:p>
                    <a:p>
                      <a:pPr algn="ctr" rtl="1"/>
                      <a:r>
                        <a:rPr lang="ar-SA" sz="2400" b="1" kern="1200" dirty="0">
                          <a:solidFill>
                            <a:srgbClr val="CC0066"/>
                          </a:solidFill>
                          <a:effectLst/>
                          <a:latin typeface="+mn-lt"/>
                          <a:ea typeface="+mn-ea"/>
                          <a:cs typeface="+mn-cs"/>
                        </a:rPr>
                        <a:t>العلوم والتكنولوجيا</a:t>
                      </a:r>
                      <a:endParaRPr lang="fr-FR" sz="2400" b="1" kern="1200" dirty="0">
                        <a:solidFill>
                          <a:srgbClr val="CC0066"/>
                        </a:solidFill>
                        <a:effectLst/>
                        <a:latin typeface="+mn-lt"/>
                        <a:ea typeface="+mn-ea"/>
                        <a:cs typeface="+mn-cs"/>
                      </a:endParaRPr>
                    </a:p>
                    <a:p>
                      <a:pPr algn="ctr"/>
                      <a:r>
                        <a:rPr lang="ar-SA" sz="2400" b="1" kern="1200" dirty="0">
                          <a:solidFill>
                            <a:srgbClr val="CC0066"/>
                          </a:solidFill>
                          <a:effectLst/>
                          <a:latin typeface="+mn-lt"/>
                          <a:ea typeface="+mn-ea"/>
                          <a:cs typeface="+mn-cs"/>
                        </a:rPr>
                        <a:t>  (ع ت)</a:t>
                      </a:r>
                      <a:endParaRPr lang="fr-FR" sz="2400" b="1" kern="1200" dirty="0">
                        <a:solidFill>
                          <a:srgbClr val="CC0066"/>
                        </a:solidFill>
                        <a:effectLst/>
                        <a:latin typeface="+mn-lt"/>
                        <a:ea typeface="+mn-ea"/>
                        <a:cs typeface="+mn-cs"/>
                      </a:endParaRPr>
                    </a:p>
                    <a:p>
                      <a:pPr algn="ctr"/>
                      <a:endParaRPr lang="fr-FR" sz="1800" b="1" kern="1200" dirty="0">
                        <a:solidFill>
                          <a:schemeClr val="lt1"/>
                        </a:solidFill>
                        <a:effectLst/>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tabLst>
                          <a:tab pos="2474595" algn="ctr"/>
                          <a:tab pos="4500245" algn="r"/>
                        </a:tabLst>
                      </a:pPr>
                      <a:r>
                        <a:rPr lang="fr-FR" sz="1800" kern="1200" dirty="0">
                          <a:solidFill>
                            <a:schemeClr val="dk1"/>
                          </a:solidFill>
                          <a:effectLst/>
                          <a:latin typeface="+mn-lt"/>
                          <a:ea typeface="+mn-ea"/>
                          <a:cs typeface="+mn-cs"/>
                        </a:rPr>
                        <a:t>Hydrocarbures</a:t>
                      </a:r>
                      <a:endParaRPr lang="ar-DZ" sz="1800" kern="1200" dirty="0">
                        <a:solidFill>
                          <a:schemeClr val="dk1"/>
                        </a:solidFill>
                        <a:effectLst/>
                        <a:latin typeface="+mn-lt"/>
                        <a:ea typeface="+mn-ea"/>
                        <a:cs typeface="+mn-cs"/>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a:solidFill>
                            <a:schemeClr val="dk1"/>
                          </a:solidFill>
                          <a:effectLst/>
                          <a:latin typeface="+mn-lt"/>
                          <a:ea typeface="+mn-ea"/>
                          <a:cs typeface="+mn-cs"/>
                        </a:rPr>
                        <a:t>محروقات</a:t>
                      </a:r>
                      <a:r>
                        <a:rPr lang="ar-DZ" sz="1800" kern="1200" dirty="0">
                          <a:solidFill>
                            <a:schemeClr val="dk1"/>
                          </a:solidFill>
                          <a:effectLst/>
                          <a:latin typeface="+mn-lt"/>
                          <a:ea typeface="+mn-ea"/>
                          <a:cs typeface="+mn-cs"/>
                        </a:rPr>
                        <a:t> </a:t>
                      </a:r>
                      <a:r>
                        <a:rPr lang="ar-SA" sz="1800" kern="1200" dirty="0">
                          <a:solidFill>
                            <a:schemeClr val="dk1"/>
                          </a:solidFill>
                          <a:effectLst/>
                          <a:latin typeface="+mn-lt"/>
                          <a:ea typeface="+mn-ea"/>
                          <a:cs typeface="+mn-cs"/>
                        </a:rPr>
                        <a:t>(تسجيل وطني)</a:t>
                      </a:r>
                      <a:endParaRPr lang="fr-FR" sz="1800" dirty="0">
                        <a:effectLst/>
                        <a:latin typeface="Times New Roman"/>
                        <a:ea typeface="Times New Roman"/>
                      </a:endParaRPr>
                    </a:p>
                    <a:p>
                      <a:pPr algn="ctr" rtl="1"/>
                      <a:endParaRPr lang="fr-FR" sz="1800" kern="1200" dirty="0">
                        <a:solidFill>
                          <a:schemeClr val="dk1"/>
                        </a:solidFill>
                        <a:effectLst/>
                        <a:latin typeface="+mn-lt"/>
                        <a:ea typeface="+mn-ea"/>
                        <a:cs typeface="+mn-cs"/>
                      </a:endParaRPr>
                    </a:p>
                  </a:txBody>
                  <a:tcPr marL="68580" marR="68580" marT="0" marB="0" anchor="ctr"/>
                </a:tc>
                <a:tc>
                  <a:txBody>
                    <a:bodyPr/>
                    <a:lstStyle/>
                    <a:p>
                      <a:pPr algn="ctr">
                        <a:spcAft>
                          <a:spcPts val="0"/>
                        </a:spcAft>
                        <a:tabLst>
                          <a:tab pos="198120" algn="l"/>
                          <a:tab pos="685800" algn="l"/>
                        </a:tabLst>
                      </a:pPr>
                      <a:r>
                        <a:rPr lang="fr-FR" sz="2000" b="1" kern="1200" dirty="0">
                          <a:solidFill>
                            <a:schemeClr val="dk1"/>
                          </a:solidFill>
                          <a:effectLst/>
                          <a:latin typeface="+mn-lt"/>
                          <a:ea typeface="+mn-ea"/>
                          <a:cs typeface="+mn-cs"/>
                        </a:rPr>
                        <a:t>Génie du réservoir </a:t>
                      </a:r>
                      <a:endParaRPr lang="ar-DZ" sz="2000" b="1" kern="1200" dirty="0">
                        <a:solidFill>
                          <a:schemeClr val="dk1"/>
                        </a:solidFill>
                        <a:effectLst/>
                        <a:latin typeface="+mn-lt"/>
                        <a:ea typeface="+mn-ea"/>
                        <a:cs typeface="+mn-cs"/>
                      </a:endParaRPr>
                    </a:p>
                    <a:p>
                      <a:pPr algn="ctr">
                        <a:spcAft>
                          <a:spcPts val="0"/>
                        </a:spcAft>
                        <a:tabLst>
                          <a:tab pos="198120" algn="l"/>
                          <a:tab pos="685800" algn="l"/>
                        </a:tabLst>
                      </a:pPr>
                      <a:r>
                        <a:rPr lang="ar-SA" sz="2000" b="1" kern="1200" dirty="0">
                          <a:solidFill>
                            <a:schemeClr val="dk1"/>
                          </a:solidFill>
                          <a:effectLst/>
                          <a:latin typeface="+mn-lt"/>
                          <a:ea typeface="+mn-ea"/>
                          <a:cs typeface="+mn-cs"/>
                        </a:rPr>
                        <a:t>هندسة الخزانات </a:t>
                      </a:r>
                      <a:endParaRPr lang="ar-DZ" sz="20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1"/>
                  </a:ext>
                </a:extLst>
              </a:tr>
              <a:tr h="881979">
                <a:tc vMerge="1">
                  <a:txBody>
                    <a:bodyPr/>
                    <a:lstStyle/>
                    <a:p>
                      <a:endParaRPr lang="fr-FR"/>
                    </a:p>
                  </a:txBody>
                  <a:tcPr/>
                </a:tc>
                <a:tc rowSpan="2">
                  <a:txBody>
                    <a:bodyPr/>
                    <a:lstStyle/>
                    <a:p>
                      <a:pPr marL="0" algn="ctr" defTabSz="914400" rtl="0" eaLnBrk="1" latinLnBrk="0" hangingPunct="1">
                        <a:spcAft>
                          <a:spcPts val="0"/>
                        </a:spcAft>
                        <a:tabLst>
                          <a:tab pos="2474595" algn="ctr"/>
                          <a:tab pos="4500245" algn="r"/>
                        </a:tabLst>
                      </a:pPr>
                      <a:r>
                        <a:rPr lang="fr-FR" sz="2000" b="1" kern="1200" dirty="0">
                          <a:solidFill>
                            <a:schemeClr val="accent1">
                              <a:lumMod val="75000"/>
                            </a:schemeClr>
                          </a:solidFill>
                          <a:effectLst/>
                          <a:latin typeface="+mn-lt"/>
                          <a:ea typeface="+mn-ea"/>
                          <a:cs typeface="+mn-cs"/>
                        </a:rPr>
                        <a:t>Génie Mécanique</a:t>
                      </a:r>
                      <a:endParaRPr lang="ar-DZ" sz="2000" b="1" kern="1200" dirty="0">
                        <a:solidFill>
                          <a:schemeClr val="accent1">
                            <a:lumMod val="75000"/>
                          </a:schemeClr>
                        </a:solidFill>
                        <a:effectLst/>
                        <a:latin typeface="+mn-lt"/>
                        <a:ea typeface="+mn-ea"/>
                        <a:cs typeface="+mn-cs"/>
                      </a:endParaRPr>
                    </a:p>
                    <a:p>
                      <a:pPr marL="0" algn="ctr" defTabSz="914400" rtl="0" eaLnBrk="1" latinLnBrk="0" hangingPunct="1">
                        <a:spcAft>
                          <a:spcPts val="0"/>
                        </a:spcAft>
                        <a:tabLst>
                          <a:tab pos="2474595" algn="ctr"/>
                          <a:tab pos="4500245" algn="r"/>
                        </a:tabLst>
                      </a:pPr>
                      <a:r>
                        <a:rPr lang="ar-SA" sz="2000" b="1" kern="1200" dirty="0">
                          <a:solidFill>
                            <a:schemeClr val="accent1">
                              <a:lumMod val="75000"/>
                            </a:schemeClr>
                          </a:solidFill>
                          <a:effectLst/>
                          <a:latin typeface="+mn-lt"/>
                          <a:ea typeface="+mn-ea"/>
                          <a:cs typeface="+mn-cs"/>
                        </a:rPr>
                        <a:t>هندسة ميكانيكية</a:t>
                      </a:r>
                      <a:endParaRPr lang="fr-FR" sz="2000" b="1" kern="1200" dirty="0">
                        <a:solidFill>
                          <a:schemeClr val="accent1">
                            <a:lumMod val="75000"/>
                          </a:schemeClr>
                        </a:solidFill>
                        <a:effectLst/>
                        <a:latin typeface="+mn-lt"/>
                        <a:ea typeface="+mn-ea"/>
                        <a:cs typeface="+mn-cs"/>
                      </a:endParaRPr>
                    </a:p>
                  </a:txBody>
                  <a:tcPr marL="68580" marR="68580" marT="0" marB="0" anchor="ctr"/>
                </a:tc>
                <a:tc>
                  <a:txBody>
                    <a:bodyPr/>
                    <a:lstStyle/>
                    <a:p>
                      <a:pPr algn="ctr">
                        <a:spcAft>
                          <a:spcPts val="0"/>
                        </a:spcAft>
                        <a:tabLst>
                          <a:tab pos="198120" algn="l"/>
                          <a:tab pos="685800" algn="l"/>
                        </a:tabLst>
                      </a:pPr>
                      <a:r>
                        <a:rPr lang="fr-FR" sz="2000" b="1" kern="1200" dirty="0">
                          <a:solidFill>
                            <a:schemeClr val="accent1">
                              <a:lumMod val="75000"/>
                            </a:schemeClr>
                          </a:solidFill>
                          <a:effectLst/>
                          <a:latin typeface="+mn-lt"/>
                          <a:ea typeface="+mn-ea"/>
                          <a:cs typeface="+mn-cs"/>
                        </a:rPr>
                        <a:t>Conception des Systèmes et Structures Mécaniques </a:t>
                      </a:r>
                      <a:endParaRPr lang="ar-DZ" sz="2000" b="1" kern="1200" dirty="0">
                        <a:solidFill>
                          <a:schemeClr val="accent1">
                            <a:lumMod val="75000"/>
                          </a:schemeClr>
                        </a:solidFill>
                        <a:effectLst/>
                        <a:latin typeface="+mn-lt"/>
                        <a:ea typeface="+mn-ea"/>
                        <a:cs typeface="+mn-cs"/>
                      </a:endParaRPr>
                    </a:p>
                    <a:p>
                      <a:pPr algn="ctr">
                        <a:spcAft>
                          <a:spcPts val="0"/>
                        </a:spcAft>
                        <a:tabLst>
                          <a:tab pos="198120" algn="l"/>
                          <a:tab pos="685800" algn="l"/>
                        </a:tabLst>
                      </a:pPr>
                      <a:r>
                        <a:rPr lang="ar-SA" sz="2000" b="1" kern="1200" dirty="0">
                          <a:solidFill>
                            <a:schemeClr val="accent1">
                              <a:lumMod val="75000"/>
                            </a:schemeClr>
                          </a:solidFill>
                          <a:effectLst/>
                          <a:latin typeface="+mn-lt"/>
                          <a:ea typeface="+mn-ea"/>
                          <a:cs typeface="+mn-cs"/>
                        </a:rPr>
                        <a:t>تصميم الأنظمة و الهياكل الميكانيكية </a:t>
                      </a:r>
                      <a:endParaRPr lang="fr-FR" sz="2000" b="1" kern="1200" dirty="0">
                        <a:solidFill>
                          <a:schemeClr val="accent1">
                            <a:lumMod val="75000"/>
                          </a:schemeClr>
                        </a:solidFill>
                        <a:effectLst/>
                        <a:latin typeface="+mn-lt"/>
                        <a:ea typeface="+mn-ea"/>
                        <a:cs typeface="+mn-cs"/>
                      </a:endParaRPr>
                    </a:p>
                  </a:txBody>
                  <a:tcPr marL="68580" marR="68580" marT="0" marB="0" anchor="ctr"/>
                </a:tc>
                <a:extLst>
                  <a:ext uri="{0D108BD9-81ED-4DB2-BD59-A6C34878D82A}">
                    <a16:rowId xmlns:a16="http://schemas.microsoft.com/office/drawing/2014/main" val="10002"/>
                  </a:ext>
                </a:extLst>
              </a:tr>
              <a:tr h="690461">
                <a:tc vMerge="1">
                  <a:txBody>
                    <a:bodyPr/>
                    <a:lstStyle/>
                    <a:p>
                      <a:endParaRPr lang="fr-FR"/>
                    </a:p>
                  </a:txBody>
                  <a:tcPr/>
                </a:tc>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98120" algn="l"/>
                          <a:tab pos="685800" algn="l"/>
                        </a:tabLst>
                        <a:defRPr/>
                      </a:pPr>
                      <a:r>
                        <a:rPr lang="fr-FR" sz="2000" b="1" kern="1200" dirty="0">
                          <a:solidFill>
                            <a:schemeClr val="accent1">
                              <a:lumMod val="75000"/>
                            </a:schemeClr>
                          </a:solidFill>
                          <a:effectLst/>
                          <a:latin typeface="+mn-lt"/>
                          <a:ea typeface="+mn-ea"/>
                          <a:cs typeface="+mn-cs"/>
                        </a:rPr>
                        <a:t>Génie Mécanique</a:t>
                      </a:r>
                      <a:endParaRPr lang="ar-DZ" sz="2000" b="1" kern="1200" dirty="0">
                        <a:solidFill>
                          <a:schemeClr val="accent1">
                            <a:lumMod val="75000"/>
                          </a:schemeClr>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tab pos="198120" algn="l"/>
                          <a:tab pos="685800" algn="l"/>
                        </a:tabLst>
                        <a:defRPr/>
                      </a:pPr>
                      <a:r>
                        <a:rPr lang="ar-SA" sz="2000" b="1" kern="1200" dirty="0">
                          <a:solidFill>
                            <a:schemeClr val="accent1">
                              <a:lumMod val="75000"/>
                            </a:schemeClr>
                          </a:solidFill>
                          <a:effectLst/>
                          <a:latin typeface="+mn-lt"/>
                          <a:ea typeface="+mn-ea"/>
                          <a:cs typeface="+mn-cs"/>
                        </a:rPr>
                        <a:t>هندسة ميكانيكية</a:t>
                      </a:r>
                      <a:endParaRPr lang="fr-FR" sz="2000" b="1" kern="1200" dirty="0">
                        <a:solidFill>
                          <a:schemeClr val="accent1">
                            <a:lumMod val="75000"/>
                          </a:schemeClr>
                        </a:solidFill>
                        <a:effectLst/>
                        <a:latin typeface="+mn-lt"/>
                        <a:ea typeface="+mn-ea"/>
                        <a:cs typeface="+mn-cs"/>
                      </a:endParaRPr>
                    </a:p>
                  </a:txBody>
                  <a:tcPr marL="68580" marR="68580" marT="0" marB="0" anchor="ctr"/>
                </a:tc>
                <a:extLst>
                  <a:ext uri="{0D108BD9-81ED-4DB2-BD59-A6C34878D82A}">
                    <a16:rowId xmlns:a16="http://schemas.microsoft.com/office/drawing/2014/main" val="10003"/>
                  </a:ext>
                </a:extLst>
              </a:tr>
              <a:tr h="587986">
                <a:tc vMerge="1">
                  <a:txBody>
                    <a:bodyPr/>
                    <a:lstStyle/>
                    <a:p>
                      <a:endParaRPr lang="fr-FR"/>
                    </a:p>
                  </a:txBody>
                  <a:tcPr/>
                </a:tc>
                <a:tc rowSpan="2">
                  <a:txBody>
                    <a:bodyPr/>
                    <a:lstStyle/>
                    <a:p>
                      <a:pPr marL="0" algn="ctr" defTabSz="914400" rtl="0" eaLnBrk="1" latinLnBrk="0" hangingPunct="1">
                        <a:spcAft>
                          <a:spcPts val="0"/>
                        </a:spcAft>
                        <a:tabLst>
                          <a:tab pos="2474595" algn="ctr"/>
                          <a:tab pos="4500245" algn="r"/>
                        </a:tabLst>
                      </a:pPr>
                      <a:r>
                        <a:rPr lang="fr-FR" sz="2000" b="1" kern="1200" dirty="0">
                          <a:solidFill>
                            <a:schemeClr val="accent2">
                              <a:lumMod val="75000"/>
                            </a:schemeClr>
                          </a:solidFill>
                          <a:effectLst/>
                          <a:latin typeface="+mn-lt"/>
                          <a:ea typeface="+mn-ea"/>
                          <a:cs typeface="+mn-cs"/>
                        </a:rPr>
                        <a:t>Génie des Procédés</a:t>
                      </a:r>
                      <a:endParaRPr lang="ar-DZ" sz="2000" b="1" kern="1200" dirty="0">
                        <a:solidFill>
                          <a:schemeClr val="accent2">
                            <a:lumMod val="75000"/>
                          </a:schemeClr>
                        </a:solidFill>
                        <a:effectLst/>
                        <a:latin typeface="+mn-lt"/>
                        <a:ea typeface="+mn-ea"/>
                        <a:cs typeface="+mn-cs"/>
                      </a:endParaRPr>
                    </a:p>
                    <a:p>
                      <a:pPr marL="0" algn="ctr" defTabSz="914400" rtl="0" eaLnBrk="1" latinLnBrk="0" hangingPunct="1">
                        <a:spcAft>
                          <a:spcPts val="0"/>
                        </a:spcAft>
                        <a:tabLst>
                          <a:tab pos="2474595" algn="ctr"/>
                          <a:tab pos="4500245" algn="r"/>
                        </a:tabLst>
                      </a:pPr>
                      <a:r>
                        <a:rPr lang="ar-SA" sz="2000" b="1" kern="1200" dirty="0">
                          <a:solidFill>
                            <a:schemeClr val="accent2">
                              <a:lumMod val="75000"/>
                            </a:schemeClr>
                          </a:solidFill>
                          <a:effectLst/>
                          <a:latin typeface="+mn-lt"/>
                          <a:ea typeface="+mn-ea"/>
                          <a:cs typeface="+mn-cs"/>
                        </a:rPr>
                        <a:t>هندسة الطرائق</a:t>
                      </a:r>
                      <a:endParaRPr lang="fr-FR" sz="2000" b="1" kern="1200" dirty="0">
                        <a:solidFill>
                          <a:schemeClr val="accent2">
                            <a:lumMod val="75000"/>
                          </a:schemeClr>
                        </a:solidFill>
                        <a:effectLst/>
                        <a:latin typeface="+mn-lt"/>
                        <a:ea typeface="+mn-ea"/>
                        <a:cs typeface="+mn-cs"/>
                      </a:endParaRPr>
                    </a:p>
                  </a:txBody>
                  <a:tcPr marL="68580" marR="68580" marT="0" marB="0" anchor="ctr"/>
                </a:tc>
                <a:tc>
                  <a:txBody>
                    <a:bodyPr/>
                    <a:lstStyle/>
                    <a:p>
                      <a:pPr algn="ctr">
                        <a:spcAft>
                          <a:spcPts val="0"/>
                        </a:spcAft>
                        <a:tabLst>
                          <a:tab pos="198120" algn="l"/>
                          <a:tab pos="685800" algn="l"/>
                        </a:tabLst>
                      </a:pPr>
                      <a:r>
                        <a:rPr lang="fr-FR" sz="2000" b="1" kern="1200" dirty="0">
                          <a:solidFill>
                            <a:schemeClr val="accent2">
                              <a:lumMod val="75000"/>
                            </a:schemeClr>
                          </a:solidFill>
                          <a:effectLst/>
                          <a:latin typeface="+mn-lt"/>
                          <a:ea typeface="+mn-ea"/>
                          <a:cs typeface="+mn-cs"/>
                        </a:rPr>
                        <a:t>Génie</a:t>
                      </a:r>
                      <a:r>
                        <a:rPr lang="fr-FR" sz="2000" b="1" kern="1200" dirty="0">
                          <a:solidFill>
                            <a:schemeClr val="dk1"/>
                          </a:solidFill>
                          <a:effectLst/>
                          <a:latin typeface="+mn-lt"/>
                          <a:ea typeface="+mn-ea"/>
                          <a:cs typeface="+mn-cs"/>
                        </a:rPr>
                        <a:t> </a:t>
                      </a:r>
                      <a:r>
                        <a:rPr lang="fr-FR" sz="2000" b="1" kern="1200" dirty="0">
                          <a:solidFill>
                            <a:schemeClr val="accent2">
                              <a:lumMod val="75000"/>
                            </a:schemeClr>
                          </a:solidFill>
                          <a:effectLst/>
                          <a:latin typeface="+mn-lt"/>
                          <a:ea typeface="+mn-ea"/>
                          <a:cs typeface="+mn-cs"/>
                        </a:rPr>
                        <a:t>De</a:t>
                      </a:r>
                      <a:r>
                        <a:rPr lang="fr-FR" sz="2000" b="1" kern="1200" dirty="0">
                          <a:solidFill>
                            <a:schemeClr val="dk1"/>
                          </a:solidFill>
                          <a:effectLst/>
                          <a:latin typeface="+mn-lt"/>
                          <a:ea typeface="+mn-ea"/>
                          <a:cs typeface="+mn-cs"/>
                        </a:rPr>
                        <a:t> </a:t>
                      </a:r>
                      <a:r>
                        <a:rPr lang="fr-FR" sz="2000" b="1" kern="1200" dirty="0">
                          <a:solidFill>
                            <a:schemeClr val="accent2">
                              <a:lumMod val="75000"/>
                            </a:schemeClr>
                          </a:solidFill>
                          <a:effectLst/>
                          <a:latin typeface="+mn-lt"/>
                          <a:ea typeface="+mn-ea"/>
                          <a:cs typeface="+mn-cs"/>
                        </a:rPr>
                        <a:t>La</a:t>
                      </a:r>
                      <a:r>
                        <a:rPr lang="fr-FR" sz="2000" b="1" kern="1200" dirty="0">
                          <a:solidFill>
                            <a:schemeClr val="dk1"/>
                          </a:solidFill>
                          <a:effectLst/>
                          <a:latin typeface="+mn-lt"/>
                          <a:ea typeface="+mn-ea"/>
                          <a:cs typeface="+mn-cs"/>
                        </a:rPr>
                        <a:t> </a:t>
                      </a:r>
                      <a:r>
                        <a:rPr lang="fr-FR" sz="2000" b="1" kern="1200" dirty="0">
                          <a:solidFill>
                            <a:schemeClr val="accent2">
                              <a:lumMod val="75000"/>
                            </a:schemeClr>
                          </a:solidFill>
                          <a:effectLst/>
                          <a:latin typeface="+mn-lt"/>
                          <a:ea typeface="+mn-ea"/>
                          <a:cs typeface="+mn-cs"/>
                        </a:rPr>
                        <a:t>Formulation</a:t>
                      </a:r>
                      <a:r>
                        <a:rPr lang="fr-FR" sz="2000" b="1" kern="1200" dirty="0">
                          <a:solidFill>
                            <a:schemeClr val="dk1"/>
                          </a:solidFill>
                          <a:effectLst/>
                          <a:latin typeface="+mn-lt"/>
                          <a:ea typeface="+mn-ea"/>
                          <a:cs typeface="+mn-cs"/>
                        </a:rPr>
                        <a:t> </a:t>
                      </a:r>
                      <a:endParaRPr lang="ar-DZ" sz="2000" b="1" kern="1200" dirty="0">
                        <a:solidFill>
                          <a:schemeClr val="dk1"/>
                        </a:solidFill>
                        <a:effectLst/>
                        <a:latin typeface="+mn-lt"/>
                        <a:ea typeface="+mn-ea"/>
                        <a:cs typeface="+mn-cs"/>
                      </a:endParaRPr>
                    </a:p>
                    <a:p>
                      <a:pPr algn="ctr">
                        <a:spcAft>
                          <a:spcPts val="0"/>
                        </a:spcAft>
                        <a:tabLst>
                          <a:tab pos="198120" algn="l"/>
                          <a:tab pos="685800" algn="l"/>
                        </a:tabLst>
                      </a:pPr>
                      <a:r>
                        <a:rPr lang="ar-SA" sz="2000" b="1" kern="1200" dirty="0">
                          <a:solidFill>
                            <a:schemeClr val="accent2">
                              <a:lumMod val="75000"/>
                            </a:schemeClr>
                          </a:solidFill>
                          <a:effectLst/>
                          <a:latin typeface="+mn-lt"/>
                          <a:ea typeface="+mn-ea"/>
                          <a:cs typeface="+mn-cs"/>
                        </a:rPr>
                        <a:t>هندسة</a:t>
                      </a:r>
                      <a:r>
                        <a:rPr lang="ar-SA" sz="2000" b="1" kern="1200" dirty="0">
                          <a:solidFill>
                            <a:schemeClr val="dk1"/>
                          </a:solidFill>
                          <a:effectLst/>
                          <a:latin typeface="+mn-lt"/>
                          <a:ea typeface="+mn-ea"/>
                          <a:cs typeface="+mn-cs"/>
                        </a:rPr>
                        <a:t> </a:t>
                      </a:r>
                      <a:r>
                        <a:rPr lang="ar-SA" sz="2000" b="1" kern="1200" dirty="0">
                          <a:solidFill>
                            <a:schemeClr val="accent2">
                              <a:lumMod val="75000"/>
                            </a:schemeClr>
                          </a:solidFill>
                          <a:effectLst/>
                          <a:latin typeface="+mn-lt"/>
                          <a:ea typeface="+mn-ea"/>
                          <a:cs typeface="+mn-cs"/>
                        </a:rPr>
                        <a:t>الصياغة</a:t>
                      </a:r>
                      <a:r>
                        <a:rPr lang="ar-SA" sz="2000" b="1" kern="1200" dirty="0">
                          <a:solidFill>
                            <a:schemeClr val="dk1"/>
                          </a:solidFill>
                          <a:effectLst/>
                          <a:latin typeface="+mn-lt"/>
                          <a:ea typeface="+mn-ea"/>
                          <a:cs typeface="+mn-cs"/>
                        </a:rPr>
                        <a:t> </a:t>
                      </a:r>
                      <a:endParaRPr lang="fr-FR" sz="20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4"/>
                  </a:ext>
                </a:extLst>
              </a:tr>
              <a:tr h="587986">
                <a:tc vMerge="1">
                  <a:txBody>
                    <a:bodyPr/>
                    <a:lstStyle/>
                    <a:p>
                      <a:endParaRPr lang="fr-FR"/>
                    </a:p>
                  </a:txBody>
                  <a:tcPr/>
                </a:tc>
                <a:tc vMerge="1">
                  <a:txBody>
                    <a:bodyPr/>
                    <a:lstStyle/>
                    <a:p>
                      <a:endParaRPr lang="fr-FR"/>
                    </a:p>
                  </a:txBody>
                  <a:tcPr/>
                </a:tc>
                <a:tc>
                  <a:txBody>
                    <a:bodyPr/>
                    <a:lstStyle/>
                    <a:p>
                      <a:pPr marL="0" algn="ctr" defTabSz="914400" rtl="0" eaLnBrk="1" latinLnBrk="0" hangingPunct="1">
                        <a:spcAft>
                          <a:spcPts val="0"/>
                        </a:spcAft>
                        <a:tabLst>
                          <a:tab pos="2474595" algn="ctr"/>
                          <a:tab pos="4500245" algn="r"/>
                        </a:tabLst>
                      </a:pPr>
                      <a:r>
                        <a:rPr lang="fr-FR" sz="2000" b="1" kern="1200" dirty="0">
                          <a:solidFill>
                            <a:schemeClr val="accent2">
                              <a:lumMod val="75000"/>
                            </a:schemeClr>
                          </a:solidFill>
                          <a:effectLst/>
                          <a:latin typeface="+mn-lt"/>
                          <a:ea typeface="+mn-ea"/>
                          <a:cs typeface="+mn-cs"/>
                        </a:rPr>
                        <a:t>Génie des Procédés</a:t>
                      </a:r>
                      <a:endParaRPr lang="ar-DZ" sz="2000" b="1" kern="1200" dirty="0">
                        <a:solidFill>
                          <a:schemeClr val="accent2">
                            <a:lumMod val="75000"/>
                          </a:schemeClr>
                        </a:solidFill>
                        <a:effectLst/>
                        <a:latin typeface="+mn-lt"/>
                        <a:ea typeface="+mn-ea"/>
                        <a:cs typeface="+mn-cs"/>
                      </a:endParaRPr>
                    </a:p>
                    <a:p>
                      <a:pPr marL="0" algn="ctr" defTabSz="914400" rtl="0" eaLnBrk="1" latinLnBrk="0" hangingPunct="1">
                        <a:spcAft>
                          <a:spcPts val="0"/>
                        </a:spcAft>
                        <a:tabLst>
                          <a:tab pos="2474595" algn="ctr"/>
                          <a:tab pos="4500245" algn="r"/>
                        </a:tabLst>
                      </a:pPr>
                      <a:r>
                        <a:rPr lang="ar-SA" sz="2000" b="1" kern="1200" dirty="0">
                          <a:solidFill>
                            <a:schemeClr val="accent2">
                              <a:lumMod val="75000"/>
                            </a:schemeClr>
                          </a:solidFill>
                          <a:effectLst/>
                          <a:latin typeface="+mn-lt"/>
                          <a:ea typeface="+mn-ea"/>
                          <a:cs typeface="+mn-cs"/>
                        </a:rPr>
                        <a:t>هندسة الطرائق</a:t>
                      </a:r>
                      <a:endParaRPr lang="fr-FR" sz="2000" b="1" kern="1200" dirty="0">
                        <a:solidFill>
                          <a:schemeClr val="accent2">
                            <a:lumMod val="75000"/>
                          </a:schemeClr>
                        </a:solidFill>
                        <a:effectLst/>
                        <a:latin typeface="+mn-lt"/>
                        <a:ea typeface="+mn-ea"/>
                        <a:cs typeface="+mn-cs"/>
                      </a:endParaRPr>
                    </a:p>
                  </a:txBody>
                  <a:tcPr marL="68580" marR="68580" marT="0" marB="0" anchor="ctr"/>
                </a:tc>
                <a:extLst>
                  <a:ext uri="{0D108BD9-81ED-4DB2-BD59-A6C34878D82A}">
                    <a16:rowId xmlns:a16="http://schemas.microsoft.com/office/drawing/2014/main" val="10005"/>
                  </a:ext>
                </a:extLst>
              </a:tr>
              <a:tr h="435429">
                <a:tc vMerge="1">
                  <a:txBody>
                    <a:bodyPr/>
                    <a:lstStyle/>
                    <a:p>
                      <a:endParaRPr lang="fr-F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tab pos="2474595" algn="ctr"/>
                          <a:tab pos="4500245" algn="r"/>
                        </a:tabLst>
                        <a:defRPr/>
                      </a:pPr>
                      <a:r>
                        <a:rPr lang="fr-FR" sz="2000" b="1" kern="1200" dirty="0">
                          <a:solidFill>
                            <a:srgbClr val="7030A0"/>
                          </a:solidFill>
                          <a:effectLst/>
                          <a:latin typeface="+mn-lt"/>
                          <a:ea typeface="+mn-ea"/>
                          <a:cs typeface="+mn-cs"/>
                        </a:rPr>
                        <a:t>Génie Civil  </a:t>
                      </a:r>
                      <a:r>
                        <a:rPr lang="ar-SA" sz="2000" b="1" kern="1200" dirty="0">
                          <a:solidFill>
                            <a:srgbClr val="7030A0"/>
                          </a:solidFill>
                          <a:effectLst/>
                          <a:latin typeface="+mn-lt"/>
                          <a:ea typeface="+mn-ea"/>
                          <a:cs typeface="+mn-cs"/>
                        </a:rPr>
                        <a:t>هندسة مدنية</a:t>
                      </a:r>
                      <a:endParaRPr lang="fr-FR" sz="2000" b="1" kern="1200" dirty="0">
                        <a:solidFill>
                          <a:srgbClr val="7030A0"/>
                        </a:solidFill>
                        <a:effectLst/>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tc hMerge="1">
                  <a:txBody>
                    <a:bodyPr/>
                    <a:lstStyle/>
                    <a:p>
                      <a:pPr algn="ctr">
                        <a:spcAft>
                          <a:spcPts val="0"/>
                        </a:spcAft>
                        <a:tabLst>
                          <a:tab pos="198120" algn="l"/>
                          <a:tab pos="685800" algn="l"/>
                        </a:tabLst>
                      </a:pPr>
                      <a:endParaRPr lang="fr-FR" sz="20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10006"/>
                  </a:ext>
                </a:extLst>
              </a:tr>
              <a:tr h="740543">
                <a:tc vMerge="1">
                  <a:txBody>
                    <a:bodyPr/>
                    <a:lstStyle/>
                    <a:p>
                      <a:pPr algn="ctr"/>
                      <a:endParaRPr lang="fr-FR" sz="1800" b="1" kern="1200" dirty="0">
                        <a:solidFill>
                          <a:schemeClr val="lt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spcAft>
                          <a:spcPts val="0"/>
                        </a:spcAft>
                        <a:tabLst>
                          <a:tab pos="2474595" algn="ctr"/>
                          <a:tab pos="4500245" algn="r"/>
                        </a:tabLst>
                      </a:pPr>
                      <a:r>
                        <a:rPr lang="fr-FR" sz="2000" b="1" kern="1200" dirty="0">
                          <a:solidFill>
                            <a:srgbClr val="FF99FF"/>
                          </a:solidFill>
                          <a:effectLst/>
                          <a:latin typeface="+mn-lt"/>
                          <a:ea typeface="+mn-ea"/>
                          <a:cs typeface="+mn-cs"/>
                        </a:rPr>
                        <a:t>Electrotechnique</a:t>
                      </a:r>
                      <a:endParaRPr lang="ar-DZ" sz="2000" b="1" kern="1200" dirty="0">
                        <a:solidFill>
                          <a:srgbClr val="FF99FF"/>
                        </a:solidFill>
                        <a:effectLst/>
                        <a:latin typeface="+mn-lt"/>
                        <a:ea typeface="+mn-ea"/>
                        <a:cs typeface="+mn-cs"/>
                      </a:endParaRPr>
                    </a:p>
                    <a:p>
                      <a:pPr marL="0" algn="ctr" defTabSz="914400" rtl="0" eaLnBrk="1" latinLnBrk="0" hangingPunct="1">
                        <a:spcAft>
                          <a:spcPts val="0"/>
                        </a:spcAft>
                        <a:tabLst>
                          <a:tab pos="2474595" algn="ctr"/>
                          <a:tab pos="4500245" algn="r"/>
                        </a:tabLst>
                      </a:pPr>
                      <a:r>
                        <a:rPr lang="ar-SA" sz="2000" b="1" kern="1200" dirty="0">
                          <a:solidFill>
                            <a:srgbClr val="FF99FF"/>
                          </a:solidFill>
                          <a:effectLst/>
                          <a:latin typeface="+mn-lt"/>
                          <a:ea typeface="+mn-ea"/>
                          <a:cs typeface="+mn-cs"/>
                        </a:rPr>
                        <a:t>الك</a:t>
                      </a:r>
                      <a:r>
                        <a:rPr lang="ar-DZ" sz="2000" b="1" kern="1200" dirty="0">
                          <a:solidFill>
                            <a:srgbClr val="FF99FF"/>
                          </a:solidFill>
                          <a:effectLst/>
                          <a:latin typeface="+mn-lt"/>
                          <a:ea typeface="+mn-ea"/>
                          <a:cs typeface="+mn-cs"/>
                        </a:rPr>
                        <a:t>ه</a:t>
                      </a:r>
                      <a:r>
                        <a:rPr lang="ar-SA" sz="2000" b="1" kern="1200" dirty="0">
                          <a:solidFill>
                            <a:srgbClr val="FF99FF"/>
                          </a:solidFill>
                          <a:effectLst/>
                          <a:latin typeface="+mn-lt"/>
                          <a:ea typeface="+mn-ea"/>
                          <a:cs typeface="+mn-cs"/>
                        </a:rPr>
                        <a:t>رو تقني</a:t>
                      </a:r>
                      <a:endParaRPr lang="fr-FR" sz="2000" b="1" kern="1200" dirty="0">
                        <a:solidFill>
                          <a:srgbClr val="FF99FF"/>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8643244"/>
      </p:ext>
    </p:extLst>
  </p:cSld>
  <p:clrMapOvr>
    <a:masterClrMapping/>
  </p:clrMapOvr>
  <p:transition spd="slow" advClick="0" advTm="3000">
    <p:fade/>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9D18E"/>
            </a:gs>
            <a:gs pos="2000">
              <a:srgbClr val="A9D18E"/>
            </a:gs>
            <a:gs pos="100000">
              <a:srgbClr val="FFFFFF"/>
            </a:gs>
          </a:gsLst>
          <a:lin ang="8100000"/>
        </a:gradFill>
        <a:effectLst/>
      </p:bgPr>
    </p:bg>
    <p:spTree>
      <p:nvGrpSpPr>
        <p:cNvPr id="1" name=""/>
        <p:cNvGrpSpPr/>
        <p:nvPr/>
      </p:nvGrpSpPr>
      <p:grpSpPr>
        <a:xfrm>
          <a:off x="0" y="0"/>
          <a:ext cx="0" cy="0"/>
          <a:chOff x="0" y="0"/>
          <a:chExt cx="0" cy="0"/>
        </a:xfrm>
      </p:grpSpPr>
      <p:sp>
        <p:nvSpPr>
          <p:cNvPr id="20482" name="Titre 1"/>
          <p:cNvSpPr txBox="1">
            <a:spLocks noChangeArrowheads="1"/>
          </p:cNvSpPr>
          <p:nvPr/>
        </p:nvSpPr>
        <p:spPr bwMode="auto">
          <a:xfrm>
            <a:off x="585788" y="516612"/>
            <a:ext cx="11229975" cy="153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ar-DZ" altLang="fr-FR" sz="4800" b="1" dirty="0">
                <a:solidFill>
                  <a:schemeClr val="accent6"/>
                </a:solidFill>
                <a:latin typeface="Cambria" panose="02040503050406030204" pitchFamily="18" charset="0"/>
                <a:ea typeface="Calibri" panose="020F0502020204030204" pitchFamily="34" charset="0"/>
                <a:cs typeface="Trebuchet MS" panose="020B0603020202020204" pitchFamily="34" charset="0"/>
              </a:rPr>
              <a:t>ميدان علوم المادة</a:t>
            </a:r>
          </a:p>
          <a:p>
            <a:pPr algn="ctr" eaLnBrk="1" hangingPunct="1">
              <a:lnSpc>
                <a:spcPct val="100000"/>
              </a:lnSpc>
              <a:spcBef>
                <a:spcPct val="0"/>
              </a:spcBef>
              <a:buFontTx/>
              <a:buNone/>
              <a:defRPr/>
            </a:pPr>
            <a:r>
              <a:rPr lang="ar-DZ" altLang="fr-FR" sz="4800" b="1" dirty="0">
                <a:solidFill>
                  <a:schemeClr val="accent2"/>
                </a:solidFill>
                <a:latin typeface="Cambria" panose="02040503050406030204" pitchFamily="18" charset="0"/>
                <a:ea typeface="Calibri" panose="020F0502020204030204" pitchFamily="34" charset="0"/>
                <a:cs typeface="Trebuchet MS" panose="020B0603020202020204" pitchFamily="34" charset="0"/>
              </a:rPr>
              <a:t> </a:t>
            </a:r>
            <a:r>
              <a:rPr lang="fr-FR" altLang="fr-FR" sz="4800" b="1" dirty="0">
                <a:solidFill>
                  <a:schemeClr val="accent6"/>
                </a:solidFill>
                <a:latin typeface="Cambria" panose="02040503050406030204" pitchFamily="18" charset="0"/>
                <a:ea typeface="Calibri" panose="020F0502020204030204" pitchFamily="34" charset="0"/>
                <a:cs typeface="Trebuchet MS" panose="020B0603020202020204" pitchFamily="34" charset="0"/>
              </a:rPr>
              <a:t>DOMAINE Sciences de la Matière (SM)</a:t>
            </a:r>
          </a:p>
          <a:p>
            <a:pPr algn="ctr" eaLnBrk="1" hangingPunct="1">
              <a:lnSpc>
                <a:spcPct val="100000"/>
              </a:lnSpc>
              <a:spcBef>
                <a:spcPct val="0"/>
              </a:spcBef>
              <a:buFontTx/>
              <a:buNone/>
              <a:defRPr/>
            </a:pPr>
            <a:r>
              <a:rPr lang="fr-FR" altLang="fr-FR" sz="4800" b="1" dirty="0">
                <a:solidFill>
                  <a:schemeClr val="accent2"/>
                </a:solidFill>
                <a:latin typeface="Cambria" panose="02040503050406030204" pitchFamily="18" charset="0"/>
                <a:ea typeface="Calibri" panose="020F0502020204030204" pitchFamily="34" charset="0"/>
                <a:cs typeface="Trebuchet MS" panose="020B0603020202020204" pitchFamily="34" charset="0"/>
              </a:rPr>
              <a:t> </a:t>
            </a:r>
          </a:p>
          <a:p>
            <a:pPr algn="ctr" eaLnBrk="1" hangingPunct="1">
              <a:lnSpc>
                <a:spcPct val="100000"/>
              </a:lnSpc>
              <a:spcBef>
                <a:spcPct val="0"/>
              </a:spcBef>
              <a:buFontTx/>
              <a:buNone/>
              <a:defRPr/>
            </a:pPr>
            <a:endParaRPr lang="fr-FR" altLang="fr-FR" sz="4800" b="1" dirty="0">
              <a:solidFill>
                <a:schemeClr val="accent2"/>
              </a:solidFill>
              <a:latin typeface="Cambria" panose="02040503050406030204" pitchFamily="18" charset="0"/>
              <a:ea typeface="Calibri" panose="020F0502020204030204" pitchFamily="34" charset="0"/>
              <a:cs typeface="Trebuchet MS" panose="020B0603020202020204" pitchFamily="34" charset="0"/>
            </a:endParaRPr>
          </a:p>
        </p:txBody>
      </p:sp>
      <p:grpSp>
        <p:nvGrpSpPr>
          <p:cNvPr id="29699" name="Groupe 7"/>
          <p:cNvGrpSpPr>
            <a:grpSpLocks/>
          </p:cNvGrpSpPr>
          <p:nvPr/>
        </p:nvGrpSpPr>
        <p:grpSpPr bwMode="auto">
          <a:xfrm>
            <a:off x="1631673" y="3388576"/>
            <a:ext cx="6168436" cy="2339405"/>
            <a:chOff x="5148020" y="4145279"/>
            <a:chExt cx="5364418" cy="1402081"/>
          </a:xfrm>
        </p:grpSpPr>
        <p:grpSp>
          <p:nvGrpSpPr>
            <p:cNvPr id="29705" name="Groupe 8"/>
            <p:cNvGrpSpPr>
              <a:grpSpLocks/>
            </p:cNvGrpSpPr>
            <p:nvPr/>
          </p:nvGrpSpPr>
          <p:grpSpPr bwMode="auto">
            <a:xfrm>
              <a:off x="5148020" y="4145279"/>
              <a:ext cx="5364418" cy="1402081"/>
              <a:chOff x="3627410" y="3840482"/>
              <a:chExt cx="5668066" cy="1402081"/>
            </a:xfrm>
          </p:grpSpPr>
          <p:sp>
            <p:nvSpPr>
              <p:cNvPr id="13" name="Arrondir un rectangle avec un coin du même côté 15"/>
              <p:cNvSpPr/>
              <p:nvPr/>
            </p:nvSpPr>
            <p:spPr>
              <a:xfrm rot="5400000">
                <a:off x="5602596" y="1865296"/>
                <a:ext cx="1402079" cy="5352452"/>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7779672" y="3726759"/>
                <a:ext cx="1402079" cy="1629529"/>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 name="ZoneTexte 10"/>
            <p:cNvSpPr txBox="1"/>
            <p:nvPr/>
          </p:nvSpPr>
          <p:spPr bwMode="auto">
            <a:xfrm>
              <a:off x="5669819" y="4329896"/>
              <a:ext cx="3229235" cy="940748"/>
            </a:xfrm>
            <a:prstGeom prst="rect">
              <a:avLst/>
            </a:prstGeom>
            <a:noFill/>
          </p:spPr>
          <p:txBody>
            <a:bodyPr wrap="square" anchor="ctr" anchorCtr="0">
              <a:spAutoFit/>
            </a:bodyPr>
            <a:lstStyle/>
            <a:p>
              <a:pPr marL="457200" indent="-457200" algn="r" rtl="1">
                <a:buFont typeface="Wingdings" panose="05000000000000000000" pitchFamily="2" charset="2"/>
                <a:buChar char="§"/>
                <a:defRPr/>
              </a:pPr>
              <a:r>
                <a:rPr lang="ar-DZ" sz="4800" b="1" dirty="0">
                  <a:solidFill>
                    <a:schemeClr val="accent6"/>
                  </a:solidFill>
                </a:rPr>
                <a:t>شعبة الكيمياء </a:t>
              </a:r>
            </a:p>
            <a:p>
              <a:pPr marL="457200" indent="-457200" algn="r" rtl="1">
                <a:buFont typeface="Wingdings" panose="05000000000000000000" pitchFamily="2" charset="2"/>
                <a:buChar char="§"/>
                <a:defRPr/>
              </a:pPr>
              <a:r>
                <a:rPr lang="ar-DZ" sz="4800" b="1" dirty="0">
                  <a:solidFill>
                    <a:schemeClr val="accent6"/>
                  </a:solidFill>
                </a:rPr>
                <a:t>شعبة الفيزياء</a:t>
              </a:r>
              <a:endParaRPr lang="fr-FR" sz="4800" b="1" dirty="0">
                <a:solidFill>
                  <a:schemeClr val="accent6"/>
                </a:solidFill>
              </a:endParaRPr>
            </a:p>
          </p:txBody>
        </p:sp>
      </p:grpSp>
      <p:sp>
        <p:nvSpPr>
          <p:cNvPr id="16" name="ZoneTexte 15"/>
          <p:cNvSpPr txBox="1"/>
          <p:nvPr/>
        </p:nvSpPr>
        <p:spPr>
          <a:xfrm>
            <a:off x="5805165" y="4296668"/>
            <a:ext cx="2251474" cy="523220"/>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B00LAL03</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p:cTn id="12" dur="500" decel="50000" fill="hold">
                                          <p:stCondLst>
                                            <p:cond delay="0"/>
                                          </p:stCondLst>
                                        </p:cTn>
                                        <p:tgtEl>
                                          <p:spTgt spid="2969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969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9699"/>
                                        </p:tgtEl>
                                        <p:attrNameLst>
                                          <p:attrName>ppt_w</p:attrName>
                                        </p:attrNameLst>
                                      </p:cBhvr>
                                      <p:tavLst>
                                        <p:tav tm="0">
                                          <p:val>
                                            <p:strVal val="#ppt_w*.05"/>
                                          </p:val>
                                        </p:tav>
                                        <p:tav tm="100000">
                                          <p:val>
                                            <p:strVal val="#ppt_w"/>
                                          </p:val>
                                        </p:tav>
                                      </p:tavLst>
                                    </p:anim>
                                    <p:anim calcmode="lin" valueType="num">
                                      <p:cBhvr>
                                        <p:cTn id="15" dur="1000" fill="hold"/>
                                        <p:tgtEl>
                                          <p:spTgt spid="2969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969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969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969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9699"/>
                                        </p:tgtEl>
                                      </p:cBhvr>
                                    </p:animEffect>
                                  </p:childTnLst>
                                </p:cTn>
                              </p:par>
                            </p:childTnLst>
                          </p:cTn>
                        </p:par>
                        <p:par>
                          <p:cTn id="20" fill="hold">
                            <p:stCondLst>
                              <p:cond delay="1500"/>
                            </p:stCondLst>
                            <p:childTnLst>
                              <p:par>
                                <p:cTn id="21" presetID="63" presetClass="path" presetSubtype="0" accel="50000" decel="50000" fill="hold" nodeType="afterEffect">
                                  <p:stCondLst>
                                    <p:cond delay="0"/>
                                  </p:stCondLst>
                                  <p:childTnLst>
                                    <p:animMotion origin="layout" path="M 1.25E-6 -3.33333E-6 L 0.25 -3.33333E-6 " pathEditMode="relative" rAng="0" ptsTypes="AA">
                                      <p:cBhvr>
                                        <p:cTn id="22" dur="2000" fill="hold"/>
                                        <p:tgtEl>
                                          <p:spTgt spid="2969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9D18E"/>
            </a:gs>
            <a:gs pos="92000">
              <a:srgbClr val="FFFFFF"/>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536354340"/>
              </p:ext>
            </p:extLst>
          </p:nvPr>
        </p:nvGraphicFramePr>
        <p:xfrm>
          <a:off x="566057" y="1400471"/>
          <a:ext cx="9949543" cy="2257128"/>
        </p:xfrm>
        <a:graphic>
          <a:graphicData uri="http://schemas.openxmlformats.org/drawingml/2006/table">
            <a:tbl>
              <a:tblPr firstRow="1" firstCol="1" bandRow="1">
                <a:tableStyleId>{8799B23B-EC83-4686-B30A-512413B5E67A}</a:tableStyleId>
              </a:tblPr>
              <a:tblGrid>
                <a:gridCol w="959780">
                  <a:extLst>
                    <a:ext uri="{9D8B030D-6E8A-4147-A177-3AD203B41FA5}">
                      <a16:colId xmlns:a16="http://schemas.microsoft.com/office/drawing/2014/main" val="2971426245"/>
                    </a:ext>
                  </a:extLst>
                </a:gridCol>
                <a:gridCol w="4154797">
                  <a:extLst>
                    <a:ext uri="{9D8B030D-6E8A-4147-A177-3AD203B41FA5}">
                      <a16:colId xmlns:a16="http://schemas.microsoft.com/office/drawing/2014/main" val="115446433"/>
                    </a:ext>
                  </a:extLst>
                </a:gridCol>
                <a:gridCol w="4165444">
                  <a:extLst>
                    <a:ext uri="{9D8B030D-6E8A-4147-A177-3AD203B41FA5}">
                      <a16:colId xmlns:a16="http://schemas.microsoft.com/office/drawing/2014/main" val="4290697059"/>
                    </a:ext>
                  </a:extLst>
                </a:gridCol>
                <a:gridCol w="669522">
                  <a:extLst>
                    <a:ext uri="{9D8B030D-6E8A-4147-A177-3AD203B41FA5}">
                      <a16:colId xmlns:a16="http://schemas.microsoft.com/office/drawing/2014/main" val="1505339171"/>
                    </a:ext>
                  </a:extLst>
                </a:gridCol>
              </a:tblGrid>
              <a:tr h="549526">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latin typeface="Cambria" panose="02040503050406030204" pitchFamily="18" charset="0"/>
                        </a:rPr>
                        <a:t>LICENCE</a:t>
                      </a:r>
                      <a:endParaRPr lang="fr-FR" sz="2000"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Physique des Matériaux (A)</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فيزياء المواد (أ)</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t>ليسانس</a:t>
                      </a:r>
                      <a:endParaRPr lang="fr-FR" sz="2000" dirty="0"/>
                    </a:p>
                  </a:txBody>
                  <a:tcPr marL="68582" marR="68582" marT="0" marB="0" vert="vert" anchor="ctr"/>
                </a:tc>
                <a:extLst>
                  <a:ext uri="{0D108BD9-81ED-4DB2-BD59-A6C34878D82A}">
                    <a16:rowId xmlns:a16="http://schemas.microsoft.com/office/drawing/2014/main" val="1930262577"/>
                  </a:ext>
                </a:extLst>
              </a:tr>
              <a:tr h="552584">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Physique des Rayonnements (A)</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solidFill>
                      <a:schemeClr val="accent6">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فيزياء </a:t>
                      </a:r>
                      <a:r>
                        <a:rPr lang="ar-SA" sz="2000" b="1" kern="1200" dirty="0" err="1">
                          <a:effectLst/>
                          <a:latin typeface="Cambria" panose="02040503050406030204" pitchFamily="18" charset="0"/>
                        </a:rPr>
                        <a:t>الأشع</a:t>
                      </a:r>
                      <a:r>
                        <a:rPr lang="ar-DZ" sz="2000" b="1" kern="1200" dirty="0" err="1">
                          <a:effectLst/>
                          <a:latin typeface="Cambria" panose="02040503050406030204" pitchFamily="18" charset="0"/>
                        </a:rPr>
                        <a:t>اعات</a:t>
                      </a:r>
                      <a:r>
                        <a:rPr lang="ar-SA" sz="2000" b="1" kern="1200" dirty="0">
                          <a:effectLst/>
                          <a:latin typeface="Cambria" panose="02040503050406030204" pitchFamily="18" charset="0"/>
                        </a:rPr>
                        <a:t> (أ)</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solidFill>
                      <a:schemeClr val="accent6">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2810270325"/>
                  </a:ext>
                </a:extLst>
              </a:tr>
              <a:tr h="559249">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Physique Energétique (A)</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فيزياء </a:t>
                      </a:r>
                      <a:r>
                        <a:rPr lang="ar-SA" sz="2000" b="1" kern="1200" dirty="0" err="1">
                          <a:effectLst/>
                          <a:latin typeface="Cambria" panose="02040503050406030204" pitchFamily="18" charset="0"/>
                        </a:rPr>
                        <a:t>الطاقوية</a:t>
                      </a:r>
                      <a:r>
                        <a:rPr lang="ar-SA" sz="2000" b="1" kern="1200" dirty="0">
                          <a:effectLst/>
                          <a:latin typeface="Cambria" panose="02040503050406030204" pitchFamily="18" charset="0"/>
                        </a:rPr>
                        <a:t> (أ)</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595769">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nSpc>
                          <a:spcPct val="100000"/>
                        </a:lnSpc>
                        <a:spcAft>
                          <a:spcPts val="0"/>
                        </a:spcAft>
                        <a:tabLst>
                          <a:tab pos="114300" algn="l"/>
                          <a:tab pos="457200" algn="l"/>
                        </a:tabLst>
                      </a:pPr>
                      <a:r>
                        <a:rPr lang="fr-FR" sz="2000" b="1" kern="1200" dirty="0">
                          <a:effectLst/>
                          <a:latin typeface="Cambria" panose="02040503050406030204" pitchFamily="18" charset="0"/>
                        </a:rPr>
                        <a:t>Physique Fondamentale (A)</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solidFill>
                      <a:schemeClr val="accent6">
                        <a:alpha val="20000"/>
                      </a:schemeClr>
                    </a:solidFill>
                  </a:tcPr>
                </a:tc>
                <a:tc>
                  <a:txBody>
                    <a:bodyPr/>
                    <a:lstStyle/>
                    <a:p>
                      <a:pPr algn="r"/>
                      <a:r>
                        <a:rPr lang="ar-SA" sz="2000" b="1" kern="1200" dirty="0">
                          <a:effectLst/>
                          <a:latin typeface="Cambria" panose="02040503050406030204" pitchFamily="18" charset="0"/>
                        </a:rPr>
                        <a:t>فيزياء أساسية (أ)</a:t>
                      </a:r>
                      <a:endParaRPr lang="fr-FR" sz="2000" b="1" kern="1200" dirty="0">
                        <a:solidFill>
                          <a:schemeClr val="tx1"/>
                        </a:solidFill>
                        <a:effectLst/>
                        <a:latin typeface="Cambria" panose="02040503050406030204" pitchFamily="18" charset="0"/>
                        <a:ea typeface="+mn-ea"/>
                        <a:cs typeface="+mj-cs"/>
                      </a:endParaRPr>
                    </a:p>
                  </a:txBody>
                  <a:tcPr marL="68582" marR="68582" marT="0" marB="0" anchor="ctr">
                    <a:solidFill>
                      <a:schemeClr val="accent6">
                        <a:alpha val="20000"/>
                      </a:scheme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22532" name="Rectangle 1"/>
          <p:cNvSpPr>
            <a:spLocks noChangeArrowheads="1"/>
          </p:cNvSpPr>
          <p:nvPr/>
        </p:nvSpPr>
        <p:spPr bwMode="auto">
          <a:xfrm>
            <a:off x="635000" y="557213"/>
            <a:ext cx="8718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600" b="1" dirty="0">
                <a:solidFill>
                  <a:schemeClr val="accent6"/>
                </a:solidFill>
                <a:latin typeface="Cambria" panose="02040503050406030204" pitchFamily="18" charset="0"/>
                <a:cs typeface="+mj-cs"/>
              </a:rPr>
              <a:t>Filière Physique</a:t>
            </a:r>
            <a:r>
              <a:rPr lang="ar-DZ" altLang="fr-FR" sz="3600" b="1" dirty="0">
                <a:solidFill>
                  <a:schemeClr val="accent6"/>
                </a:solidFill>
                <a:latin typeface="Cambria" panose="02040503050406030204" pitchFamily="18" charset="0"/>
                <a:cs typeface="+mj-cs"/>
              </a:rPr>
              <a:t>الفيزياء                       </a:t>
            </a:r>
            <a:endParaRPr lang="fr-FR" altLang="fr-FR" sz="3600" b="1" i="1" dirty="0">
              <a:solidFill>
                <a:schemeClr val="accent6"/>
              </a:solidFill>
              <a:latin typeface="Cambria" panose="02040503050406030204" pitchFamily="18" charset="0"/>
              <a:cs typeface="+mj-cs"/>
            </a:endParaRPr>
          </a:p>
        </p:txBody>
      </p:sp>
      <p:graphicFrame>
        <p:nvGraphicFramePr>
          <p:cNvPr id="11" name="Tableau 10"/>
          <p:cNvGraphicFramePr>
            <a:graphicFrameLocks noGrp="1"/>
          </p:cNvGraphicFramePr>
          <p:nvPr>
            <p:extLst>
              <p:ext uri="{D42A27DB-BD31-4B8C-83A1-F6EECF244321}">
                <p14:modId xmlns:p14="http://schemas.microsoft.com/office/powerpoint/2010/main" val="1883126225"/>
              </p:ext>
            </p:extLst>
          </p:nvPr>
        </p:nvGraphicFramePr>
        <p:xfrm>
          <a:off x="547614" y="3886199"/>
          <a:ext cx="9946215" cy="1883349"/>
        </p:xfrm>
        <a:graphic>
          <a:graphicData uri="http://schemas.openxmlformats.org/drawingml/2006/table">
            <a:tbl>
              <a:tblPr firstRow="1" firstCol="1" bandRow="1">
                <a:tableStyleId>{8799B23B-EC83-4686-B30A-512413B5E67A}</a:tableStyleId>
              </a:tblPr>
              <a:tblGrid>
                <a:gridCol w="804841">
                  <a:extLst>
                    <a:ext uri="{9D8B030D-6E8A-4147-A177-3AD203B41FA5}">
                      <a16:colId xmlns:a16="http://schemas.microsoft.com/office/drawing/2014/main" val="2971426245"/>
                    </a:ext>
                  </a:extLst>
                </a:gridCol>
                <a:gridCol w="3846294">
                  <a:extLst>
                    <a:ext uri="{9D8B030D-6E8A-4147-A177-3AD203B41FA5}">
                      <a16:colId xmlns:a16="http://schemas.microsoft.com/office/drawing/2014/main" val="115446433"/>
                    </a:ext>
                  </a:extLst>
                </a:gridCol>
                <a:gridCol w="4565737">
                  <a:extLst>
                    <a:ext uri="{9D8B030D-6E8A-4147-A177-3AD203B41FA5}">
                      <a16:colId xmlns:a16="http://schemas.microsoft.com/office/drawing/2014/main" val="4290697059"/>
                    </a:ext>
                  </a:extLst>
                </a:gridCol>
                <a:gridCol w="729343">
                  <a:extLst>
                    <a:ext uri="{9D8B030D-6E8A-4147-A177-3AD203B41FA5}">
                      <a16:colId xmlns:a16="http://schemas.microsoft.com/office/drawing/2014/main" val="1505339171"/>
                    </a:ext>
                  </a:extLst>
                </a:gridCol>
              </a:tblGrid>
              <a:tr h="696223">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a:t>
                      </a:r>
                    </a:p>
                  </a:txBody>
                  <a:tcPr marL="68582" marR="68582" marT="0" marB="0" vert="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000" b="1" kern="1200" dirty="0">
                          <a:effectLst/>
                          <a:latin typeface="Cambria" panose="02040503050406030204" pitchFamily="18" charset="0"/>
                        </a:rPr>
                        <a:t>Physique Energétique et Energies     </a:t>
                      </a:r>
                    </a:p>
                    <a:p>
                      <a:r>
                        <a:rPr lang="fr-FR" sz="2000" b="1" kern="1200" dirty="0">
                          <a:effectLst/>
                          <a:latin typeface="Cambria" panose="02040503050406030204" pitchFamily="18" charset="0"/>
                        </a:rPr>
                        <a:t>  Renouvelables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lnT w="12700" cap="flat" cmpd="sng" algn="ctr">
                      <a:solidFill>
                        <a:schemeClr val="tx1"/>
                      </a:solidFill>
                      <a:prstDash val="solid"/>
                      <a:round/>
                      <a:headEnd type="none" w="med" len="med"/>
                      <a:tailEnd type="none" w="med" len="med"/>
                    </a:lnT>
                    <a:solidFill>
                      <a:schemeClr val="accent6">
                        <a:alpha val="20000"/>
                      </a:schemeClr>
                    </a:solidFill>
                  </a:tcPr>
                </a:tc>
                <a:tc>
                  <a:txBody>
                    <a:bodyPr/>
                    <a:lstStyle/>
                    <a:p>
                      <a:pPr marL="0" lvl="0" indent="0" algn="r" rtl="1">
                        <a:spcAft>
                          <a:spcPts val="0"/>
                        </a:spcAft>
                        <a:buSzPts val="1050"/>
                        <a:buFont typeface="Symbol"/>
                        <a:buNone/>
                        <a:tabLst>
                          <a:tab pos="201295" algn="r"/>
                          <a:tab pos="457200" algn="l"/>
                        </a:tabLst>
                      </a:pPr>
                      <a:r>
                        <a:rPr lang="ar-SA" sz="2000" b="1" kern="1200" dirty="0">
                          <a:solidFill>
                            <a:schemeClr val="tx1"/>
                          </a:solidFill>
                          <a:effectLst/>
                          <a:latin typeface="Cambria" panose="02040503050406030204" pitchFamily="18" charset="0"/>
                          <a:ea typeface="+mn-ea"/>
                          <a:cs typeface="+mn-cs"/>
                        </a:rPr>
                        <a:t>فيزياء </a:t>
                      </a:r>
                      <a:r>
                        <a:rPr lang="ar-SA" sz="2000" b="1" kern="1200" dirty="0" err="1">
                          <a:solidFill>
                            <a:schemeClr val="tx1"/>
                          </a:solidFill>
                          <a:effectLst/>
                          <a:latin typeface="Cambria" panose="02040503050406030204" pitchFamily="18" charset="0"/>
                          <a:ea typeface="+mn-ea"/>
                          <a:cs typeface="+mn-cs"/>
                        </a:rPr>
                        <a:t>الطاقوية</a:t>
                      </a:r>
                      <a:r>
                        <a:rPr lang="ar-SA" sz="2000" b="1" kern="1200" dirty="0">
                          <a:solidFill>
                            <a:schemeClr val="tx1"/>
                          </a:solidFill>
                          <a:effectLst/>
                          <a:latin typeface="Cambria" panose="02040503050406030204" pitchFamily="18" charset="0"/>
                          <a:ea typeface="+mn-ea"/>
                          <a:cs typeface="+mn-cs"/>
                        </a:rPr>
                        <a:t> والطاقات المتجددة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lnT w="12700" cap="flat" cmpd="sng" algn="ctr">
                      <a:solidFill>
                        <a:schemeClr val="tx1"/>
                      </a:solidFill>
                      <a:prstDash val="solid"/>
                      <a:round/>
                      <a:headEnd type="none" w="med" len="med"/>
                      <a:tailEnd type="none" w="med" len="med"/>
                    </a:lnT>
                    <a:solidFill>
                      <a:schemeClr val="accent6">
                        <a:alpha val="20000"/>
                      </a:scheme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dirty="0">
                        <a:latin typeface="Cambria" panose="02040503050406030204" pitchFamily="18" charset="0"/>
                      </a:endParaRPr>
                    </a:p>
                  </a:txBody>
                  <a:tcPr marL="68582" marR="68582" marT="0" marB="0" vert="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270325"/>
                  </a:ext>
                </a:extLst>
              </a:tr>
              <a:tr h="476319">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Physique des Matériaux (A)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فيزياء المواد (أ)</a:t>
                      </a:r>
                      <a:endParaRPr lang="fr-FR" sz="2000" b="1" kern="1200" dirty="0">
                        <a:effectLst/>
                        <a:latin typeface="Cambria" panose="02040503050406030204" pitchFamily="18" charset="0"/>
                        <a:cs typeface="+mj-cs"/>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492630">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latin typeface="Cambria" panose="02040503050406030204" pitchFamily="18" charset="0"/>
                        </a:rPr>
                        <a:t>Physique médicale (A) </a:t>
                      </a:r>
                      <a:endParaRPr lang="fr-FR" sz="1800" b="1" i="1" kern="1200" dirty="0">
                        <a:solidFill>
                          <a:schemeClr val="tx1"/>
                        </a:solidFill>
                        <a:effectLst/>
                        <a:latin typeface="Cambria" panose="02040503050406030204" pitchFamily="18" charset="0"/>
                        <a:ea typeface="Times New Roman" panose="02020603050405020304" pitchFamily="18" charset="0"/>
                        <a:cs typeface="+mn-cs"/>
                      </a:endParaRPr>
                    </a:p>
                  </a:txBody>
                  <a:tcPr marL="68582" marR="68582" marT="0" marB="0" anchor="ct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فيزياء </a:t>
                      </a:r>
                      <a:r>
                        <a:rPr lang="ar-DZ" sz="2000" b="1" kern="1200" dirty="0">
                          <a:effectLst/>
                          <a:latin typeface="Cambria" panose="02040503050406030204" pitchFamily="18" charset="0"/>
                        </a:rPr>
                        <a:t>طبية</a:t>
                      </a:r>
                      <a:r>
                        <a:rPr lang="ar-SA" sz="2000" b="1" kern="1200" dirty="0">
                          <a:effectLst/>
                          <a:latin typeface="Cambria" panose="02040503050406030204" pitchFamily="18" charset="0"/>
                        </a:rPr>
                        <a:t> (أ)</a:t>
                      </a:r>
                      <a:endParaRPr lang="fr-FR" sz="2000" b="1" kern="1200" dirty="0">
                        <a:effectLst/>
                        <a:latin typeface="Cambria" panose="02040503050406030204" pitchFamily="18" charset="0"/>
                        <a:cs typeface="+mj-cs"/>
                      </a:endParaRPr>
                    </a:p>
                  </a:txBody>
                  <a:tcPr marL="68582" marR="68582" marT="0" marB="0" anchor="ctr">
                    <a:lnB w="12700" cap="flat" cmpd="sng" algn="ctr">
                      <a:solidFill>
                        <a:schemeClr val="tx1"/>
                      </a:solidFill>
                      <a:prstDash val="solid"/>
                      <a:round/>
                      <a:headEnd type="none" w="med" len="med"/>
                      <a:tailEnd type="none" w="med" len="med"/>
                    </a:lnB>
                    <a:solidFill>
                      <a:schemeClr val="accent6">
                        <a:alpha val="20000"/>
                      </a:scheme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14" name="Forme libre 13"/>
          <p:cNvSpPr/>
          <p:nvPr/>
        </p:nvSpPr>
        <p:spPr>
          <a:xfrm>
            <a:off x="9870510" y="319045"/>
            <a:ext cx="2154476" cy="1905613"/>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40000"/>
              <a:lumOff val="60000"/>
              <a:alpha val="94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ZoneTexte 8"/>
          <p:cNvSpPr txBox="1"/>
          <p:nvPr/>
        </p:nvSpPr>
        <p:spPr>
          <a:xfrm>
            <a:off x="9842784" y="952019"/>
            <a:ext cx="2251474" cy="584774"/>
          </a:xfrm>
          <a:prstGeom prst="rect">
            <a:avLst/>
          </a:prstGeom>
          <a:noFill/>
        </p:spPr>
        <p:txBody>
          <a:bodyPr wrap="square">
            <a:spAutoFit/>
          </a:bodyPr>
          <a:lstStyle/>
          <a:p>
            <a:pPr algn="ctr">
              <a:defRPr/>
            </a:pPr>
            <a:r>
              <a:rPr lang="fr-FR" sz="3200" b="1" dirty="0">
                <a:solidFill>
                  <a:schemeClr val="accent6"/>
                </a:solidFill>
                <a:latin typeface="Cambria" panose="02040503050406030204" pitchFamily="18" charset="0"/>
              </a:rPr>
              <a:t>B00LAL03</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1000" fill="hold"/>
                                        <p:tgtEl>
                                          <p:spTgt spid="225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9D18E"/>
            </a:gs>
            <a:gs pos="11000">
              <a:srgbClr val="A9D18E"/>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41750759"/>
              </p:ext>
            </p:extLst>
          </p:nvPr>
        </p:nvGraphicFramePr>
        <p:xfrm>
          <a:off x="841376" y="1439808"/>
          <a:ext cx="9489167" cy="1825542"/>
        </p:xfrm>
        <a:graphic>
          <a:graphicData uri="http://schemas.openxmlformats.org/drawingml/2006/table">
            <a:tbl>
              <a:tblPr firstRow="1" firstCol="1" bandRow="1">
                <a:tableStyleId>{8799B23B-EC83-4686-B30A-512413B5E67A}</a:tableStyleId>
              </a:tblPr>
              <a:tblGrid>
                <a:gridCol w="692841">
                  <a:extLst>
                    <a:ext uri="{9D8B030D-6E8A-4147-A177-3AD203B41FA5}">
                      <a16:colId xmlns:a16="http://schemas.microsoft.com/office/drawing/2014/main" val="2971426245"/>
                    </a:ext>
                  </a:extLst>
                </a:gridCol>
                <a:gridCol w="4389491">
                  <a:extLst>
                    <a:ext uri="{9D8B030D-6E8A-4147-A177-3AD203B41FA5}">
                      <a16:colId xmlns:a16="http://schemas.microsoft.com/office/drawing/2014/main" val="115446433"/>
                    </a:ext>
                  </a:extLst>
                </a:gridCol>
                <a:gridCol w="3829504">
                  <a:extLst>
                    <a:ext uri="{9D8B030D-6E8A-4147-A177-3AD203B41FA5}">
                      <a16:colId xmlns:a16="http://schemas.microsoft.com/office/drawing/2014/main" val="4290697059"/>
                    </a:ext>
                  </a:extLst>
                </a:gridCol>
                <a:gridCol w="577331">
                  <a:extLst>
                    <a:ext uri="{9D8B030D-6E8A-4147-A177-3AD203B41FA5}">
                      <a16:colId xmlns:a16="http://schemas.microsoft.com/office/drawing/2014/main" val="1505339171"/>
                    </a:ext>
                  </a:extLst>
                </a:gridCol>
              </a:tblGrid>
              <a:tr h="49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des Matériaux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المواد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ليسانس</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2810270325"/>
                  </a:ext>
                </a:extLst>
              </a:tr>
              <a:tr h="671774">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Organique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عضوية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662928">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Analytique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تحليلية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21507" name="Rectangle 2"/>
          <p:cNvSpPr>
            <a:spLocks noChangeArrowheads="1"/>
          </p:cNvSpPr>
          <p:nvPr/>
        </p:nvSpPr>
        <p:spPr bwMode="auto">
          <a:xfrm>
            <a:off x="841375" y="665163"/>
            <a:ext cx="4845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fr-FR" altLang="fr-FR" sz="3600" b="1" dirty="0">
                <a:solidFill>
                  <a:schemeClr val="accent6"/>
                </a:solidFill>
                <a:latin typeface="Cambria" panose="02040503050406030204" pitchFamily="18" charset="0"/>
                <a:cs typeface="+mj-cs"/>
              </a:rPr>
              <a:t>Filière Chimie</a:t>
            </a:r>
          </a:p>
        </p:txBody>
      </p:sp>
      <p:sp>
        <p:nvSpPr>
          <p:cNvPr id="21508" name="Rectangle 3"/>
          <p:cNvSpPr>
            <a:spLocks noChangeArrowheads="1"/>
          </p:cNvSpPr>
          <p:nvPr/>
        </p:nvSpPr>
        <p:spPr bwMode="auto">
          <a:xfrm>
            <a:off x="5124450" y="665163"/>
            <a:ext cx="4575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ar-DZ" altLang="fr-FR" sz="3600" b="1">
                <a:solidFill>
                  <a:schemeClr val="accent6"/>
                </a:solidFill>
                <a:latin typeface="Cambria" panose="02040503050406030204" pitchFamily="18" charset="0"/>
                <a:cs typeface="+mj-cs"/>
              </a:rPr>
              <a:t>الكيمياء</a:t>
            </a:r>
            <a:endParaRPr lang="fr-FR" altLang="fr-FR" sz="3600" b="1" dirty="0">
              <a:solidFill>
                <a:schemeClr val="accent6"/>
              </a:solidFill>
              <a:latin typeface="Cambria" panose="02040503050406030204" pitchFamily="18" charset="0"/>
              <a:cs typeface="+mj-cs"/>
            </a:endParaRPr>
          </a:p>
        </p:txBody>
      </p:sp>
      <p:graphicFrame>
        <p:nvGraphicFramePr>
          <p:cNvPr id="12" name="Tableau 11"/>
          <p:cNvGraphicFramePr>
            <a:graphicFrameLocks noGrp="1"/>
          </p:cNvGraphicFramePr>
          <p:nvPr>
            <p:extLst>
              <p:ext uri="{D42A27DB-BD31-4B8C-83A1-F6EECF244321}">
                <p14:modId xmlns:p14="http://schemas.microsoft.com/office/powerpoint/2010/main" val="2047104970"/>
              </p:ext>
            </p:extLst>
          </p:nvPr>
        </p:nvGraphicFramePr>
        <p:xfrm>
          <a:off x="841374" y="3415490"/>
          <a:ext cx="9521824" cy="2809743"/>
        </p:xfrm>
        <a:graphic>
          <a:graphicData uri="http://schemas.openxmlformats.org/drawingml/2006/table">
            <a:tbl>
              <a:tblPr firstRow="1" firstCol="1" bandRow="1">
                <a:tableStyleId>{8799B23B-EC83-4686-B30A-512413B5E67A}</a:tableStyleId>
              </a:tblPr>
              <a:tblGrid>
                <a:gridCol w="661354">
                  <a:extLst>
                    <a:ext uri="{9D8B030D-6E8A-4147-A177-3AD203B41FA5}">
                      <a16:colId xmlns:a16="http://schemas.microsoft.com/office/drawing/2014/main" val="2971426245"/>
                    </a:ext>
                  </a:extLst>
                </a:gridCol>
                <a:gridCol w="4058136">
                  <a:extLst>
                    <a:ext uri="{9D8B030D-6E8A-4147-A177-3AD203B41FA5}">
                      <a16:colId xmlns:a16="http://schemas.microsoft.com/office/drawing/2014/main" val="115446433"/>
                    </a:ext>
                  </a:extLst>
                </a:gridCol>
                <a:gridCol w="4223016">
                  <a:extLst>
                    <a:ext uri="{9D8B030D-6E8A-4147-A177-3AD203B41FA5}">
                      <a16:colId xmlns:a16="http://schemas.microsoft.com/office/drawing/2014/main" val="4290697059"/>
                    </a:ext>
                  </a:extLst>
                </a:gridCol>
                <a:gridCol w="579318">
                  <a:extLst>
                    <a:ext uri="{9D8B030D-6E8A-4147-A177-3AD203B41FA5}">
                      <a16:colId xmlns:a16="http://schemas.microsoft.com/office/drawing/2014/main" val="1505339171"/>
                    </a:ext>
                  </a:extLst>
                </a:gridCol>
              </a:tblGrid>
              <a:tr h="754150">
                <a:tc rowSpan="5">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de l’Environnement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المحيط (أ)</a:t>
                      </a:r>
                      <a:endParaRPr lang="fr-FR" sz="2000" b="1" kern="1200" dirty="0">
                        <a:effectLst/>
                        <a:latin typeface="Cambria" panose="02040503050406030204" pitchFamily="18" charset="0"/>
                      </a:endParaRPr>
                    </a:p>
                  </a:txBody>
                  <a:tcPr marL="68582" marR="68582" marT="0" marB="0" anchor="ct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1930262577"/>
                  </a:ext>
                </a:extLst>
              </a:tr>
              <a:tr h="426817">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des Matériaux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المواد (أ)</a:t>
                      </a:r>
                      <a:endParaRPr lang="fr-FR" sz="2000" b="1" kern="1200" dirty="0">
                        <a:effectLst/>
                        <a:latin typeface="Cambria" panose="020405030504060302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576459">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Chimie Pharmaceutique</a:t>
                      </a:r>
                      <a:r>
                        <a:rPr lang="fr-FR" sz="2000" b="1" kern="1200" baseline="0" dirty="0">
                          <a:effectLst/>
                          <a:latin typeface="Cambria" panose="02040503050406030204" pitchFamily="18" charset="0"/>
                        </a:rPr>
                        <a:t> </a:t>
                      </a:r>
                      <a:r>
                        <a:rPr lang="fr-FR" sz="2000" b="1" kern="1200" dirty="0">
                          <a:effectLst/>
                          <a:latin typeface="Cambria" panose="02040503050406030204" pitchFamily="18" charset="0"/>
                        </a:rPr>
                        <a:t>(A)</a:t>
                      </a:r>
                    </a:p>
                  </a:txBody>
                  <a:tcPr marL="68582" marR="68582" marT="0" marB="0" anchor="ctr">
                    <a:solidFill>
                      <a:schemeClr val="accent6">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كيمياء صيدلانية (أ)</a:t>
                      </a:r>
                      <a:endParaRPr lang="fr-FR" sz="2000" b="1" kern="1200" dirty="0">
                        <a:effectLst/>
                        <a:latin typeface="Cambria" panose="02040503050406030204" pitchFamily="18" charset="0"/>
                      </a:endParaRPr>
                    </a:p>
                  </a:txBody>
                  <a:tcPr marL="68582" marR="68582" marT="0" marB="0" anchor="ctr">
                    <a:solidFill>
                      <a:schemeClr val="accent6">
                        <a:alpha val="20000"/>
                      </a:scheme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475858">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Chimie Analytique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تحليلية (أ)</a:t>
                      </a:r>
                      <a:endParaRPr lang="fr-FR" sz="2000" b="1" dirty="0">
                        <a:effectLst/>
                        <a:latin typeface="Cambria" panose="020405030504060302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242229818"/>
                  </a:ext>
                </a:extLst>
              </a:tr>
              <a:tr h="576459">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a:lnSpc>
                          <a:spcPct val="100000"/>
                        </a:lnSpc>
                        <a:spcAft>
                          <a:spcPts val="0"/>
                        </a:spcAft>
                        <a:tabLst>
                          <a:tab pos="114300" algn="l"/>
                          <a:tab pos="457200" algn="l"/>
                        </a:tabLst>
                      </a:pPr>
                      <a:r>
                        <a:rPr lang="fr-FR" sz="2000" b="1" kern="1200" dirty="0">
                          <a:effectLst/>
                          <a:latin typeface="Cambria" panose="02040503050406030204" pitchFamily="18" charset="0"/>
                        </a:rPr>
                        <a:t>Chimie Organique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كيمياء عضوية (أ)</a:t>
                      </a:r>
                      <a:endParaRPr lang="fr-FR" sz="2000" b="1" kern="1200" dirty="0">
                        <a:effectLst/>
                        <a:latin typeface="Cambria" panose="02040503050406030204" pitchFamily="18" charset="0"/>
                      </a:endParaRPr>
                    </a:p>
                  </a:txBody>
                  <a:tcPr marL="68582" marR="68582" marT="0" marB="0" anchor="ctr">
                    <a:solidFill>
                      <a:schemeClr val="accent6">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857217865"/>
                  </a:ext>
                </a:extLst>
              </a:tr>
            </a:tbl>
          </a:graphicData>
        </a:graphic>
      </p:graphicFrame>
      <p:grpSp>
        <p:nvGrpSpPr>
          <p:cNvPr id="14" name="Groupe 13"/>
          <p:cNvGrpSpPr/>
          <p:nvPr/>
        </p:nvGrpSpPr>
        <p:grpSpPr>
          <a:xfrm>
            <a:off x="9842784" y="319045"/>
            <a:ext cx="2251474" cy="1905613"/>
            <a:chOff x="10668972" y="11541"/>
            <a:chExt cx="1607603" cy="1463039"/>
          </a:xfrm>
          <a:effectLst>
            <a:glow rad="228600">
              <a:schemeClr val="bg1">
                <a:alpha val="36000"/>
              </a:schemeClr>
            </a:glow>
            <a:reflection stA="62000" endPos="55000" dir="5400000" sy="-100000" algn="bl" rotWithShape="0"/>
          </a:effectLst>
        </p:grpSpPr>
        <p:sp>
          <p:nvSpPr>
            <p:cNvPr id="15" name="Forme libre 14"/>
            <p:cNvSpPr/>
            <p:nvPr/>
          </p:nvSpPr>
          <p:spPr>
            <a:xfrm>
              <a:off x="10688766" y="11541"/>
              <a:ext cx="1538344" cy="1463039"/>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40000"/>
                <a:lumOff val="60000"/>
                <a:alpha val="94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10668972" y="423048"/>
              <a:ext cx="1607603" cy="448962"/>
            </a:xfrm>
            <a:prstGeom prst="rect">
              <a:avLst/>
            </a:prstGeom>
            <a:noFill/>
          </p:spPr>
          <p:txBody>
            <a:bodyPr wrap="square">
              <a:spAutoFit/>
            </a:bodyPr>
            <a:lstStyle/>
            <a:p>
              <a:pPr algn="ctr">
                <a:defRPr/>
              </a:pPr>
              <a:r>
                <a:rPr lang="fr-FR" sz="3200" b="1" dirty="0">
                  <a:solidFill>
                    <a:schemeClr val="accent6"/>
                  </a:solidFill>
                  <a:latin typeface="Cambria" panose="02040503050406030204" pitchFamily="18" charset="0"/>
                </a:rPr>
                <a:t>B00LAL03</a:t>
              </a: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fade">
                                      <p:cBhvr>
                                        <p:cTn id="13" dur="1000"/>
                                        <p:tgtEl>
                                          <p:spTgt spid="21508"/>
                                        </p:tgtEl>
                                      </p:cBhvr>
                                    </p:animEffect>
                                    <p:anim calcmode="lin" valueType="num">
                                      <p:cBhvr>
                                        <p:cTn id="14" dur="1000" fill="hold"/>
                                        <p:tgtEl>
                                          <p:spTgt spid="21508"/>
                                        </p:tgtEl>
                                        <p:attrNameLst>
                                          <p:attrName>ppt_x</p:attrName>
                                        </p:attrNameLst>
                                      </p:cBhvr>
                                      <p:tavLst>
                                        <p:tav tm="0">
                                          <p:val>
                                            <p:strVal val="#ppt_x"/>
                                          </p:val>
                                        </p:tav>
                                        <p:tav tm="100000">
                                          <p:val>
                                            <p:strVal val="#ppt_x"/>
                                          </p:val>
                                        </p:tav>
                                      </p:tavLst>
                                    </p:anim>
                                    <p:anim calcmode="lin" valueType="num">
                                      <p:cBhvr>
                                        <p:cTn id="15" dur="1000" fill="hold"/>
                                        <p:tgtEl>
                                          <p:spTgt spid="2150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9900"/>
            </a:gs>
            <a:gs pos="27000">
              <a:srgbClr val="FFFFFF"/>
            </a:gs>
            <a:gs pos="100000">
              <a:srgbClr val="FFFFFF"/>
            </a:gs>
          </a:gsLst>
          <a:lin ang="2700000" scaled="1"/>
        </a:gradFill>
        <a:effectLst/>
      </p:bgPr>
    </p:bg>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027961" y="520702"/>
            <a:ext cx="4418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a:solidFill>
                  <a:srgbClr val="FF9900"/>
                </a:solidFill>
                <a:latin typeface="Cambria" panose="02040503050406030204" pitchFamily="18" charset="0"/>
              </a:rPr>
              <a:t>Filière</a:t>
            </a:r>
            <a:r>
              <a:rPr lang="ar-DZ" altLang="fr-FR" b="1" dirty="0">
                <a:solidFill>
                  <a:srgbClr val="FF9900"/>
                </a:solidFill>
                <a:latin typeface="Cambria" panose="02040503050406030204" pitchFamily="18" charset="0"/>
              </a:rPr>
              <a:t> </a:t>
            </a:r>
            <a:r>
              <a:rPr lang="fr-FR" altLang="fr-FR" b="1" dirty="0">
                <a:solidFill>
                  <a:srgbClr val="FF9900"/>
                </a:solidFill>
                <a:latin typeface="Cambria" panose="02040503050406030204" pitchFamily="18" charset="0"/>
              </a:rPr>
              <a:t> Mathématiques</a:t>
            </a:r>
          </a:p>
        </p:txBody>
      </p:sp>
      <p:sp>
        <p:nvSpPr>
          <p:cNvPr id="33795" name="Rectangle 13"/>
          <p:cNvSpPr>
            <a:spLocks noChangeArrowheads="1"/>
          </p:cNvSpPr>
          <p:nvPr/>
        </p:nvSpPr>
        <p:spPr bwMode="auto">
          <a:xfrm>
            <a:off x="493713" y="2548314"/>
            <a:ext cx="6291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FF9900"/>
                </a:solidFill>
                <a:latin typeface="Cambria" panose="02040503050406030204" pitchFamily="18" charset="0"/>
              </a:rPr>
              <a:t>Filière</a:t>
            </a:r>
            <a:r>
              <a:rPr lang="ar-DZ" altLang="fr-FR" b="1" dirty="0">
                <a:solidFill>
                  <a:srgbClr val="FF9900"/>
                </a:solidFill>
                <a:latin typeface="Cambria" panose="02040503050406030204" pitchFamily="18" charset="0"/>
              </a:rPr>
              <a:t> </a:t>
            </a:r>
            <a:r>
              <a:rPr lang="fr-FR" altLang="fr-FR" b="1" dirty="0">
                <a:solidFill>
                  <a:srgbClr val="FF9900"/>
                </a:solidFill>
                <a:latin typeface="Cambria" panose="02040503050406030204" pitchFamily="18" charset="0"/>
              </a:rPr>
              <a:t> Mathématiques Appliquées</a:t>
            </a:r>
          </a:p>
        </p:txBody>
      </p:sp>
      <p:sp>
        <p:nvSpPr>
          <p:cNvPr id="33796" name="Rectangle 1"/>
          <p:cNvSpPr>
            <a:spLocks noChangeArrowheads="1"/>
          </p:cNvSpPr>
          <p:nvPr/>
        </p:nvSpPr>
        <p:spPr bwMode="auto">
          <a:xfrm>
            <a:off x="8005763" y="489745"/>
            <a:ext cx="1363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3200" b="1" dirty="0">
                <a:solidFill>
                  <a:srgbClr val="FF9900"/>
                </a:solidFill>
                <a:latin typeface="Cambria" panose="02040503050406030204" pitchFamily="18" charset="0"/>
              </a:rPr>
              <a:t>رياضيات</a:t>
            </a:r>
            <a:endParaRPr lang="fr-FR" altLang="fr-FR" sz="3200" b="1" dirty="0">
              <a:solidFill>
                <a:srgbClr val="FF9900"/>
              </a:solidFill>
              <a:latin typeface="Cambria" panose="02040503050406030204" pitchFamily="18" charset="0"/>
            </a:endParaRPr>
          </a:p>
        </p:txBody>
      </p:sp>
      <p:sp>
        <p:nvSpPr>
          <p:cNvPr id="33797" name="Rectangle 3"/>
          <p:cNvSpPr>
            <a:spLocks noChangeArrowheads="1"/>
          </p:cNvSpPr>
          <p:nvPr/>
        </p:nvSpPr>
        <p:spPr bwMode="auto">
          <a:xfrm>
            <a:off x="8105776" y="2657603"/>
            <a:ext cx="216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b="1" dirty="0">
                <a:solidFill>
                  <a:srgbClr val="FF9900"/>
                </a:solidFill>
                <a:latin typeface="Cambria" panose="02040503050406030204" pitchFamily="18" charset="0"/>
              </a:rPr>
              <a:t>رياضيات</a:t>
            </a:r>
            <a:r>
              <a:rPr lang="ar-SA" altLang="fr-FR" b="1" dirty="0">
                <a:solidFill>
                  <a:srgbClr val="C00000"/>
                </a:solidFill>
                <a:latin typeface="Century Gothic" panose="020B0502020202020204" pitchFamily="34" charset="0"/>
                <a:ea typeface="Times New Roman" panose="02020603050405020304" pitchFamily="18" charset="0"/>
                <a:cs typeface="Sakkal Majalla"/>
              </a:rPr>
              <a:t> </a:t>
            </a:r>
            <a:r>
              <a:rPr lang="ar-SA" altLang="fr-FR" b="1" dirty="0">
                <a:solidFill>
                  <a:srgbClr val="FF9900"/>
                </a:solidFill>
                <a:latin typeface="Cambria" panose="02040503050406030204" pitchFamily="18" charset="0"/>
              </a:rPr>
              <a:t>تطبيقية</a:t>
            </a:r>
            <a:endParaRPr lang="fr-FR" altLang="fr-FR" b="1" dirty="0">
              <a:solidFill>
                <a:srgbClr val="FF9900"/>
              </a:solidFill>
              <a:latin typeface="Cambria" panose="02040503050406030204" pitchFamily="18" charset="0"/>
            </a:endParaRPr>
          </a:p>
        </p:txBody>
      </p:sp>
      <p:graphicFrame>
        <p:nvGraphicFramePr>
          <p:cNvPr id="14" name="Tableau 13"/>
          <p:cNvGraphicFramePr>
            <a:graphicFrameLocks noGrp="1"/>
          </p:cNvGraphicFramePr>
          <p:nvPr>
            <p:extLst>
              <p:ext uri="{D42A27DB-BD31-4B8C-83A1-F6EECF244321}">
                <p14:modId xmlns:p14="http://schemas.microsoft.com/office/powerpoint/2010/main" val="3516214859"/>
              </p:ext>
            </p:extLst>
          </p:nvPr>
        </p:nvGraphicFramePr>
        <p:xfrm>
          <a:off x="150813" y="1141678"/>
          <a:ext cx="9894886" cy="549275"/>
        </p:xfrm>
        <a:graphic>
          <a:graphicData uri="http://schemas.openxmlformats.org/drawingml/2006/table">
            <a:tbl>
              <a:tblPr firstRow="1" firstCol="1" bandRow="1">
                <a:tableStyleId>{5DA37D80-6434-44D0-A028-1B22A696006F}</a:tableStyleId>
              </a:tblPr>
              <a:tblGrid>
                <a:gridCol w="1299327">
                  <a:extLst>
                    <a:ext uri="{9D8B030D-6E8A-4147-A177-3AD203B41FA5}">
                      <a16:colId xmlns:a16="http://schemas.microsoft.com/office/drawing/2014/main" val="2971426245"/>
                    </a:ext>
                  </a:extLst>
                </a:gridCol>
                <a:gridCol w="3481626">
                  <a:extLst>
                    <a:ext uri="{9D8B030D-6E8A-4147-A177-3AD203B41FA5}">
                      <a16:colId xmlns:a16="http://schemas.microsoft.com/office/drawing/2014/main" val="115446433"/>
                    </a:ext>
                  </a:extLst>
                </a:gridCol>
                <a:gridCol w="3864579">
                  <a:extLst>
                    <a:ext uri="{9D8B030D-6E8A-4147-A177-3AD203B41FA5}">
                      <a16:colId xmlns:a16="http://schemas.microsoft.com/office/drawing/2014/main" val="4290697059"/>
                    </a:ext>
                  </a:extLst>
                </a:gridCol>
                <a:gridCol w="1249354">
                  <a:extLst>
                    <a:ext uri="{9D8B030D-6E8A-4147-A177-3AD203B41FA5}">
                      <a16:colId xmlns:a16="http://schemas.microsoft.com/office/drawing/2014/main" val="1505339171"/>
                    </a:ext>
                  </a:extLst>
                </a:gridCol>
              </a:tblGrid>
              <a:tr h="549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Mathématiques (A)</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رياضيات (أ)</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effectLst/>
                          <a:latin typeface="Cambria" panose="02040503050406030204" pitchFamily="18" charset="0"/>
                        </a:rPr>
                        <a:t>ليسانس</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extLst>
                  <a:ext uri="{0D108BD9-81ED-4DB2-BD59-A6C34878D82A}">
                    <a16:rowId xmlns:a16="http://schemas.microsoft.com/office/drawing/2014/main" val="2810270325"/>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2818787277"/>
              </p:ext>
            </p:extLst>
          </p:nvPr>
        </p:nvGraphicFramePr>
        <p:xfrm>
          <a:off x="150812" y="1857375"/>
          <a:ext cx="11169649" cy="538291"/>
        </p:xfrm>
        <a:graphic>
          <a:graphicData uri="http://schemas.openxmlformats.org/drawingml/2006/table">
            <a:tbl>
              <a:tblPr firstRow="1" firstCol="1" bandRow="1">
                <a:tableStyleId>{5DA37D80-6434-44D0-A028-1B22A696006F}</a:tableStyleId>
              </a:tblPr>
              <a:tblGrid>
                <a:gridCol w="1249363">
                  <a:extLst>
                    <a:ext uri="{9D8B030D-6E8A-4147-A177-3AD203B41FA5}">
                      <a16:colId xmlns:a16="http://schemas.microsoft.com/office/drawing/2014/main" val="2971426245"/>
                    </a:ext>
                  </a:extLst>
                </a:gridCol>
                <a:gridCol w="4314825">
                  <a:extLst>
                    <a:ext uri="{9D8B030D-6E8A-4147-A177-3AD203B41FA5}">
                      <a16:colId xmlns:a16="http://schemas.microsoft.com/office/drawing/2014/main" val="115446433"/>
                    </a:ext>
                  </a:extLst>
                </a:gridCol>
                <a:gridCol w="4816629">
                  <a:extLst>
                    <a:ext uri="{9D8B030D-6E8A-4147-A177-3AD203B41FA5}">
                      <a16:colId xmlns:a16="http://schemas.microsoft.com/office/drawing/2014/main" val="4290697059"/>
                    </a:ext>
                  </a:extLst>
                </a:gridCol>
                <a:gridCol w="788832">
                  <a:extLst>
                    <a:ext uri="{9D8B030D-6E8A-4147-A177-3AD203B41FA5}">
                      <a16:colId xmlns:a16="http://schemas.microsoft.com/office/drawing/2014/main" val="1505339171"/>
                    </a:ext>
                  </a:extLst>
                </a:gridCol>
              </a:tblGrid>
              <a:tr h="538291">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7" marR="68587"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Analyse Mathématique (A) </a:t>
                      </a:r>
                      <a:endParaRPr lang="fr-FR" sz="2000" b="1" dirty="0">
                        <a:effectLst/>
                        <a:latin typeface="Cambria" panose="02040503050406030204" pitchFamily="18" charset="0"/>
                      </a:endParaRPr>
                    </a:p>
                  </a:txBody>
                  <a:tcPr marL="68587" marR="68587"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تحليل رياضي (أ)</a:t>
                      </a:r>
                      <a:endParaRPr lang="fr-FR" sz="2000" b="1" dirty="0">
                        <a:effectLst/>
                        <a:latin typeface="Cambria" panose="02040503050406030204" pitchFamily="18" charset="0"/>
                      </a:endParaRPr>
                    </a:p>
                  </a:txBody>
                  <a:tcPr marL="68587" marR="6858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7" marR="68587" marT="0" marB="0" anchor="ctr"/>
                </a:tc>
                <a:extLst>
                  <a:ext uri="{0D108BD9-81ED-4DB2-BD59-A6C34878D82A}">
                    <a16:rowId xmlns:a16="http://schemas.microsoft.com/office/drawing/2014/main" val="1930262577"/>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060452402"/>
              </p:ext>
            </p:extLst>
          </p:nvPr>
        </p:nvGraphicFramePr>
        <p:xfrm>
          <a:off x="151601" y="4343400"/>
          <a:ext cx="11319673" cy="2248347"/>
        </p:xfrm>
        <a:graphic>
          <a:graphicData uri="http://schemas.openxmlformats.org/drawingml/2006/table">
            <a:tbl>
              <a:tblPr firstRow="1" firstCol="1" bandRow="1">
                <a:tableStyleId>{5DA37D80-6434-44D0-A028-1B22A696006F}</a:tableStyleId>
              </a:tblPr>
              <a:tblGrid>
                <a:gridCol w="1120253">
                  <a:extLst>
                    <a:ext uri="{9D8B030D-6E8A-4147-A177-3AD203B41FA5}">
                      <a16:colId xmlns:a16="http://schemas.microsoft.com/office/drawing/2014/main" val="2971426245"/>
                    </a:ext>
                  </a:extLst>
                </a:gridCol>
                <a:gridCol w="5279758">
                  <a:extLst>
                    <a:ext uri="{9D8B030D-6E8A-4147-A177-3AD203B41FA5}">
                      <a16:colId xmlns:a16="http://schemas.microsoft.com/office/drawing/2014/main" val="115446433"/>
                    </a:ext>
                  </a:extLst>
                </a:gridCol>
                <a:gridCol w="4230960">
                  <a:extLst>
                    <a:ext uri="{9D8B030D-6E8A-4147-A177-3AD203B41FA5}">
                      <a16:colId xmlns:a16="http://schemas.microsoft.com/office/drawing/2014/main" val="4290697059"/>
                    </a:ext>
                  </a:extLst>
                </a:gridCol>
                <a:gridCol w="688702">
                  <a:extLst>
                    <a:ext uri="{9D8B030D-6E8A-4147-A177-3AD203B41FA5}">
                      <a16:colId xmlns:a16="http://schemas.microsoft.com/office/drawing/2014/main" val="1505339171"/>
                    </a:ext>
                  </a:extLst>
                </a:gridCol>
              </a:tblGrid>
              <a:tr h="429825">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Mathématiques Financières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رياضيات مالية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1930262577"/>
                  </a:ext>
                </a:extLst>
              </a:tr>
              <a:tr h="470288">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Modélisation Stochastique et Statistique (A)</a:t>
                      </a:r>
                    </a:p>
                  </a:txBody>
                  <a:tcPr marL="68582" marR="68582" marT="0" marB="0" anchor="ctr">
                    <a:solidFill>
                      <a:srgbClr val="FF9900">
                        <a:alpha val="2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نمذجة</a:t>
                      </a:r>
                      <a:r>
                        <a:rPr lang="ar-SA" sz="2000" b="1" kern="1200" dirty="0">
                          <a:effectLst/>
                          <a:latin typeface="Cambria" panose="02040503050406030204" pitchFamily="18" charset="0"/>
                        </a:rPr>
                        <a:t> </a:t>
                      </a:r>
                      <a:r>
                        <a:rPr lang="ar-SA" sz="2000" b="1" kern="1200" dirty="0" err="1">
                          <a:effectLst/>
                          <a:latin typeface="Cambria" panose="02040503050406030204" pitchFamily="18" charset="0"/>
                        </a:rPr>
                        <a:t>ستوكاستيكية</a:t>
                      </a:r>
                      <a:r>
                        <a:rPr lang="ar-SA" sz="2000" b="1" kern="1200" dirty="0">
                          <a:effectLst/>
                          <a:latin typeface="Cambria" panose="02040503050406030204" pitchFamily="18" charset="0"/>
                        </a:rPr>
                        <a:t> وإحصاء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rgbClr val="FF9900">
                        <a:alpha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544672583"/>
                  </a:ext>
                </a:extLst>
              </a:tr>
              <a:tr h="509422">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dirty="0"/>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Recherche Opérationnelle : Optimisation et Management Stratégique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بحوث عملياتي: تحسين وإدارة </a:t>
                      </a:r>
                      <a:r>
                        <a:rPr lang="ar-SA" sz="2000" b="1" kern="1200" dirty="0" err="1">
                          <a:effectLst/>
                          <a:latin typeface="Cambria" panose="02040503050406030204" pitchFamily="18" charset="0"/>
                        </a:rPr>
                        <a:t>إستراتيجية</a:t>
                      </a:r>
                      <a:r>
                        <a:rPr lang="ar-SA" sz="2000" b="1" kern="1200" dirty="0">
                          <a:effectLst/>
                          <a:latin typeface="Cambria" panose="02040503050406030204" pitchFamily="18" charset="0"/>
                        </a:rPr>
                        <a:t>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822860513"/>
                  </a:ext>
                </a:extLst>
              </a:tr>
              <a:tr h="738634">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b="1" dirty="0">
                        <a:latin typeface="Cambria" panose="02040503050406030204" pitchFamily="18" charset="0"/>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solidFill>
                            <a:schemeClr val="tx1"/>
                          </a:solidFill>
                          <a:effectLst/>
                          <a:latin typeface="Cambria" panose="02040503050406030204" pitchFamily="18" charset="0"/>
                          <a:ea typeface="+mn-ea"/>
                          <a:cs typeface="+mn-cs"/>
                        </a:rPr>
                        <a:t>Cryptographie et </a:t>
                      </a:r>
                      <a:r>
                        <a:rPr lang="fr-FR" sz="2000" b="1" kern="1200" dirty="0" err="1">
                          <a:solidFill>
                            <a:schemeClr val="tx1"/>
                          </a:solidFill>
                          <a:effectLst/>
                          <a:latin typeface="Cambria" panose="02040503050406030204" pitchFamily="18" charset="0"/>
                          <a:ea typeface="+mn-ea"/>
                          <a:cs typeface="+mn-cs"/>
                        </a:rPr>
                        <a:t>Cybersécurité</a:t>
                      </a:r>
                      <a:r>
                        <a:rPr lang="fr-FR" sz="2000" b="1" kern="1200" dirty="0">
                          <a:solidFill>
                            <a:schemeClr val="tx1"/>
                          </a:solidFill>
                          <a:effectLst/>
                          <a:latin typeface="Cambria" panose="02040503050406030204" pitchFamily="18" charset="0"/>
                          <a:ea typeface="+mn-ea"/>
                          <a:cs typeface="+mn-cs"/>
                        </a:rPr>
                        <a:t> (P)</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000" b="1" kern="1200" dirty="0">
                          <a:solidFill>
                            <a:schemeClr val="tx1"/>
                          </a:solidFill>
                          <a:effectLst/>
                          <a:latin typeface="Cambria" panose="02040503050406030204" pitchFamily="18" charset="0"/>
                          <a:ea typeface="+mn-ea"/>
                          <a:cs typeface="+mn-cs"/>
                        </a:rPr>
                        <a:t>التشفير و الأمن السبرياني </a:t>
                      </a:r>
                      <a:r>
                        <a:rPr lang="ar-SA" sz="2000" b="1" kern="1200" dirty="0">
                          <a:effectLst/>
                          <a:latin typeface="Cambria" panose="02040503050406030204" pitchFamily="18" charset="0"/>
                        </a:rPr>
                        <a:t>(م)</a:t>
                      </a:r>
                      <a:endParaRPr lang="ar-DZ" sz="2000" b="1" kern="1200" dirty="0">
                        <a:effectLst/>
                        <a:latin typeface="Cambria" panose="02040503050406030204" pitchFamily="18" charset="0"/>
                      </a:endParaRPr>
                    </a:p>
                  </a:txBody>
                  <a:tcPr marL="68582" marR="6858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643676923"/>
                  </a:ext>
                </a:extLst>
              </a:tr>
            </a:tbl>
          </a:graphicData>
        </a:graphic>
      </p:graphicFrame>
      <p:sp>
        <p:nvSpPr>
          <p:cNvPr id="10" name="Forme libre 9"/>
          <p:cNvSpPr/>
          <p:nvPr/>
        </p:nvSpPr>
        <p:spPr>
          <a:xfrm>
            <a:off x="9819295" y="173465"/>
            <a:ext cx="2221282" cy="1855231"/>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FF9900"/>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1531822138"/>
              </p:ext>
            </p:extLst>
          </p:nvPr>
        </p:nvGraphicFramePr>
        <p:xfrm>
          <a:off x="288099" y="3071813"/>
          <a:ext cx="11320461" cy="1052512"/>
        </p:xfrm>
        <a:graphic>
          <a:graphicData uri="http://schemas.openxmlformats.org/drawingml/2006/table">
            <a:tbl>
              <a:tblPr firstRow="1" firstCol="1" bandRow="1">
                <a:tableStyleId>{5DA37D80-6434-44D0-A028-1B22A696006F}</a:tableStyleId>
              </a:tblPr>
              <a:tblGrid>
                <a:gridCol w="1486523">
                  <a:extLst>
                    <a:ext uri="{9D8B030D-6E8A-4147-A177-3AD203B41FA5}">
                      <a16:colId xmlns:a16="http://schemas.microsoft.com/office/drawing/2014/main" val="2971426245"/>
                    </a:ext>
                  </a:extLst>
                </a:gridCol>
                <a:gridCol w="4454728">
                  <a:extLst>
                    <a:ext uri="{9D8B030D-6E8A-4147-A177-3AD203B41FA5}">
                      <a16:colId xmlns:a16="http://schemas.microsoft.com/office/drawing/2014/main" val="115446433"/>
                    </a:ext>
                  </a:extLst>
                </a:gridCol>
                <a:gridCol w="3949860">
                  <a:extLst>
                    <a:ext uri="{9D8B030D-6E8A-4147-A177-3AD203B41FA5}">
                      <a16:colId xmlns:a16="http://schemas.microsoft.com/office/drawing/2014/main" val="4290697059"/>
                    </a:ext>
                  </a:extLst>
                </a:gridCol>
                <a:gridCol w="1429350">
                  <a:extLst>
                    <a:ext uri="{9D8B030D-6E8A-4147-A177-3AD203B41FA5}">
                      <a16:colId xmlns:a16="http://schemas.microsoft.com/office/drawing/2014/main" val="1505339171"/>
                    </a:ext>
                  </a:extLst>
                </a:gridCol>
              </a:tblGrid>
              <a:tr h="44291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Mathématiques </a:t>
                      </a:r>
                      <a:r>
                        <a:rPr lang="ar-DZ" sz="2000" b="1" kern="1200" dirty="0">
                          <a:effectLst/>
                          <a:latin typeface="Cambria" panose="02040503050406030204" pitchFamily="18" charset="0"/>
                        </a:rPr>
                        <a:t> </a:t>
                      </a:r>
                      <a:r>
                        <a:rPr lang="fr-FR" sz="2000" b="1" kern="1200" dirty="0">
                          <a:effectLst/>
                          <a:latin typeface="Cambria" panose="02040503050406030204" pitchFamily="18" charset="0"/>
                        </a:rPr>
                        <a:t>Appliquées</a:t>
                      </a:r>
                      <a:r>
                        <a:rPr lang="fr-FR" sz="2000" b="1" kern="1200" baseline="0" dirty="0">
                          <a:effectLst/>
                          <a:latin typeface="Cambria" panose="02040503050406030204" pitchFamily="18" charset="0"/>
                        </a:rPr>
                        <a:t> </a:t>
                      </a:r>
                      <a:r>
                        <a:rPr lang="fr-FR" sz="2000" b="1" kern="1200" dirty="0">
                          <a:effectLst/>
                          <a:latin typeface="Cambria" panose="02040503050406030204" pitchFamily="18" charset="0"/>
                        </a:rPr>
                        <a:t>(A)</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altLang="fr-FR" sz="2000" b="1" kern="1200" dirty="0">
                          <a:solidFill>
                            <a:schemeClr val="tx1"/>
                          </a:solidFill>
                          <a:effectLst/>
                          <a:latin typeface="Cambria" panose="02040503050406030204" pitchFamily="18" charset="0"/>
                          <a:ea typeface="+mn-ea"/>
                          <a:cs typeface="+mn-cs"/>
                        </a:rPr>
                        <a:t>رياضيات تطبيقية</a:t>
                      </a:r>
                      <a:r>
                        <a:rPr lang="ar-DZ" altLang="fr-FR" sz="2000" b="1" kern="1200" baseline="0" dirty="0">
                          <a:solidFill>
                            <a:schemeClr val="tx1"/>
                          </a:solidFill>
                          <a:effectLst/>
                          <a:latin typeface="Cambria" panose="02040503050406030204" pitchFamily="18" charset="0"/>
                          <a:ea typeface="+mn-ea"/>
                          <a:cs typeface="+mn-cs"/>
                        </a:rPr>
                        <a:t> </a:t>
                      </a:r>
                      <a:r>
                        <a:rPr lang="ar-SA" sz="2000" b="1" kern="1200" dirty="0">
                          <a:effectLst/>
                          <a:latin typeface="Cambria" panose="02040503050406030204" pitchFamily="18" charset="0"/>
                        </a:rPr>
                        <a:t>(أ)</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effectLst/>
                          <a:latin typeface="Cambria" panose="02040503050406030204" pitchFamily="18" charset="0"/>
                        </a:rPr>
                        <a:t>ليسانس</a:t>
                      </a:r>
                      <a:endParaRPr lang="fr-FR" sz="2000" b="1" kern="1200" dirty="0">
                        <a:solidFill>
                          <a:schemeClr val="tx1"/>
                        </a:solidFill>
                        <a:effectLst/>
                        <a:latin typeface="Cambria" panose="02040503050406030204" pitchFamily="18" charset="0"/>
                        <a:ea typeface="+mn-ea"/>
                        <a:cs typeface="+mn-cs"/>
                      </a:endParaRPr>
                    </a:p>
                  </a:txBody>
                  <a:tcPr marL="68579" marR="68579" marT="0" marB="0" anchor="ctr"/>
                </a:tc>
                <a:extLst>
                  <a:ext uri="{0D108BD9-81ED-4DB2-BD59-A6C34878D82A}">
                    <a16:rowId xmlns:a16="http://schemas.microsoft.com/office/drawing/2014/main" val="2810270325"/>
                  </a:ext>
                </a:extLst>
              </a:tr>
              <a:tr h="507013">
                <a:tc vMerge="1">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Science des Données (spécialité à</a:t>
                      </a:r>
                      <a:r>
                        <a:rPr lang="ar-DZ" sz="2000" b="1" kern="1200" baseline="0" dirty="0">
                          <a:solidFill>
                            <a:schemeClr val="tx1"/>
                          </a:solidFill>
                          <a:effectLst/>
                          <a:latin typeface="Cambria" panose="02040503050406030204" pitchFamily="18" charset="0"/>
                          <a:ea typeface="+mn-ea"/>
                          <a:cs typeface="+mn-cs"/>
                        </a:rPr>
                        <a:t> </a:t>
                      </a:r>
                      <a:r>
                        <a:rPr lang="fr-FR" sz="2000" b="1" kern="1200" dirty="0">
                          <a:solidFill>
                            <a:schemeClr val="tx1"/>
                          </a:solidFill>
                          <a:effectLst/>
                          <a:latin typeface="Cambria" panose="02040503050406030204" pitchFamily="18" charset="0"/>
                          <a:ea typeface="+mn-ea"/>
                          <a:cs typeface="+mn-cs"/>
                        </a:rPr>
                        <a:t>recrutement  national) (P)</a:t>
                      </a:r>
                    </a:p>
                  </a:txBody>
                  <a:tcPr marL="68579" marR="68579"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000" b="1" i="0" dirty="0">
                          <a:effectLst/>
                          <a:latin typeface="Cambria" panose="02040503050406030204" pitchFamily="18" charset="0"/>
                          <a:ea typeface="Times New Roman" panose="02020603050405020304" pitchFamily="18" charset="0"/>
                        </a:rPr>
                        <a:t>علم</a:t>
                      </a:r>
                      <a:r>
                        <a:rPr lang="ar-DZ" sz="2000" b="1" i="1" dirty="0">
                          <a:effectLst/>
                          <a:latin typeface="Cambria" panose="02040503050406030204" pitchFamily="18" charset="0"/>
                          <a:ea typeface="Times New Roman" panose="02020603050405020304" pitchFamily="18" charset="0"/>
                        </a:rPr>
                        <a:t> </a:t>
                      </a:r>
                      <a:r>
                        <a:rPr lang="ar-DZ" sz="2000" b="1" i="0" dirty="0">
                          <a:effectLst/>
                          <a:latin typeface="Cambria" panose="02040503050406030204" pitchFamily="18" charset="0"/>
                          <a:ea typeface="Times New Roman" panose="02020603050405020304" pitchFamily="18" charset="0"/>
                        </a:rPr>
                        <a:t>المعطيات</a:t>
                      </a:r>
                      <a:r>
                        <a:rPr lang="ar-DZ" sz="2000" b="1" i="1" dirty="0">
                          <a:effectLst/>
                          <a:latin typeface="Cambria" panose="02040503050406030204" pitchFamily="18" charset="0"/>
                          <a:ea typeface="Times New Roman" panose="02020603050405020304" pitchFamily="18" charset="0"/>
                        </a:rPr>
                        <a:t> </a:t>
                      </a:r>
                      <a:r>
                        <a:rPr lang="ar-SA" sz="2000" b="1" kern="1200" dirty="0">
                          <a:effectLst/>
                          <a:latin typeface="Cambria" panose="02040503050406030204" pitchFamily="18" charset="0"/>
                        </a:rPr>
                        <a:t>(تخصص ذو تسجيل وطني) (م)</a:t>
                      </a:r>
                      <a:endParaRPr lang="ar-DZ" sz="2000" b="1" kern="1200" dirty="0">
                        <a:effectLst/>
                        <a:latin typeface="Cambria" panose="02040503050406030204" pitchFamily="18" charset="0"/>
                      </a:endParaRPr>
                    </a:p>
                  </a:txBody>
                  <a:tcPr marL="68579" marR="68579" marT="0" marB="0" anchor="ctr"/>
                </a:tc>
                <a:tc vMerge="1">
                  <a:txBody>
                    <a:bodyPr/>
                    <a:lstStyle/>
                    <a:p>
                      <a:endParaRPr lang="fr-FR"/>
                    </a:p>
                  </a:txBody>
                  <a:tcPr/>
                </a:tc>
                <a:extLst>
                  <a:ext uri="{0D108BD9-81ED-4DB2-BD59-A6C34878D82A}">
                    <a16:rowId xmlns:a16="http://schemas.microsoft.com/office/drawing/2014/main" val="1915968755"/>
                  </a:ext>
                </a:extLst>
              </a:tr>
            </a:tbl>
          </a:graphicData>
        </a:graphic>
      </p:graphicFrame>
      <p:sp>
        <p:nvSpPr>
          <p:cNvPr id="15" name="ZoneTexte 14"/>
          <p:cNvSpPr txBox="1"/>
          <p:nvPr/>
        </p:nvSpPr>
        <p:spPr>
          <a:xfrm>
            <a:off x="9712040" y="849291"/>
            <a:ext cx="2328537" cy="584775"/>
          </a:xfrm>
          <a:prstGeom prst="rect">
            <a:avLst/>
          </a:prstGeom>
          <a:noFill/>
        </p:spPr>
        <p:txBody>
          <a:bodyPr wrap="square">
            <a:spAutoFit/>
          </a:bodyPr>
          <a:lstStyle/>
          <a:p>
            <a:pPr algn="ctr">
              <a:defRPr/>
            </a:pPr>
            <a:r>
              <a:rPr lang="fr-FR" sz="3200" b="1" dirty="0">
                <a:solidFill>
                  <a:schemeClr val="bg1"/>
                </a:solidFill>
              </a:rPr>
              <a:t>C02LAL03</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anim calcmode="lin" valueType="num">
                                      <p:cBhvr>
                                        <p:cTn id="8" dur="1000" fill="hold"/>
                                        <p:tgtEl>
                                          <p:spTgt spid="33796"/>
                                        </p:tgtEl>
                                        <p:attrNameLst>
                                          <p:attrName>ppt_x</p:attrName>
                                        </p:attrNameLst>
                                      </p:cBhvr>
                                      <p:tavLst>
                                        <p:tav tm="0">
                                          <p:val>
                                            <p:strVal val="#ppt_x"/>
                                          </p:val>
                                        </p:tav>
                                        <p:tav tm="100000">
                                          <p:val>
                                            <p:strVal val="#ppt_x"/>
                                          </p:val>
                                        </p:tav>
                                      </p:tavLst>
                                    </p:anim>
                                    <p:anim calcmode="lin" valueType="num">
                                      <p:cBhvr>
                                        <p:cTn id="9" dur="1000" fill="hold"/>
                                        <p:tgtEl>
                                          <p:spTgt spid="337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anim calcmode="lin" valueType="num">
                                      <p:cBhvr>
                                        <p:cTn id="14" dur="1000" fill="hold"/>
                                        <p:tgtEl>
                                          <p:spTgt spid="33794"/>
                                        </p:tgtEl>
                                        <p:attrNameLst>
                                          <p:attrName>ppt_x</p:attrName>
                                        </p:attrNameLst>
                                      </p:cBhvr>
                                      <p:tavLst>
                                        <p:tav tm="0">
                                          <p:val>
                                            <p:strVal val="#ppt_x"/>
                                          </p:val>
                                        </p:tav>
                                        <p:tav tm="100000">
                                          <p:val>
                                            <p:strVal val="#ppt_x"/>
                                          </p:val>
                                        </p:tav>
                                      </p:tavLst>
                                    </p:anim>
                                    <p:anim calcmode="lin" valueType="num">
                                      <p:cBhvr>
                                        <p:cTn id="15" dur="1000" fill="hold"/>
                                        <p:tgtEl>
                                          <p:spTgt spid="3379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3797"/>
                                        </p:tgtEl>
                                        <p:attrNameLst>
                                          <p:attrName>style.visibility</p:attrName>
                                        </p:attrNameLst>
                                      </p:cBhvr>
                                      <p:to>
                                        <p:strVal val="visible"/>
                                      </p:to>
                                    </p:set>
                                    <p:animEffect transition="in" filter="fade">
                                      <p:cBhvr>
                                        <p:cTn id="31" dur="1000"/>
                                        <p:tgtEl>
                                          <p:spTgt spid="33797"/>
                                        </p:tgtEl>
                                      </p:cBhvr>
                                    </p:animEffect>
                                    <p:anim calcmode="lin" valueType="num">
                                      <p:cBhvr>
                                        <p:cTn id="32" dur="1000" fill="hold"/>
                                        <p:tgtEl>
                                          <p:spTgt spid="33797"/>
                                        </p:tgtEl>
                                        <p:attrNameLst>
                                          <p:attrName>ppt_x</p:attrName>
                                        </p:attrNameLst>
                                      </p:cBhvr>
                                      <p:tavLst>
                                        <p:tav tm="0">
                                          <p:val>
                                            <p:strVal val="#ppt_x"/>
                                          </p:val>
                                        </p:tav>
                                        <p:tav tm="100000">
                                          <p:val>
                                            <p:strVal val="#ppt_x"/>
                                          </p:val>
                                        </p:tav>
                                      </p:tavLst>
                                    </p:anim>
                                    <p:anim calcmode="lin" valueType="num">
                                      <p:cBhvr>
                                        <p:cTn id="33" dur="1000" fill="hold"/>
                                        <p:tgtEl>
                                          <p:spTgt spid="3379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3795"/>
                                        </p:tgtEl>
                                        <p:attrNameLst>
                                          <p:attrName>style.visibility</p:attrName>
                                        </p:attrNameLst>
                                      </p:cBhvr>
                                      <p:to>
                                        <p:strVal val="visible"/>
                                      </p:to>
                                    </p:set>
                                    <p:animEffect transition="in" filter="fade">
                                      <p:cBhvr>
                                        <p:cTn id="37" dur="1000"/>
                                        <p:tgtEl>
                                          <p:spTgt spid="33795"/>
                                        </p:tgtEl>
                                      </p:cBhvr>
                                    </p:animEffect>
                                    <p:anim calcmode="lin" valueType="num">
                                      <p:cBhvr>
                                        <p:cTn id="38" dur="1000" fill="hold"/>
                                        <p:tgtEl>
                                          <p:spTgt spid="33795"/>
                                        </p:tgtEl>
                                        <p:attrNameLst>
                                          <p:attrName>ppt_x</p:attrName>
                                        </p:attrNameLst>
                                      </p:cBhvr>
                                      <p:tavLst>
                                        <p:tav tm="0">
                                          <p:val>
                                            <p:strVal val="#ppt_x"/>
                                          </p:val>
                                        </p:tav>
                                        <p:tav tm="100000">
                                          <p:val>
                                            <p:strVal val="#ppt_x"/>
                                          </p:val>
                                        </p:tav>
                                      </p:tavLst>
                                    </p:anim>
                                    <p:anim calcmode="lin" valueType="num">
                                      <p:cBhvr>
                                        <p:cTn id="39" dur="1000" fill="hold"/>
                                        <p:tgtEl>
                                          <p:spTgt spid="3379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6" grpId="0"/>
      <p:bldP spid="3379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9900"/>
            </a:gs>
            <a:gs pos="32001">
              <a:srgbClr val="FFFFFF"/>
            </a:gs>
            <a:gs pos="100000">
              <a:srgbClr val="FFFFFF"/>
            </a:gs>
          </a:gsLst>
          <a:lin ang="2700000"/>
        </a:gradFill>
        <a:effectLst/>
      </p:bgPr>
    </p:bg>
    <p:spTree>
      <p:nvGrpSpPr>
        <p:cNvPr id="1" name=""/>
        <p:cNvGrpSpPr/>
        <p:nvPr/>
      </p:nvGrpSpPr>
      <p:grpSpPr>
        <a:xfrm>
          <a:off x="0" y="0"/>
          <a:ext cx="0" cy="0"/>
          <a:chOff x="0" y="0"/>
          <a:chExt cx="0" cy="0"/>
        </a:xfrm>
      </p:grpSpPr>
      <p:sp>
        <p:nvSpPr>
          <p:cNvPr id="34818" name="Rectangle 9"/>
          <p:cNvSpPr>
            <a:spLocks noChangeArrowheads="1"/>
          </p:cNvSpPr>
          <p:nvPr/>
        </p:nvSpPr>
        <p:spPr bwMode="auto">
          <a:xfrm>
            <a:off x="2043113" y="750888"/>
            <a:ext cx="4467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3200" b="1" dirty="0">
                <a:solidFill>
                  <a:srgbClr val="FF9900"/>
                </a:solidFill>
                <a:latin typeface="Cambria" panose="02040503050406030204" pitchFamily="18" charset="0"/>
              </a:rPr>
              <a:t>Filière</a:t>
            </a:r>
            <a:r>
              <a:rPr lang="ar-DZ" altLang="fr-FR" sz="3200" b="1" dirty="0">
                <a:solidFill>
                  <a:srgbClr val="FF9900"/>
                </a:solidFill>
                <a:latin typeface="Cambria" panose="02040503050406030204" pitchFamily="18" charset="0"/>
              </a:rPr>
              <a:t> </a:t>
            </a:r>
            <a:r>
              <a:rPr lang="fr-FR" altLang="fr-FR" sz="3200" b="1" dirty="0">
                <a:solidFill>
                  <a:srgbClr val="FF9900"/>
                </a:solidFill>
                <a:latin typeface="Cambria" panose="02040503050406030204" pitchFamily="18" charset="0"/>
              </a:rPr>
              <a:t>Informatique</a:t>
            </a:r>
          </a:p>
          <a:p>
            <a:pPr>
              <a:lnSpc>
                <a:spcPct val="100000"/>
              </a:lnSpc>
              <a:spcBef>
                <a:spcPct val="0"/>
              </a:spcBef>
              <a:buFontTx/>
              <a:buNone/>
            </a:pPr>
            <a:r>
              <a:rPr lang="ar-DZ" altLang="fr-FR" sz="3200" b="1" dirty="0">
                <a:solidFill>
                  <a:srgbClr val="FF9900"/>
                </a:solidFill>
                <a:latin typeface="Cambria" panose="02040503050406030204" pitchFamily="18" charset="0"/>
              </a:rPr>
              <a:t>  </a:t>
            </a:r>
            <a:endParaRPr lang="fr-FR" altLang="fr-FR" sz="3200" b="1" dirty="0">
              <a:solidFill>
                <a:srgbClr val="FF9900"/>
              </a:solidFill>
              <a:latin typeface="Cambria" panose="02040503050406030204" pitchFamily="18" charset="0"/>
            </a:endParaRPr>
          </a:p>
        </p:txBody>
      </p:sp>
      <p:sp>
        <p:nvSpPr>
          <p:cNvPr id="34819" name="Rectangle 1"/>
          <p:cNvSpPr>
            <a:spLocks noChangeArrowheads="1"/>
          </p:cNvSpPr>
          <p:nvPr/>
        </p:nvSpPr>
        <p:spPr bwMode="auto">
          <a:xfrm>
            <a:off x="7358063" y="750888"/>
            <a:ext cx="2595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SA" altLang="fr-FR" sz="3200" b="1" dirty="0">
                <a:solidFill>
                  <a:srgbClr val="FF9900"/>
                </a:solidFill>
                <a:latin typeface="Century Gothic" panose="020B0502020202020204" pitchFamily="34" charset="0"/>
              </a:rPr>
              <a:t>إعلام آلي</a:t>
            </a:r>
            <a:endParaRPr lang="fr-FR" altLang="fr-FR" sz="3200" b="1" dirty="0">
              <a:solidFill>
                <a:srgbClr val="FF9900"/>
              </a:solidFill>
              <a:latin typeface="Century Gothic" panose="020B050202020202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965706844"/>
              </p:ext>
            </p:extLst>
          </p:nvPr>
        </p:nvGraphicFramePr>
        <p:xfrm>
          <a:off x="288099" y="2018151"/>
          <a:ext cx="10913303" cy="1938224"/>
        </p:xfrm>
        <a:graphic>
          <a:graphicData uri="http://schemas.openxmlformats.org/drawingml/2006/table">
            <a:tbl>
              <a:tblPr firstRow="1" firstCol="1" bandRow="1">
                <a:tableStyleId>{5DA37D80-6434-44D0-A028-1B22A696006F}</a:tableStyleId>
              </a:tblPr>
              <a:tblGrid>
                <a:gridCol w="633403">
                  <a:extLst>
                    <a:ext uri="{9D8B030D-6E8A-4147-A177-3AD203B41FA5}">
                      <a16:colId xmlns:a16="http://schemas.microsoft.com/office/drawing/2014/main" val="2971426245"/>
                    </a:ext>
                  </a:extLst>
                </a:gridCol>
                <a:gridCol w="5322136">
                  <a:extLst>
                    <a:ext uri="{9D8B030D-6E8A-4147-A177-3AD203B41FA5}">
                      <a16:colId xmlns:a16="http://schemas.microsoft.com/office/drawing/2014/main" val="115446433"/>
                    </a:ext>
                  </a:extLst>
                </a:gridCol>
                <a:gridCol w="4071056">
                  <a:extLst>
                    <a:ext uri="{9D8B030D-6E8A-4147-A177-3AD203B41FA5}">
                      <a16:colId xmlns:a16="http://schemas.microsoft.com/office/drawing/2014/main" val="4290697059"/>
                    </a:ext>
                  </a:extLst>
                </a:gridCol>
                <a:gridCol w="886708">
                  <a:extLst>
                    <a:ext uri="{9D8B030D-6E8A-4147-A177-3AD203B41FA5}">
                      <a16:colId xmlns:a16="http://schemas.microsoft.com/office/drawing/2014/main" val="1505339171"/>
                    </a:ext>
                  </a:extLst>
                </a:gridCol>
              </a:tblGrid>
              <a:tr h="587284">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Ingénierie des Systèmes d’Information et du Logiciels (A)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هندسة نظم المعلومات والبرمجيات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ليسانس</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2810270325"/>
                  </a:ext>
                </a:extLst>
              </a:tr>
              <a:tr h="311622">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Systèmes Informatiques (A)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rgbClr val="FF9900">
                        <a:alpha val="2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نظم معلوماتية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rgbClr val="FF9900">
                        <a:alpha val="20000"/>
                      </a:srgb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1017002">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r>
                        <a:rPr lang="fr-FR" sz="2000" b="1" kern="1200" dirty="0">
                          <a:effectLst/>
                          <a:latin typeface="Cambria" panose="02040503050406030204" pitchFamily="18" charset="0"/>
                        </a:rPr>
                        <a:t>Développement Web et Infographie (spécialité à recrutement national) (P)</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lvl="0" algn="r" rtl="1"/>
                      <a:r>
                        <a:rPr lang="ar-SA" sz="2000" b="1" kern="1200" dirty="0">
                          <a:effectLst/>
                          <a:latin typeface="Cambria" panose="02040503050406030204" pitchFamily="18" charset="0"/>
                        </a:rPr>
                        <a:t>تطوير الويب و </a:t>
                      </a:r>
                      <a:r>
                        <a:rPr lang="ar-SA" sz="2000" b="1" kern="1200" dirty="0" err="1">
                          <a:effectLst/>
                          <a:latin typeface="Cambria" panose="02040503050406030204" pitchFamily="18" charset="0"/>
                        </a:rPr>
                        <a:t>انفغرافيا</a:t>
                      </a:r>
                      <a:r>
                        <a:rPr lang="ar-SA" sz="2000" b="1" kern="1200" dirty="0">
                          <a:effectLst/>
                          <a:latin typeface="Cambria" panose="02040503050406030204" pitchFamily="18" charset="0"/>
                        </a:rPr>
                        <a:t> (تخصص ذو تسجيل وطني) (م)</a:t>
                      </a:r>
                      <a:endParaRPr lang="ar-DZ" sz="2000" b="1" kern="1200" dirty="0">
                        <a:effectLst/>
                        <a:latin typeface="Cambria" panose="02040503050406030204" pitchFamily="18" charset="0"/>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559415295"/>
              </p:ext>
            </p:extLst>
          </p:nvPr>
        </p:nvGraphicFramePr>
        <p:xfrm>
          <a:off x="288099" y="4129087"/>
          <a:ext cx="11098915" cy="2620314"/>
        </p:xfrm>
        <a:graphic>
          <a:graphicData uri="http://schemas.openxmlformats.org/drawingml/2006/table">
            <a:tbl>
              <a:tblPr firstRow="1" firstCol="1" bandRow="1">
                <a:tableStyleId>{5DA37D80-6434-44D0-A028-1B22A696006F}</a:tableStyleId>
              </a:tblPr>
              <a:tblGrid>
                <a:gridCol w="902794">
                  <a:extLst>
                    <a:ext uri="{9D8B030D-6E8A-4147-A177-3AD203B41FA5}">
                      <a16:colId xmlns:a16="http://schemas.microsoft.com/office/drawing/2014/main" val="2971426245"/>
                    </a:ext>
                  </a:extLst>
                </a:gridCol>
                <a:gridCol w="5041706">
                  <a:extLst>
                    <a:ext uri="{9D8B030D-6E8A-4147-A177-3AD203B41FA5}">
                      <a16:colId xmlns:a16="http://schemas.microsoft.com/office/drawing/2014/main" val="115446433"/>
                    </a:ext>
                  </a:extLst>
                </a:gridCol>
                <a:gridCol w="4577041">
                  <a:extLst>
                    <a:ext uri="{9D8B030D-6E8A-4147-A177-3AD203B41FA5}">
                      <a16:colId xmlns:a16="http://schemas.microsoft.com/office/drawing/2014/main" val="4290697059"/>
                    </a:ext>
                  </a:extLst>
                </a:gridCol>
                <a:gridCol w="577374">
                  <a:extLst>
                    <a:ext uri="{9D8B030D-6E8A-4147-A177-3AD203B41FA5}">
                      <a16:colId xmlns:a16="http://schemas.microsoft.com/office/drawing/2014/main" val="1505339171"/>
                    </a:ext>
                  </a:extLst>
                </a:gridCol>
              </a:tblGrid>
              <a:tr h="807567">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r>
                        <a:rPr lang="fr-FR" sz="2000" b="1" kern="1200" dirty="0">
                          <a:effectLst/>
                          <a:latin typeface="Cambria" panose="02040503050406030204" pitchFamily="18" charset="0"/>
                        </a:rPr>
                        <a:t>Ingénierie du Logiciel et Traitement de </a:t>
                      </a:r>
                    </a:p>
                    <a:p>
                      <a:r>
                        <a:rPr lang="fr-FR" sz="2000" b="1" kern="1200" dirty="0">
                          <a:effectLst/>
                          <a:latin typeface="Cambria" panose="02040503050406030204" pitchFamily="18" charset="0"/>
                        </a:rPr>
                        <a:t>   L’Information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هندسة البرمجيات ومعالجة المعلومات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1930262577"/>
                  </a:ext>
                </a:extLst>
              </a:tr>
              <a:tr h="515469">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Systèmes d’Information Répartis (P)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rgbClr val="FF9900">
                        <a:alpha val="2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نظام المعلومات الموزعة (م)</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rgbClr val="FF9900">
                        <a:alpha val="20000"/>
                      </a:srgb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2810270325"/>
                  </a:ext>
                </a:extLst>
              </a:tr>
              <a:tr h="648639">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solidFill>
                            <a:schemeClr val="tx1"/>
                          </a:solidFill>
                          <a:effectLst/>
                          <a:latin typeface="Cambria" panose="02040503050406030204" pitchFamily="18" charset="0"/>
                          <a:ea typeface="+mn-ea"/>
                          <a:cs typeface="+mn-cs"/>
                        </a:rPr>
                        <a:t>Intelligences artificielle appliquée (P)</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000" b="1" i="0" dirty="0">
                          <a:effectLst/>
                          <a:latin typeface="Cambria" panose="02040503050406030204" pitchFamily="18" charset="0"/>
                          <a:ea typeface="Times New Roman" panose="02020603050405020304" pitchFamily="18" charset="0"/>
                        </a:rPr>
                        <a:t>الذكاء</a:t>
                      </a:r>
                      <a:r>
                        <a:rPr lang="ar-DZ" sz="2000" b="1" i="0" baseline="0" dirty="0">
                          <a:effectLst/>
                          <a:latin typeface="Cambria" panose="02040503050406030204" pitchFamily="18" charset="0"/>
                          <a:ea typeface="Times New Roman" panose="02020603050405020304" pitchFamily="18" charset="0"/>
                        </a:rPr>
                        <a:t> الاصطناعي التطبيقي (م)</a:t>
                      </a:r>
                      <a:endParaRPr lang="fr-FR" sz="2000" b="1" i="0"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endParaRPr lang="fr-FR"/>
                    </a:p>
                  </a:txBody>
                  <a:tcPr/>
                </a:tc>
                <a:extLst>
                  <a:ext uri="{0D108BD9-81ED-4DB2-BD59-A6C34878D82A}">
                    <a16:rowId xmlns:a16="http://schemas.microsoft.com/office/drawing/2014/main" val="10002"/>
                  </a:ext>
                </a:extLst>
              </a:tr>
              <a:tr h="648639">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Technologie de l’Information (P) </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تكنولوجيا المعلومات (م)</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bl>
          </a:graphicData>
        </a:graphic>
      </p:graphicFrame>
      <p:grpSp>
        <p:nvGrpSpPr>
          <p:cNvPr id="14" name="Groupe 13"/>
          <p:cNvGrpSpPr/>
          <p:nvPr/>
        </p:nvGrpSpPr>
        <p:grpSpPr>
          <a:xfrm>
            <a:off x="9858079" y="-28018"/>
            <a:ext cx="2333921" cy="1855231"/>
            <a:chOff x="10514436" y="-19010"/>
            <a:chExt cx="2333921" cy="1855231"/>
          </a:xfrm>
          <a:solidFill>
            <a:srgbClr val="FF9900"/>
          </a:solidFill>
          <a:effectLst>
            <a:glow rad="228600">
              <a:schemeClr val="bg1">
                <a:alpha val="36000"/>
              </a:schemeClr>
            </a:glow>
            <a:outerShdw blurRad="63500" sx="102000" sy="102000" algn="ctr" rotWithShape="0">
              <a:srgbClr val="FF9900">
                <a:alpha val="40000"/>
              </a:srgbClr>
            </a:outerShdw>
            <a:reflection stA="62000" endPos="55000" dir="5400000" sy="-100000" algn="bl" rotWithShape="0"/>
          </a:effectLst>
        </p:grpSpPr>
        <p:sp>
          <p:nvSpPr>
            <p:cNvPr id="15" name="Forme libre 14"/>
            <p:cNvSpPr/>
            <p:nvPr/>
          </p:nvSpPr>
          <p:spPr>
            <a:xfrm>
              <a:off x="10609982" y="-19010"/>
              <a:ext cx="2238375" cy="1855231"/>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p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10514436" y="657998"/>
              <a:ext cx="2328537" cy="584775"/>
            </a:xfrm>
            <a:prstGeom prst="rect">
              <a:avLst/>
            </a:prstGeom>
            <a:noFill/>
          </p:spPr>
          <p:txBody>
            <a:bodyPr wrap="square">
              <a:spAutoFit/>
            </a:bodyPr>
            <a:lstStyle/>
            <a:p>
              <a:pPr algn="ctr">
                <a:defRPr/>
              </a:pPr>
              <a:r>
                <a:rPr lang="fr-FR" sz="3200" b="1" dirty="0">
                  <a:solidFill>
                    <a:schemeClr val="bg1"/>
                  </a:solidFill>
                </a:rPr>
                <a:t>C01LAL03</a:t>
              </a: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819"/>
                                        </p:tgtEl>
                                        <p:attrNameLst>
                                          <p:attrName>style.visibility</p:attrName>
                                        </p:attrNameLst>
                                      </p:cBhvr>
                                      <p:to>
                                        <p:strVal val="visible"/>
                                      </p:to>
                                    </p:set>
                                    <p:animEffect transition="in" filter="fade">
                                      <p:cBhvr>
                                        <p:cTn id="13" dur="1000"/>
                                        <p:tgtEl>
                                          <p:spTgt spid="34819"/>
                                        </p:tgtEl>
                                      </p:cBhvr>
                                    </p:animEffect>
                                    <p:anim calcmode="lin" valueType="num">
                                      <p:cBhvr>
                                        <p:cTn id="14" dur="1000" fill="hold"/>
                                        <p:tgtEl>
                                          <p:spTgt spid="34819"/>
                                        </p:tgtEl>
                                        <p:attrNameLst>
                                          <p:attrName>ppt_x</p:attrName>
                                        </p:attrNameLst>
                                      </p:cBhvr>
                                      <p:tavLst>
                                        <p:tav tm="0">
                                          <p:val>
                                            <p:strVal val="#ppt_x"/>
                                          </p:val>
                                        </p:tav>
                                        <p:tav tm="100000">
                                          <p:val>
                                            <p:strVal val="#ppt_x"/>
                                          </p:val>
                                        </p:tav>
                                      </p:tavLst>
                                    </p:anim>
                                    <p:anim calcmode="lin" valueType="num">
                                      <p:cBhvr>
                                        <p:cTn id="15" dur="1000" fill="hold"/>
                                        <p:tgtEl>
                                          <p:spTgt spid="348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fade">
                                      <p:cBhvr>
                                        <p:cTn id="19" dur="1000"/>
                                        <p:tgtEl>
                                          <p:spTgt spid="34818"/>
                                        </p:tgtEl>
                                      </p:cBhvr>
                                    </p:animEffect>
                                    <p:anim calcmode="lin" valueType="num">
                                      <p:cBhvr>
                                        <p:cTn id="20" dur="1000" fill="hold"/>
                                        <p:tgtEl>
                                          <p:spTgt spid="34818"/>
                                        </p:tgtEl>
                                        <p:attrNameLst>
                                          <p:attrName>ppt_x</p:attrName>
                                        </p:attrNameLst>
                                      </p:cBhvr>
                                      <p:tavLst>
                                        <p:tav tm="0">
                                          <p:val>
                                            <p:strVal val="#ppt_x"/>
                                          </p:val>
                                        </p:tav>
                                        <p:tav tm="100000">
                                          <p:val>
                                            <p:strVal val="#ppt_x"/>
                                          </p:val>
                                        </p:tav>
                                      </p:tavLst>
                                    </p:anim>
                                    <p:anim calcmode="lin" valueType="num">
                                      <p:cBhvr>
                                        <p:cTn id="21" dur="1000" fill="hold"/>
                                        <p:tgtEl>
                                          <p:spTgt spid="348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FAFD"/>
            </a:gs>
            <a:gs pos="48000">
              <a:schemeClr val="accent4">
                <a:lumMod val="60000"/>
                <a:lumOff val="40000"/>
              </a:schemeClr>
            </a:gs>
            <a:gs pos="75000">
              <a:schemeClr val="accent2">
                <a:lumMod val="20000"/>
                <a:lumOff val="80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54850" y="507999"/>
            <a:ext cx="8448261" cy="1219545"/>
          </a:xfrm>
        </p:spPr>
        <p:txBody>
          <a:bodyPr/>
          <a:lstStyle/>
          <a:p>
            <a:pPr lvl="0" algn="ctr"/>
            <a:r>
              <a:rPr lang="ar-DZ" sz="2800" b="1" i="1" dirty="0">
                <a:solidFill>
                  <a:srgbClr val="FF0000"/>
                </a:solidFill>
              </a:rPr>
              <a:t>مسار مهندس دولة </a:t>
            </a:r>
            <a:br>
              <a:rPr lang="ar-DZ" sz="2800" b="1" i="1" dirty="0">
                <a:solidFill>
                  <a:srgbClr val="FF0000"/>
                </a:solidFill>
              </a:rPr>
            </a:br>
            <a:r>
              <a:rPr lang="fr-FR" sz="2800" b="1" i="1" dirty="0">
                <a:solidFill>
                  <a:srgbClr val="FF0000"/>
                </a:solidFill>
              </a:rPr>
              <a:t>FORMATION EN PARCOURS D’INGENIEUR D’ETAT  </a:t>
            </a:r>
            <a:endParaRPr lang="fr-FR" sz="2800" b="1"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3479817325"/>
              </p:ext>
            </p:extLst>
          </p:nvPr>
        </p:nvGraphicFramePr>
        <p:xfrm>
          <a:off x="698416" y="2411423"/>
          <a:ext cx="10960184" cy="984920"/>
        </p:xfrm>
        <a:graphic>
          <a:graphicData uri="http://schemas.openxmlformats.org/drawingml/2006/table">
            <a:tbl>
              <a:tblPr firstRow="1" bandRow="1">
                <a:tableStyleId>{5DA37D80-6434-44D0-A028-1B22A696006F}</a:tableStyleId>
              </a:tblPr>
              <a:tblGrid>
                <a:gridCol w="5480092">
                  <a:extLst>
                    <a:ext uri="{9D8B030D-6E8A-4147-A177-3AD203B41FA5}">
                      <a16:colId xmlns:a16="http://schemas.microsoft.com/office/drawing/2014/main" val="4289657664"/>
                    </a:ext>
                  </a:extLst>
                </a:gridCol>
                <a:gridCol w="5480092">
                  <a:extLst>
                    <a:ext uri="{9D8B030D-6E8A-4147-A177-3AD203B41FA5}">
                      <a16:colId xmlns:a16="http://schemas.microsoft.com/office/drawing/2014/main" val="2139996856"/>
                    </a:ext>
                  </a:extLst>
                </a:gridCol>
              </a:tblGrid>
              <a:tr h="98492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r-FR" sz="2800" dirty="0"/>
                        <a:t>Informatique</a:t>
                      </a:r>
                      <a:r>
                        <a:rPr lang="ar-DZ" sz="2800" dirty="0"/>
                        <a:t>  </a:t>
                      </a:r>
                      <a:r>
                        <a:rPr lang="fr-FR" sz="2800" dirty="0"/>
                        <a:t> (Génie</a:t>
                      </a:r>
                      <a:r>
                        <a:rPr lang="fr-FR" sz="2800" baseline="0" dirty="0"/>
                        <a:t> logiciel) </a:t>
                      </a:r>
                      <a:r>
                        <a:rPr lang="ar-DZ" sz="2800" dirty="0"/>
                        <a:t> </a:t>
                      </a:r>
                      <a:endParaRPr lang="fr-FR" sz="28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ar-DZ" sz="2800" dirty="0"/>
                        <a:t>اعلام الي   (هندسة</a:t>
                      </a:r>
                      <a:r>
                        <a:rPr lang="ar-DZ" sz="2800" baseline="0" dirty="0"/>
                        <a:t> </a:t>
                      </a:r>
                      <a:r>
                        <a:rPr lang="ar-DZ" sz="2800" dirty="0"/>
                        <a:t> </a:t>
                      </a:r>
                      <a:r>
                        <a:rPr lang="ar-DZ" sz="2800" baseline="0" dirty="0"/>
                        <a:t>البرمجيات) </a:t>
                      </a:r>
                      <a:r>
                        <a:rPr lang="ar-DZ" sz="2800" dirty="0"/>
                        <a:t>            </a:t>
                      </a:r>
                      <a:endParaRPr lang="fr-FR" sz="2800" dirty="0">
                        <a:latin typeface="Arial Black" panose="020B0A04020102020204" pitchFamily="34" charset="0"/>
                      </a:endParaRPr>
                    </a:p>
                  </a:txBody>
                  <a:tcPr/>
                </a:tc>
                <a:extLst>
                  <a:ext uri="{0D108BD9-81ED-4DB2-BD59-A6C34878D82A}">
                    <a16:rowId xmlns:a16="http://schemas.microsoft.com/office/drawing/2014/main" val="3811250100"/>
                  </a:ext>
                </a:extLst>
              </a:tr>
            </a:tbl>
          </a:graphicData>
        </a:graphic>
      </p:graphicFrame>
    </p:spTree>
    <p:extLst>
      <p:ext uri="{BB962C8B-B14F-4D97-AF65-F5344CB8AC3E}">
        <p14:creationId xmlns:p14="http://schemas.microsoft.com/office/powerpoint/2010/main" val="2404887599"/>
      </p:ext>
    </p:extLst>
  </p:cSld>
  <p:clrMapOvr>
    <a:masterClrMapping/>
  </p:clrMapOvr>
  <p:transition spd="slow" advClick="0" advTm="3000">
    <p:fade/>
    <p:sndAc>
      <p:stSnd>
        <p:snd r:embed="rId2"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48235"/>
            </a:gs>
            <a:gs pos="10001">
              <a:srgbClr val="548235"/>
            </a:gs>
            <a:gs pos="33000">
              <a:srgbClr val="FFFFFF"/>
            </a:gs>
            <a:gs pos="100000">
              <a:srgbClr val="C5E0B4"/>
            </a:gs>
          </a:gsLst>
          <a:lin ang="2700000"/>
        </a:gradFill>
        <a:effectLst/>
      </p:bgPr>
    </p:bg>
    <p:spTree>
      <p:nvGrpSpPr>
        <p:cNvPr id="1" name=""/>
        <p:cNvGrpSpPr/>
        <p:nvPr/>
      </p:nvGrpSpPr>
      <p:grpSpPr>
        <a:xfrm>
          <a:off x="0" y="0"/>
          <a:ext cx="0" cy="0"/>
          <a:chOff x="0" y="0"/>
          <a:chExt cx="0" cy="0"/>
        </a:xfrm>
      </p:grpSpPr>
      <p:grpSp>
        <p:nvGrpSpPr>
          <p:cNvPr id="35844" name="Groupe 3"/>
          <p:cNvGrpSpPr>
            <a:grpSpLocks/>
          </p:cNvGrpSpPr>
          <p:nvPr/>
        </p:nvGrpSpPr>
        <p:grpSpPr bwMode="auto">
          <a:xfrm>
            <a:off x="1466850" y="4094163"/>
            <a:ext cx="6362699" cy="1477328"/>
            <a:chOff x="5303519" y="4145279"/>
            <a:chExt cx="5927723" cy="1476694"/>
          </a:xfrm>
        </p:grpSpPr>
        <p:grpSp>
          <p:nvGrpSpPr>
            <p:cNvPr id="35847" name="Groupe 8"/>
            <p:cNvGrpSpPr>
              <a:grpSpLocks/>
            </p:cNvGrpSpPr>
            <p:nvPr/>
          </p:nvGrpSpPr>
          <p:grpSpPr bwMode="auto">
            <a:xfrm>
              <a:off x="5303519" y="4145279"/>
              <a:ext cx="5927723" cy="1407509"/>
              <a:chOff x="3791711" y="3840482"/>
              <a:chExt cx="6263256" cy="1407509"/>
            </a:xfrm>
          </p:grpSpPr>
          <p:sp>
            <p:nvSpPr>
              <p:cNvPr id="13" name="Arrondir un rectangle avec un coin du même côté 15"/>
              <p:cNvSpPr/>
              <p:nvPr/>
            </p:nvSpPr>
            <p:spPr>
              <a:xfrm rot="5400000">
                <a:off x="5764185" y="1868008"/>
                <a:ext cx="1407508" cy="5352456"/>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8438552" y="3631575"/>
                <a:ext cx="1407508" cy="1825323"/>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 name="ZoneTexte 10"/>
            <p:cNvSpPr txBox="1"/>
            <p:nvPr/>
          </p:nvSpPr>
          <p:spPr bwMode="auto">
            <a:xfrm>
              <a:off x="5555308" y="4145279"/>
              <a:ext cx="3910626" cy="1476694"/>
            </a:xfrm>
            <a:prstGeom prst="rect">
              <a:avLst/>
            </a:prstGeom>
            <a:noFill/>
          </p:spPr>
          <p:txBody>
            <a:bodyPr>
              <a:spAutoFit/>
            </a:bodyPr>
            <a:lstStyle/>
            <a:p>
              <a:pPr marL="285750" indent="-285750" algn="r" rtl="1">
                <a:buFont typeface="Wingdings" panose="05000000000000000000" pitchFamily="2" charset="2"/>
                <a:buChar char="§"/>
                <a:defRPr/>
              </a:pPr>
              <a:r>
                <a:rPr lang="ar-DZ" altLang="fr-FR" b="1" dirty="0">
                  <a:solidFill>
                    <a:schemeClr val="accent6">
                      <a:lumMod val="50000"/>
                    </a:schemeClr>
                  </a:solidFill>
                  <a:latin typeface="Cambria" panose="02040503050406030204" pitchFamily="18" charset="0"/>
                  <a:ea typeface="Times New Roman" panose="02020603050405020304" pitchFamily="18" charset="0"/>
                </a:rPr>
                <a:t>علوم </a:t>
              </a:r>
              <a:r>
                <a:rPr lang="ar-SA" altLang="fr-FR" b="1" dirty="0">
                  <a:solidFill>
                    <a:schemeClr val="accent6">
                      <a:lumMod val="50000"/>
                    </a:schemeClr>
                  </a:solidFill>
                  <a:latin typeface="Cambria" panose="02040503050406030204" pitchFamily="18" charset="0"/>
                  <a:ea typeface="Times New Roman" panose="02020603050405020304" pitchFamily="18" charset="0"/>
                </a:rPr>
                <a:t>بيولوجية</a:t>
              </a:r>
            </a:p>
            <a:p>
              <a:pPr marL="285750" indent="-285750" algn="r" rtl="1">
                <a:buFont typeface="Wingdings" panose="05000000000000000000" pitchFamily="2" charset="2"/>
                <a:buChar char="§"/>
                <a:defRPr/>
              </a:pPr>
              <a:r>
                <a:rPr lang="ar-SA" altLang="fr-FR" b="1" dirty="0">
                  <a:solidFill>
                    <a:schemeClr val="accent6">
                      <a:lumMod val="50000"/>
                    </a:schemeClr>
                  </a:solidFill>
                  <a:latin typeface="Cambria" panose="02040503050406030204" pitchFamily="18" charset="0"/>
                  <a:ea typeface="Times New Roman" panose="02020603050405020304" pitchFamily="18" charset="0"/>
                </a:rPr>
                <a:t>علوم الغذاء</a:t>
              </a:r>
              <a:endParaRPr lang="ar-DZ" altLang="fr-FR" b="1" dirty="0">
                <a:solidFill>
                  <a:schemeClr val="accent6">
                    <a:lumMod val="50000"/>
                  </a:schemeClr>
                </a:solidFill>
                <a:latin typeface="Cambria" panose="02040503050406030204" pitchFamily="18" charset="0"/>
                <a:ea typeface="Times New Roman" panose="02020603050405020304" pitchFamily="18" charset="0"/>
              </a:endParaRPr>
            </a:p>
            <a:p>
              <a:pPr marL="285750" indent="-285750" algn="r" rtl="1">
                <a:buFont typeface="Wingdings" panose="05000000000000000000" pitchFamily="2" charset="2"/>
                <a:buChar char="§"/>
                <a:defRPr/>
              </a:pPr>
              <a:r>
                <a:rPr lang="ar-DZ" altLang="fr-FR" b="1" dirty="0" err="1">
                  <a:solidFill>
                    <a:schemeClr val="accent6">
                      <a:lumMod val="50000"/>
                    </a:schemeClr>
                  </a:solidFill>
                  <a:latin typeface="Cambria" panose="02040503050406030204" pitchFamily="18" charset="0"/>
                  <a:ea typeface="Times New Roman" panose="02020603050405020304" pitchFamily="18" charset="0"/>
                </a:rPr>
                <a:t>بيوتيكنولوجيا</a:t>
              </a:r>
              <a:endParaRPr lang="fr-FR" altLang="fr-FR" b="1" dirty="0">
                <a:solidFill>
                  <a:schemeClr val="accent6">
                    <a:lumMod val="50000"/>
                  </a:schemeClr>
                </a:solidFill>
                <a:latin typeface="Cambria" panose="02040503050406030204" pitchFamily="18" charset="0"/>
                <a:ea typeface="Times New Roman" panose="02020603050405020304" pitchFamily="18" charset="0"/>
              </a:endParaRPr>
            </a:p>
            <a:p>
              <a:pPr marL="285750" indent="-285750" algn="r" rtl="1">
                <a:buFont typeface="Wingdings" panose="05000000000000000000" pitchFamily="2" charset="2"/>
                <a:buChar char="§"/>
                <a:defRPr/>
              </a:pPr>
              <a:r>
                <a:rPr lang="ar-SA" altLang="fr-FR" b="1" dirty="0">
                  <a:solidFill>
                    <a:schemeClr val="accent6">
                      <a:lumMod val="50000"/>
                    </a:schemeClr>
                  </a:solidFill>
                  <a:latin typeface="Cambria" panose="02040503050406030204" pitchFamily="18" charset="0"/>
                  <a:ea typeface="Times New Roman" panose="02020603050405020304" pitchFamily="18" charset="0"/>
                </a:rPr>
                <a:t>علوم فلاحية</a:t>
              </a:r>
              <a:endParaRPr lang="fr-FR" altLang="fr-FR" b="1" dirty="0">
                <a:solidFill>
                  <a:schemeClr val="accent6">
                    <a:lumMod val="50000"/>
                  </a:schemeClr>
                </a:solidFill>
                <a:latin typeface="Cambria" panose="02040503050406030204" pitchFamily="18" charset="0"/>
                <a:ea typeface="Times New Roman" panose="02020603050405020304" pitchFamily="18" charset="0"/>
                <a:cs typeface="Arial" panose="020B0604020202020204" pitchFamily="34" charset="0"/>
              </a:endParaRPr>
            </a:p>
            <a:p>
              <a:pPr marL="285750" indent="-285750" algn="r" rtl="1">
                <a:buFont typeface="Wingdings" panose="05000000000000000000" pitchFamily="2" charset="2"/>
                <a:buChar char="§"/>
                <a:defRPr/>
              </a:pPr>
              <a:r>
                <a:rPr lang="ar-DZ" altLang="fr-FR" b="1" dirty="0">
                  <a:solidFill>
                    <a:schemeClr val="accent6">
                      <a:lumMod val="50000"/>
                    </a:schemeClr>
                  </a:solidFill>
                  <a:latin typeface="Cambria" panose="02040503050406030204" pitchFamily="18" charset="0"/>
                  <a:ea typeface="Times New Roman" panose="02020603050405020304" pitchFamily="18" charset="0"/>
                </a:rPr>
                <a:t>بيئة و محيط</a:t>
              </a:r>
              <a:endParaRPr lang="fr-FR" altLang="fr-FR" b="1" dirty="0">
                <a:solidFill>
                  <a:schemeClr val="accent6">
                    <a:lumMod val="50000"/>
                  </a:schemeClr>
                </a:solidFill>
                <a:latin typeface="Cambria" panose="02040503050406030204" pitchFamily="18" charset="0"/>
                <a:ea typeface="Times New Roman" panose="02020603050405020304" pitchFamily="18" charset="0"/>
                <a:cs typeface="Arial" panose="020B0604020202020204" pitchFamily="34" charset="0"/>
              </a:endParaRPr>
            </a:p>
          </p:txBody>
        </p:sp>
      </p:grpSp>
      <p:sp>
        <p:nvSpPr>
          <p:cNvPr id="5" name="Titre 1"/>
          <p:cNvSpPr txBox="1">
            <a:spLocks/>
          </p:cNvSpPr>
          <p:nvPr/>
        </p:nvSpPr>
        <p:spPr>
          <a:xfrm>
            <a:off x="662153" y="1038225"/>
            <a:ext cx="11004330" cy="2241003"/>
          </a:xfrm>
          <a:prstGeom prst="rect">
            <a:avLst/>
          </a:prstGeom>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ar-DZ" altLang="fr-FR" sz="4400" b="1" dirty="0">
                <a:solidFill>
                  <a:srgbClr val="548235"/>
                </a:solidFill>
                <a:latin typeface="Cambria" panose="02040503050406030204" pitchFamily="18" charset="0"/>
                <a:ea typeface="Calibri" panose="020F0502020204030204" pitchFamily="34" charset="0"/>
                <a:cs typeface="Trebuchet MS" panose="020B0603020202020204" pitchFamily="34" charset="0"/>
              </a:rPr>
              <a:t>ميدان</a:t>
            </a:r>
            <a:r>
              <a:rPr lang="ar-DZ" altLang="fr-FR" sz="4400" b="1" dirty="0">
                <a:solidFill>
                  <a:srgbClr val="548235"/>
                </a:solidFill>
                <a:effectLst>
                  <a:outerShdw blurRad="38100" dist="38100" dir="2700000" algn="tl">
                    <a:srgbClr val="000000"/>
                  </a:outerShdw>
                </a:effectLst>
                <a:latin typeface="Cambria" panose="02040503050406030204" pitchFamily="18" charset="0"/>
                <a:ea typeface="Calibri" panose="020F0502020204030204" pitchFamily="34" charset="0"/>
              </a:rPr>
              <a:t> </a:t>
            </a:r>
            <a:r>
              <a:rPr lang="ar-DZ" altLang="fr-FR" sz="4400" b="1" dirty="0">
                <a:solidFill>
                  <a:srgbClr val="548235"/>
                </a:solidFill>
                <a:latin typeface="Cambria" panose="02040503050406030204" pitchFamily="18" charset="0"/>
                <a:ea typeface="Calibri" panose="020F0502020204030204" pitchFamily="34" charset="0"/>
                <a:cs typeface="Trebuchet MS" panose="020B0603020202020204" pitchFamily="34" charset="0"/>
              </a:rPr>
              <a:t>علوم</a:t>
            </a:r>
            <a:r>
              <a:rPr lang="ar-DZ" altLang="fr-FR" sz="4400" b="1" dirty="0">
                <a:solidFill>
                  <a:srgbClr val="548235"/>
                </a:solidFill>
                <a:effectLst>
                  <a:outerShdw blurRad="38100" dist="38100" dir="2700000" algn="tl">
                    <a:srgbClr val="000000"/>
                  </a:outerShdw>
                </a:effectLst>
                <a:latin typeface="Cambria" panose="02040503050406030204" pitchFamily="18" charset="0"/>
              </a:rPr>
              <a:t> </a:t>
            </a:r>
            <a:r>
              <a:rPr lang="ar-DZ" altLang="fr-FR" sz="4400" b="1" dirty="0">
                <a:solidFill>
                  <a:srgbClr val="548235"/>
                </a:solidFill>
                <a:latin typeface="Cambria" panose="02040503050406030204" pitchFamily="18" charset="0"/>
                <a:ea typeface="Trebuchet MS" panose="020B0603020202020204" pitchFamily="34" charset="0"/>
                <a:cs typeface="Trebuchet MS" panose="020B0603020202020204" pitchFamily="34" charset="0"/>
              </a:rPr>
              <a:t>الطبيعة</a:t>
            </a:r>
            <a:r>
              <a:rPr lang="ar-DZ" altLang="fr-FR" sz="4400" b="1" dirty="0">
                <a:solidFill>
                  <a:srgbClr val="548235"/>
                </a:solidFill>
                <a:effectLst>
                  <a:outerShdw blurRad="38100" dist="38100" dir="2700000" algn="tl">
                    <a:srgbClr val="000000"/>
                  </a:outerShdw>
                </a:effectLst>
                <a:latin typeface="Cambria" panose="02040503050406030204" pitchFamily="18" charset="0"/>
              </a:rPr>
              <a:t> </a:t>
            </a:r>
            <a:r>
              <a:rPr lang="ar-DZ" altLang="fr-FR" sz="4400" b="1" dirty="0">
                <a:solidFill>
                  <a:srgbClr val="548235"/>
                </a:solidFill>
                <a:latin typeface="Cambria" panose="02040503050406030204" pitchFamily="18" charset="0"/>
                <a:ea typeface="Trebuchet MS" panose="020B0603020202020204" pitchFamily="34" charset="0"/>
                <a:cs typeface="Trebuchet MS" panose="020B0603020202020204" pitchFamily="34" charset="0"/>
              </a:rPr>
              <a:t>والحياة </a:t>
            </a:r>
            <a:br>
              <a:rPr lang="ar-DZ" altLang="fr-FR" sz="4400" b="1" dirty="0">
                <a:solidFill>
                  <a:srgbClr val="548235"/>
                </a:solidFill>
                <a:latin typeface="Cambria" panose="02040503050406030204" pitchFamily="18" charset="0"/>
                <a:ea typeface="Trebuchet MS" panose="020B0603020202020204" pitchFamily="34" charset="0"/>
                <a:cs typeface="Trebuchet MS" panose="020B0603020202020204" pitchFamily="34" charset="0"/>
              </a:rPr>
            </a:br>
            <a:r>
              <a:rPr lang="fr-FR" altLang="fr-FR" sz="4400" b="1" dirty="0">
                <a:solidFill>
                  <a:srgbClr val="548235"/>
                </a:solidFill>
                <a:latin typeface="Cambria" panose="02040503050406030204" pitchFamily="18" charset="0"/>
                <a:ea typeface="Trebuchet MS" panose="020B0603020202020204" pitchFamily="34" charset="0"/>
                <a:cs typeface="Trebuchet MS" panose="020B0603020202020204" pitchFamily="34" charset="0"/>
              </a:rPr>
              <a:t>DOMAINE Sciences de la Nature et de la Vie (SNV)</a:t>
            </a:r>
          </a:p>
        </p:txBody>
      </p:sp>
      <p:sp>
        <p:nvSpPr>
          <p:cNvPr id="16" name="ZoneTexte 15"/>
          <p:cNvSpPr txBox="1"/>
          <p:nvPr/>
        </p:nvSpPr>
        <p:spPr>
          <a:xfrm>
            <a:off x="5841198" y="4505652"/>
            <a:ext cx="2022759" cy="523220"/>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D00LAL04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p:cTn id="13" dur="5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5844"/>
                                        </p:tgtEl>
                                        <p:attrNameLst>
                                          <p:attrName>ppt_w</p:attrName>
                                        </p:attrNameLst>
                                      </p:cBhvr>
                                      <p:tavLst>
                                        <p:tav tm="0">
                                          <p:val>
                                            <p:strVal val="#ppt_w*.05"/>
                                          </p:val>
                                        </p:tav>
                                        <p:tav tm="100000">
                                          <p:val>
                                            <p:strVal val="#ppt_w"/>
                                          </p:val>
                                        </p:tav>
                                      </p:tavLst>
                                    </p:anim>
                                    <p:anim calcmode="lin" valueType="num">
                                      <p:cBhvr>
                                        <p:cTn id="16" dur="1000" fill="hold"/>
                                        <p:tgtEl>
                                          <p:spTgt spid="3584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584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5844"/>
                                        </p:tgtEl>
                                      </p:cBhvr>
                                    </p:animEffect>
                                  </p:childTnLst>
                                </p:cTn>
                              </p:par>
                            </p:childTnLst>
                          </p:cTn>
                        </p:par>
                        <p:par>
                          <p:cTn id="21" fill="hold">
                            <p:stCondLst>
                              <p:cond delay="2000"/>
                            </p:stCondLst>
                            <p:childTnLst>
                              <p:par>
                                <p:cTn id="22" presetID="63" presetClass="path" presetSubtype="0" accel="50000" decel="50000" fill="hold" nodeType="afterEffect">
                                  <p:stCondLst>
                                    <p:cond delay="0"/>
                                  </p:stCondLst>
                                  <p:childTnLst>
                                    <p:animMotion origin="layout" path="M 5.55112E-17 3.7037E-7 L 0.25 3.7037E-7 " pathEditMode="relative" rAng="0" ptsTypes="AA">
                                      <p:cBhvr>
                                        <p:cTn id="23" dur="2000" fill="hold"/>
                                        <p:tgtEl>
                                          <p:spTgt spid="3584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48235"/>
            </a:gs>
            <a:gs pos="33000">
              <a:srgbClr val="FFFFFF"/>
            </a:gs>
            <a:gs pos="100000">
              <a:srgbClr val="C5E0B4"/>
            </a:gs>
          </a:gsLst>
          <a:lin ang="2700000"/>
        </a:gradFill>
        <a:effectLst/>
      </p:bgPr>
    </p:bg>
    <p:spTree>
      <p:nvGrpSpPr>
        <p:cNvPr id="1" name=""/>
        <p:cNvGrpSpPr/>
        <p:nvPr/>
      </p:nvGrpSpPr>
      <p:grpSpPr>
        <a:xfrm>
          <a:off x="0" y="0"/>
          <a:ext cx="0" cy="0"/>
          <a:chOff x="0" y="0"/>
          <a:chExt cx="0" cy="0"/>
        </a:xfrm>
      </p:grpSpPr>
      <p:graphicFrame>
        <p:nvGraphicFramePr>
          <p:cNvPr id="11" name="Tableau 10"/>
          <p:cNvGraphicFramePr>
            <a:graphicFrameLocks noGrp="1"/>
          </p:cNvGraphicFramePr>
          <p:nvPr/>
        </p:nvGraphicFramePr>
        <p:xfrm>
          <a:off x="82012" y="1314492"/>
          <a:ext cx="9888286" cy="1744756"/>
        </p:xfrm>
        <a:graphic>
          <a:graphicData uri="http://schemas.openxmlformats.org/drawingml/2006/table">
            <a:tbl>
              <a:tblPr firstRow="1" firstCol="1" bandRow="1">
                <a:tableStyleId>{8799B23B-EC83-4686-B30A-512413B5E67A}</a:tableStyleId>
              </a:tblPr>
              <a:tblGrid>
                <a:gridCol w="978596">
                  <a:extLst>
                    <a:ext uri="{9D8B030D-6E8A-4147-A177-3AD203B41FA5}">
                      <a16:colId xmlns:a16="http://schemas.microsoft.com/office/drawing/2014/main" val="2971426245"/>
                    </a:ext>
                  </a:extLst>
                </a:gridCol>
                <a:gridCol w="4317500">
                  <a:extLst>
                    <a:ext uri="{9D8B030D-6E8A-4147-A177-3AD203B41FA5}">
                      <a16:colId xmlns:a16="http://schemas.microsoft.com/office/drawing/2014/main" val="115446433"/>
                    </a:ext>
                  </a:extLst>
                </a:gridCol>
                <a:gridCol w="3990575">
                  <a:extLst>
                    <a:ext uri="{9D8B030D-6E8A-4147-A177-3AD203B41FA5}">
                      <a16:colId xmlns:a16="http://schemas.microsoft.com/office/drawing/2014/main" val="4290697059"/>
                    </a:ext>
                  </a:extLst>
                </a:gridCol>
                <a:gridCol w="601615">
                  <a:extLst>
                    <a:ext uri="{9D8B030D-6E8A-4147-A177-3AD203B41FA5}">
                      <a16:colId xmlns:a16="http://schemas.microsoft.com/office/drawing/2014/main" val="1505339171"/>
                    </a:ext>
                  </a:extLst>
                </a:gridCol>
              </a:tblGrid>
              <a:tr h="418087">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Biochimie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بيوكيمياء</a:t>
                      </a:r>
                      <a:r>
                        <a:rPr lang="ar-SA" sz="2000" b="1" kern="1200" dirty="0">
                          <a:effectLst/>
                          <a:latin typeface="Cambria" panose="02040503050406030204" pitchFamily="18" charset="0"/>
                        </a:rPr>
                        <a:t>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ليسانس</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442223">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Biologie des Organismes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60000"/>
                        <a:lumOff val="40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بيولوجيا الأحياء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60000"/>
                        <a:lumOff val="40000"/>
                        <a:alpha val="20000"/>
                      </a:scheme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44222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Biologie et Physiologie Animale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بيولوجيا وفيزيولوجيا حيوانية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r h="44222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Biologie Moléculaire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lumMod val="60000"/>
                        <a:lumOff val="40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بيولوجيا جزيئية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lumMod val="60000"/>
                        <a:lumOff val="40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134539316"/>
                  </a:ext>
                </a:extLst>
              </a:tr>
            </a:tbl>
          </a:graphicData>
        </a:graphic>
      </p:graphicFrame>
      <p:sp>
        <p:nvSpPr>
          <p:cNvPr id="24580" name="Rectangle 2"/>
          <p:cNvSpPr>
            <a:spLocks noChangeArrowheads="1"/>
          </p:cNvSpPr>
          <p:nvPr/>
        </p:nvSpPr>
        <p:spPr bwMode="auto">
          <a:xfrm>
            <a:off x="1604963" y="534988"/>
            <a:ext cx="5424487" cy="585787"/>
          </a:xfrm>
          <a:prstGeom prst="rect">
            <a:avLst/>
          </a:prstGeom>
          <a:noFill/>
          <a:ln>
            <a:noFill/>
          </a:ln>
          <a:effectLst>
            <a:outerShdw blurRad="63500" sx="102000" sy="102000" algn="ctr" rotWithShape="0">
              <a:schemeClr val="accent6">
                <a:lumMod val="60000"/>
                <a:lumOff val="40000"/>
                <a:alpha val="4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Biologiques</a:t>
            </a:r>
            <a:endParaRPr lang="fr-FR" altLang="fr-FR" sz="3200" b="1" dirty="0">
              <a:solidFill>
                <a:schemeClr val="accent6">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24581" name="Rectangle 3"/>
          <p:cNvSpPr>
            <a:spLocks noChangeArrowheads="1"/>
          </p:cNvSpPr>
          <p:nvPr/>
        </p:nvSpPr>
        <p:spPr bwMode="auto">
          <a:xfrm>
            <a:off x="7539038" y="312738"/>
            <a:ext cx="2141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114300" algn="l"/>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14300" algn="l"/>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14300" algn="l"/>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14300" algn="l"/>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14300" algn="l"/>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ar-DZ" altLang="fr-FR" sz="3200" b="1" dirty="0">
                <a:solidFill>
                  <a:schemeClr val="accent6">
                    <a:lumMod val="75000"/>
                  </a:schemeClr>
                </a:solidFill>
                <a:latin typeface="Century Gothic" panose="020B0502020202020204" pitchFamily="34" charset="0"/>
                <a:ea typeface="Times New Roman" panose="02020603050405020304" pitchFamily="18" charset="0"/>
                <a:cs typeface="Sakkal Majalla" charset="0"/>
              </a:rPr>
              <a:t>علوم </a:t>
            </a:r>
            <a:r>
              <a:rPr lang="ar-SA" altLang="fr-FR" sz="3200" b="1" dirty="0">
                <a:solidFill>
                  <a:schemeClr val="accent6">
                    <a:lumMod val="75000"/>
                  </a:schemeClr>
                </a:solidFill>
                <a:latin typeface="Century Gothic" panose="020B0502020202020204" pitchFamily="34" charset="0"/>
                <a:ea typeface="Times New Roman" panose="02020603050405020304" pitchFamily="18" charset="0"/>
                <a:cs typeface="Sakkal Majalla" charset="0"/>
              </a:rPr>
              <a:t>بيولوجية</a:t>
            </a:r>
          </a:p>
        </p:txBody>
      </p:sp>
      <p:sp>
        <p:nvSpPr>
          <p:cNvPr id="24582" name="Rectangle 11"/>
          <p:cNvSpPr>
            <a:spLocks noChangeArrowheads="1"/>
          </p:cNvSpPr>
          <p:nvPr/>
        </p:nvSpPr>
        <p:spPr bwMode="auto">
          <a:xfrm>
            <a:off x="1497013" y="3227388"/>
            <a:ext cx="5640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Alimentaires</a:t>
            </a:r>
            <a:endParaRPr lang="fr-FR" altLang="fr-FR" sz="3200" b="1" dirty="0">
              <a:solidFill>
                <a:schemeClr val="accent6">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24583" name="Rectangle 13"/>
          <p:cNvSpPr>
            <a:spLocks noChangeArrowheads="1"/>
          </p:cNvSpPr>
          <p:nvPr/>
        </p:nvSpPr>
        <p:spPr bwMode="auto">
          <a:xfrm>
            <a:off x="8053388" y="3228975"/>
            <a:ext cx="1708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SA" altLang="fr-FR" sz="3200" b="1" dirty="0">
                <a:solidFill>
                  <a:schemeClr val="accent6">
                    <a:lumMod val="75000"/>
                  </a:schemeClr>
                </a:solidFill>
                <a:latin typeface="Century Gothic" panose="020B0502020202020204" pitchFamily="34" charset="0"/>
                <a:ea typeface="Times New Roman" panose="02020603050405020304" pitchFamily="18" charset="0"/>
                <a:cs typeface="Sakkal Majalla" charset="0"/>
              </a:rPr>
              <a:t>علوم الغذاء</a:t>
            </a:r>
            <a:endParaRPr lang="fr-FR" altLang="fr-FR" sz="3200" dirty="0">
              <a:solidFill>
                <a:schemeClr val="accent6">
                  <a:lumMod val="75000"/>
                </a:schemeClr>
              </a:solidFill>
              <a:latin typeface="Century Gothic" panose="020B0502020202020204" pitchFamily="34" charset="0"/>
              <a:ea typeface="Times New Roman" panose="02020603050405020304" pitchFamily="18" charset="0"/>
              <a:cs typeface="Sakkal Majalla" charset="0"/>
            </a:endParaRPr>
          </a:p>
        </p:txBody>
      </p:sp>
      <p:graphicFrame>
        <p:nvGraphicFramePr>
          <p:cNvPr id="15" name="Tableau 14"/>
          <p:cNvGraphicFramePr>
            <a:graphicFrameLocks noGrp="1"/>
          </p:cNvGraphicFramePr>
          <p:nvPr/>
        </p:nvGraphicFramePr>
        <p:xfrm>
          <a:off x="127000" y="3968750"/>
          <a:ext cx="11139488" cy="633413"/>
        </p:xfrm>
        <a:graphic>
          <a:graphicData uri="http://schemas.openxmlformats.org/drawingml/2006/table">
            <a:tbl>
              <a:tblPr firstRow="1" firstCol="1" bandRow="1">
                <a:tableStyleId>{8799B23B-EC83-4686-B30A-512413B5E67A}</a:tableStyleId>
              </a:tblPr>
              <a:tblGrid>
                <a:gridCol w="1206132">
                  <a:extLst>
                    <a:ext uri="{9D8B030D-6E8A-4147-A177-3AD203B41FA5}">
                      <a16:colId xmlns:a16="http://schemas.microsoft.com/office/drawing/2014/main" val="2971426245"/>
                    </a:ext>
                  </a:extLst>
                </a:gridCol>
                <a:gridCol w="5520410">
                  <a:extLst>
                    <a:ext uri="{9D8B030D-6E8A-4147-A177-3AD203B41FA5}">
                      <a16:colId xmlns:a16="http://schemas.microsoft.com/office/drawing/2014/main" val="115446433"/>
                    </a:ext>
                  </a:extLst>
                </a:gridCol>
                <a:gridCol w="3578273">
                  <a:extLst>
                    <a:ext uri="{9D8B030D-6E8A-4147-A177-3AD203B41FA5}">
                      <a16:colId xmlns:a16="http://schemas.microsoft.com/office/drawing/2014/main" val="4290697059"/>
                    </a:ext>
                  </a:extLst>
                </a:gridCol>
                <a:gridCol w="834673">
                  <a:extLst>
                    <a:ext uri="{9D8B030D-6E8A-4147-A177-3AD203B41FA5}">
                      <a16:colId xmlns:a16="http://schemas.microsoft.com/office/drawing/2014/main" val="1505339171"/>
                    </a:ext>
                  </a:extLst>
                </a:gridCol>
              </a:tblGrid>
              <a:tr h="63341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latin typeface="Cambria" panose="02040503050406030204" pitchFamily="18" charset="0"/>
                        </a:rPr>
                        <a:t>LICENCE</a:t>
                      </a:r>
                      <a:endParaRPr lang="fr-FR" sz="2000"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kern="1200" dirty="0">
                          <a:effectLst/>
                          <a:latin typeface="Cambria" panose="02040503050406030204" pitchFamily="18" charset="0"/>
                        </a:rPr>
                        <a:t>Technologie Agroalimentaire et Contrôle de Qualité (A)</a:t>
                      </a:r>
                      <a:endParaRPr lang="fr-FR" sz="2000" b="0"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kern="1200" dirty="0">
                          <a:effectLst/>
                          <a:latin typeface="Cambria" panose="02040503050406030204" pitchFamily="18" charset="0"/>
                        </a:rPr>
                        <a:t>تكنولوجيا الأغذية ومراقبة النوعية (أ)</a:t>
                      </a:r>
                      <a:endParaRPr lang="fr-FR" sz="2000" b="0"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latin typeface="Cambria" panose="02040503050406030204" pitchFamily="18" charset="0"/>
                        </a:rPr>
                        <a:t>ليسانس</a:t>
                      </a:r>
                      <a:endParaRPr lang="fr-FR" sz="2000" dirty="0">
                        <a:latin typeface="Cambria" panose="02040503050406030204" pitchFamily="18" charset="0"/>
                      </a:endParaRPr>
                    </a:p>
                  </a:txBody>
                  <a:tcPr marL="68582" marR="68582" marT="0" marB="0" anchor="ctr"/>
                </a:tc>
                <a:extLst>
                  <a:ext uri="{0D108BD9-81ED-4DB2-BD59-A6C34878D82A}">
                    <a16:rowId xmlns:a16="http://schemas.microsoft.com/office/drawing/2014/main" val="3627552418"/>
                  </a:ext>
                </a:extLst>
              </a:tr>
            </a:tbl>
          </a:graphicData>
        </a:graphic>
      </p:graphicFrame>
      <p:sp>
        <p:nvSpPr>
          <p:cNvPr id="24585" name="Rectangle 13"/>
          <p:cNvSpPr>
            <a:spLocks noChangeArrowheads="1"/>
          </p:cNvSpPr>
          <p:nvPr/>
        </p:nvSpPr>
        <p:spPr bwMode="auto">
          <a:xfrm>
            <a:off x="1604963" y="4632325"/>
            <a:ext cx="4343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Biotechnologie</a:t>
            </a:r>
            <a:endParaRPr lang="fr-FR" altLang="fr-FR" sz="3200" b="1" dirty="0">
              <a:solidFill>
                <a:schemeClr val="accent6">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24586" name="Rectangle 17"/>
          <p:cNvSpPr>
            <a:spLocks noChangeArrowheads="1"/>
          </p:cNvSpPr>
          <p:nvPr/>
        </p:nvSpPr>
        <p:spPr bwMode="auto">
          <a:xfrm>
            <a:off x="7902575" y="4632325"/>
            <a:ext cx="1858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SA" altLang="fr-FR" sz="3200" b="1" dirty="0" err="1">
                <a:solidFill>
                  <a:schemeClr val="accent6">
                    <a:lumMod val="75000"/>
                  </a:schemeClr>
                </a:solidFill>
                <a:latin typeface="Century Gothic" panose="020B0502020202020204" pitchFamily="34" charset="0"/>
                <a:ea typeface="Times New Roman" panose="02020603050405020304" pitchFamily="18" charset="0"/>
                <a:cs typeface="Sakkal Majalla" charset="0"/>
              </a:rPr>
              <a:t>بيوتكنولوجيا</a:t>
            </a:r>
            <a:endParaRPr lang="fr-FR" altLang="fr-FR" sz="3200" dirty="0">
              <a:solidFill>
                <a:schemeClr val="accent6">
                  <a:lumMod val="75000"/>
                </a:schemeClr>
              </a:solidFill>
              <a:latin typeface="Century Gothic" panose="020B0502020202020204" pitchFamily="34" charset="0"/>
              <a:ea typeface="Times New Roman" panose="02020603050405020304" pitchFamily="18" charset="0"/>
              <a:cs typeface="Sakkal Majalla" charset="0"/>
            </a:endParaRPr>
          </a:p>
        </p:txBody>
      </p:sp>
      <p:graphicFrame>
        <p:nvGraphicFramePr>
          <p:cNvPr id="19" name="Tableau 18"/>
          <p:cNvGraphicFramePr>
            <a:graphicFrameLocks noGrp="1"/>
          </p:cNvGraphicFramePr>
          <p:nvPr/>
        </p:nvGraphicFramePr>
        <p:xfrm>
          <a:off x="105103" y="5278623"/>
          <a:ext cx="11161987" cy="1524405"/>
        </p:xfrm>
        <a:graphic>
          <a:graphicData uri="http://schemas.openxmlformats.org/drawingml/2006/table">
            <a:tbl>
              <a:tblPr firstRow="1" firstCol="1" bandRow="1">
                <a:tableStyleId>{8799B23B-EC83-4686-B30A-512413B5E67A}</a:tableStyleId>
              </a:tblPr>
              <a:tblGrid>
                <a:gridCol w="1104647">
                  <a:extLst>
                    <a:ext uri="{9D8B030D-6E8A-4147-A177-3AD203B41FA5}">
                      <a16:colId xmlns:a16="http://schemas.microsoft.com/office/drawing/2014/main" val="2971426245"/>
                    </a:ext>
                  </a:extLst>
                </a:gridCol>
                <a:gridCol w="5569422">
                  <a:extLst>
                    <a:ext uri="{9D8B030D-6E8A-4147-A177-3AD203B41FA5}">
                      <a16:colId xmlns:a16="http://schemas.microsoft.com/office/drawing/2014/main" val="115446433"/>
                    </a:ext>
                  </a:extLst>
                </a:gridCol>
                <a:gridCol w="3808809">
                  <a:extLst>
                    <a:ext uri="{9D8B030D-6E8A-4147-A177-3AD203B41FA5}">
                      <a16:colId xmlns:a16="http://schemas.microsoft.com/office/drawing/2014/main" val="4290697059"/>
                    </a:ext>
                  </a:extLst>
                </a:gridCol>
                <a:gridCol w="679109">
                  <a:extLst>
                    <a:ext uri="{9D8B030D-6E8A-4147-A177-3AD203B41FA5}">
                      <a16:colId xmlns:a16="http://schemas.microsoft.com/office/drawing/2014/main" val="1505339171"/>
                    </a:ext>
                  </a:extLst>
                </a:gridCol>
              </a:tblGrid>
              <a:tr h="5081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a:effectLst/>
                          <a:latin typeface="Cambria" panose="02040503050406030204" pitchFamily="18" charset="0"/>
                        </a:rPr>
                        <a:t>Biotechnologie et Santé (A) </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وصحة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ليسانس</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810031354"/>
                  </a:ext>
                </a:extLst>
              </a:tr>
              <a:tr h="508135">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a:effectLst/>
                          <a:latin typeface="Cambria" panose="02040503050406030204" pitchFamily="18" charset="0"/>
                        </a:rPr>
                        <a:t>Biotechnologie Microbienne (A)</a:t>
                      </a:r>
                    </a:p>
                  </a:txBody>
                  <a:tcPr marL="68582" marR="68582" marT="0" marB="0" anchor="ctr">
                    <a:solidFill>
                      <a:schemeClr val="accent6">
                        <a:lumMod val="60000"/>
                        <a:lumOff val="40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جرثومية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60000"/>
                        <a:lumOff val="40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r h="508135">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a:effectLst/>
                          <a:latin typeface="Cambria" panose="02040503050406030204" pitchFamily="18" charset="0"/>
                        </a:rPr>
                        <a:t>Biotechnologie Végétale et Amélioration (A)</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نباتية وتحسين النبات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134539316"/>
                  </a:ext>
                </a:extLst>
              </a:tr>
            </a:tbl>
          </a:graphicData>
        </a:graphic>
      </p:graphicFrame>
      <p:sp>
        <p:nvSpPr>
          <p:cNvPr id="18" name="Forme libre 17"/>
          <p:cNvSpPr/>
          <p:nvPr/>
        </p:nvSpPr>
        <p:spPr>
          <a:xfrm>
            <a:off x="9818144" y="293070"/>
            <a:ext cx="2296438" cy="1905335"/>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75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9941934" y="973485"/>
            <a:ext cx="2022759" cy="523220"/>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D00LAL04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fade">
                                      <p:cBhvr>
                                        <p:cTn id="13" dur="1000"/>
                                        <p:tgtEl>
                                          <p:spTgt spid="24580"/>
                                        </p:tgtEl>
                                      </p:cBhvr>
                                    </p:animEffect>
                                    <p:anim calcmode="lin" valueType="num">
                                      <p:cBhvr>
                                        <p:cTn id="14" dur="1000" fill="hold"/>
                                        <p:tgtEl>
                                          <p:spTgt spid="24580"/>
                                        </p:tgtEl>
                                        <p:attrNameLst>
                                          <p:attrName>ppt_x</p:attrName>
                                        </p:attrNameLst>
                                      </p:cBhvr>
                                      <p:tavLst>
                                        <p:tav tm="0">
                                          <p:val>
                                            <p:strVal val="#ppt_x"/>
                                          </p:val>
                                        </p:tav>
                                        <p:tav tm="100000">
                                          <p:val>
                                            <p:strVal val="#ppt_x"/>
                                          </p:val>
                                        </p:tav>
                                      </p:tavLst>
                                    </p:anim>
                                    <p:anim calcmode="lin" valueType="num">
                                      <p:cBhvr>
                                        <p:cTn id="15" dur="1000" fill="hold"/>
                                        <p:tgtEl>
                                          <p:spTgt spid="2458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fade">
                                      <p:cBhvr>
                                        <p:cTn id="25" dur="1000"/>
                                        <p:tgtEl>
                                          <p:spTgt spid="24583"/>
                                        </p:tgtEl>
                                      </p:cBhvr>
                                    </p:animEffect>
                                    <p:anim calcmode="lin" valueType="num">
                                      <p:cBhvr>
                                        <p:cTn id="26" dur="1000" fill="hold"/>
                                        <p:tgtEl>
                                          <p:spTgt spid="24583"/>
                                        </p:tgtEl>
                                        <p:attrNameLst>
                                          <p:attrName>ppt_x</p:attrName>
                                        </p:attrNameLst>
                                      </p:cBhvr>
                                      <p:tavLst>
                                        <p:tav tm="0">
                                          <p:val>
                                            <p:strVal val="#ppt_x"/>
                                          </p:val>
                                        </p:tav>
                                        <p:tav tm="100000">
                                          <p:val>
                                            <p:strVal val="#ppt_x"/>
                                          </p:val>
                                        </p:tav>
                                      </p:tavLst>
                                    </p:anim>
                                    <p:anim calcmode="lin" valueType="num">
                                      <p:cBhvr>
                                        <p:cTn id="27" dur="1000" fill="hold"/>
                                        <p:tgtEl>
                                          <p:spTgt spid="2458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4582"/>
                                        </p:tgtEl>
                                        <p:attrNameLst>
                                          <p:attrName>style.visibility</p:attrName>
                                        </p:attrNameLst>
                                      </p:cBhvr>
                                      <p:to>
                                        <p:strVal val="visible"/>
                                      </p:to>
                                    </p:set>
                                    <p:animEffect transition="in" filter="fade">
                                      <p:cBhvr>
                                        <p:cTn id="31" dur="1000"/>
                                        <p:tgtEl>
                                          <p:spTgt spid="24582"/>
                                        </p:tgtEl>
                                      </p:cBhvr>
                                    </p:animEffect>
                                    <p:anim calcmode="lin" valueType="num">
                                      <p:cBhvr>
                                        <p:cTn id="32" dur="1000" fill="hold"/>
                                        <p:tgtEl>
                                          <p:spTgt spid="24582"/>
                                        </p:tgtEl>
                                        <p:attrNameLst>
                                          <p:attrName>ppt_x</p:attrName>
                                        </p:attrNameLst>
                                      </p:cBhvr>
                                      <p:tavLst>
                                        <p:tav tm="0">
                                          <p:val>
                                            <p:strVal val="#ppt_x"/>
                                          </p:val>
                                        </p:tav>
                                        <p:tav tm="100000">
                                          <p:val>
                                            <p:strVal val="#ppt_x"/>
                                          </p:val>
                                        </p:tav>
                                      </p:tavLst>
                                    </p:anim>
                                    <p:anim calcmode="lin" valueType="num">
                                      <p:cBhvr>
                                        <p:cTn id="33" dur="1000" fill="hold"/>
                                        <p:tgtEl>
                                          <p:spTgt spid="2458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24586"/>
                                        </p:tgtEl>
                                        <p:attrNameLst>
                                          <p:attrName>style.visibility</p:attrName>
                                        </p:attrNameLst>
                                      </p:cBhvr>
                                      <p:to>
                                        <p:strVal val="visible"/>
                                      </p:to>
                                    </p:set>
                                    <p:animEffect transition="in" filter="fade">
                                      <p:cBhvr>
                                        <p:cTn id="43" dur="1000"/>
                                        <p:tgtEl>
                                          <p:spTgt spid="24586"/>
                                        </p:tgtEl>
                                      </p:cBhvr>
                                    </p:animEffect>
                                    <p:anim calcmode="lin" valueType="num">
                                      <p:cBhvr>
                                        <p:cTn id="44" dur="1000" fill="hold"/>
                                        <p:tgtEl>
                                          <p:spTgt spid="24586"/>
                                        </p:tgtEl>
                                        <p:attrNameLst>
                                          <p:attrName>ppt_x</p:attrName>
                                        </p:attrNameLst>
                                      </p:cBhvr>
                                      <p:tavLst>
                                        <p:tav tm="0">
                                          <p:val>
                                            <p:strVal val="#ppt_x"/>
                                          </p:val>
                                        </p:tav>
                                        <p:tav tm="100000">
                                          <p:val>
                                            <p:strVal val="#ppt_x"/>
                                          </p:val>
                                        </p:tav>
                                      </p:tavLst>
                                    </p:anim>
                                    <p:anim calcmode="lin" valueType="num">
                                      <p:cBhvr>
                                        <p:cTn id="45" dur="1000" fill="hold"/>
                                        <p:tgtEl>
                                          <p:spTgt spid="2458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24585"/>
                                        </p:tgtEl>
                                        <p:attrNameLst>
                                          <p:attrName>style.visibility</p:attrName>
                                        </p:attrNameLst>
                                      </p:cBhvr>
                                      <p:to>
                                        <p:strVal val="visible"/>
                                      </p:to>
                                    </p:set>
                                    <p:animEffect transition="in" filter="fade">
                                      <p:cBhvr>
                                        <p:cTn id="49" dur="1000"/>
                                        <p:tgtEl>
                                          <p:spTgt spid="24585"/>
                                        </p:tgtEl>
                                      </p:cBhvr>
                                    </p:animEffect>
                                    <p:anim calcmode="lin" valueType="num">
                                      <p:cBhvr>
                                        <p:cTn id="50" dur="1000" fill="hold"/>
                                        <p:tgtEl>
                                          <p:spTgt spid="24585"/>
                                        </p:tgtEl>
                                        <p:attrNameLst>
                                          <p:attrName>ppt_x</p:attrName>
                                        </p:attrNameLst>
                                      </p:cBhvr>
                                      <p:tavLst>
                                        <p:tav tm="0">
                                          <p:val>
                                            <p:strVal val="#ppt_x"/>
                                          </p:val>
                                        </p:tav>
                                        <p:tav tm="100000">
                                          <p:val>
                                            <p:strVal val="#ppt_x"/>
                                          </p:val>
                                        </p:tav>
                                      </p:tavLst>
                                    </p:anim>
                                    <p:anim calcmode="lin" valueType="num">
                                      <p:cBhvr>
                                        <p:cTn id="51" dur="1000" fill="hold"/>
                                        <p:tgtEl>
                                          <p:spTgt spid="2458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2" grpId="0"/>
      <p:bldP spid="24583" grpId="0"/>
      <p:bldP spid="24585" grpId="0"/>
      <p:bldP spid="2458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6" name="AutoShape 4" descr="Résultat de recherche d'images pour &quot;abderrahman fares boumerdes&quot;"/>
          <p:cNvSpPr>
            <a:spLocks noGrp="1" noChangeAspect="1" noChangeArrowheads="1"/>
          </p:cNvSpPr>
          <p:nvPr>
            <p:ph type="title"/>
          </p:nvPr>
        </p:nvSpPr>
        <p:spPr>
          <a:xfrm>
            <a:off x="6748463" y="5046663"/>
            <a:ext cx="5181600" cy="1584325"/>
          </a:xfrm>
          <a:solidFill>
            <a:schemeClr val="accent1">
              <a:lumMod val="50000"/>
            </a:schemeClr>
          </a:solidFill>
          <a:ln w="41275">
            <a:solidFill>
              <a:schemeClr val="tx1"/>
            </a:solidFill>
            <a:prstDash val="dash"/>
          </a:ln>
        </p:spPr>
        <p:txBody>
          <a:bodyPr rtlCol="0">
            <a:normAutofit/>
          </a:bodyPr>
          <a:lstStyle/>
          <a:p>
            <a:pPr algn="ctr" rtl="1" eaLnBrk="1" fontAlgn="auto" hangingPunct="1">
              <a:spcAft>
                <a:spcPts val="0"/>
              </a:spcAft>
              <a:defRPr/>
            </a:pPr>
            <a:r>
              <a:rPr lang="ar-DZ" altLang="fr-FR" sz="3000" dirty="0">
                <a:solidFill>
                  <a:schemeClr val="bg1"/>
                </a:solidFill>
                <a:latin typeface="Arabic Typesetting" pitchFamily="66" charset="-78"/>
                <a:cs typeface="Arabic Typesetting" pitchFamily="66" charset="-78"/>
              </a:rPr>
              <a:t>صورة عبد الرحمن فارس وهو يرفع العلم الوطني بمقر الهيئة التنفيذية المؤقتة ببومرداس جامعة بومرداس حاليا</a:t>
            </a:r>
            <a:endParaRPr lang="fr-FR" altLang="fr-FR" sz="3000" dirty="0">
              <a:solidFill>
                <a:schemeClr val="bg1"/>
              </a:solidFill>
              <a:latin typeface="Arabic Typesetting" pitchFamily="66" charset="-78"/>
              <a:cs typeface="Arabic Typesetting" pitchFamily="66" charset="-78"/>
            </a:endParaRPr>
          </a:p>
        </p:txBody>
      </p:sp>
      <p:pic>
        <p:nvPicPr>
          <p:cNvPr id="4" name="Espace réservé du contenu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5694" y="266292"/>
            <a:ext cx="5242527" cy="4628377"/>
          </a:xfrm>
        </p:spPr>
      </p:pic>
      <p:pic>
        <p:nvPicPr>
          <p:cNvPr id="9" name="Espace réservé du contenu 8"/>
          <p:cNvPicPr>
            <a:picLocks noGrp="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48463" y="333375"/>
            <a:ext cx="5181600" cy="4494213"/>
          </a:xfrm>
          <a:ln w="50800">
            <a:solidFill>
              <a:schemeClr val="tx1">
                <a:alpha val="63921"/>
              </a:schemeClr>
            </a:solidFill>
            <a:prstDash val="dash"/>
            <a:miter lim="800000"/>
            <a:headEnd/>
            <a:tailEnd/>
          </a:ln>
        </p:spPr>
      </p:pic>
      <p:pic>
        <p:nvPicPr>
          <p:cNvPr id="7" name="Image 6"/>
          <p:cNvPicPr>
            <a:picLocks noChangeAspect="1"/>
          </p:cNvPicPr>
          <p:nvPr/>
        </p:nvPicPr>
        <p:blipFill>
          <a:blip r:embed="rId5"/>
          <a:stretch>
            <a:fillRect/>
          </a:stretch>
        </p:blipFill>
        <p:spPr>
          <a:xfrm>
            <a:off x="695694" y="5019560"/>
            <a:ext cx="5229955" cy="1638529"/>
          </a:xfrm>
          <a:prstGeom prst="rect">
            <a:avLst/>
          </a:prstGeom>
        </p:spPr>
      </p:pic>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48235"/>
            </a:gs>
            <a:gs pos="37000">
              <a:srgbClr val="FFFFFF"/>
            </a:gs>
            <a:gs pos="80000">
              <a:srgbClr val="E2F0D9"/>
            </a:gs>
            <a:gs pos="100000">
              <a:srgbClr val="E2F0D9"/>
            </a:gs>
          </a:gsLst>
          <a:lin ang="2700000"/>
        </a:gradFill>
        <a:effectLst/>
      </p:bgPr>
    </p:bg>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2037692920"/>
              </p:ext>
            </p:extLst>
          </p:nvPr>
        </p:nvGraphicFramePr>
        <p:xfrm>
          <a:off x="947057" y="1709057"/>
          <a:ext cx="9522507" cy="1857941"/>
        </p:xfrm>
        <a:graphic>
          <a:graphicData uri="http://schemas.openxmlformats.org/drawingml/2006/table">
            <a:tbl>
              <a:tblPr firstRow="1" firstCol="1" bandRow="1">
                <a:tableStyleId>{8799B23B-EC83-4686-B30A-512413B5E67A}</a:tableStyleId>
              </a:tblPr>
              <a:tblGrid>
                <a:gridCol w="942397">
                  <a:extLst>
                    <a:ext uri="{9D8B030D-6E8A-4147-A177-3AD203B41FA5}">
                      <a16:colId xmlns:a16="http://schemas.microsoft.com/office/drawing/2014/main" val="2971426245"/>
                    </a:ext>
                  </a:extLst>
                </a:gridCol>
                <a:gridCol w="4157790">
                  <a:extLst>
                    <a:ext uri="{9D8B030D-6E8A-4147-A177-3AD203B41FA5}">
                      <a16:colId xmlns:a16="http://schemas.microsoft.com/office/drawing/2014/main" val="115446433"/>
                    </a:ext>
                  </a:extLst>
                </a:gridCol>
                <a:gridCol w="3704433">
                  <a:extLst>
                    <a:ext uri="{9D8B030D-6E8A-4147-A177-3AD203B41FA5}">
                      <a16:colId xmlns:a16="http://schemas.microsoft.com/office/drawing/2014/main" val="4290697059"/>
                    </a:ext>
                  </a:extLst>
                </a:gridCol>
                <a:gridCol w="717887">
                  <a:extLst>
                    <a:ext uri="{9D8B030D-6E8A-4147-A177-3AD203B41FA5}">
                      <a16:colId xmlns:a16="http://schemas.microsoft.com/office/drawing/2014/main" val="1505339171"/>
                    </a:ext>
                  </a:extLst>
                </a:gridCol>
              </a:tblGrid>
              <a:tr h="624959">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Protection des Végétaux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حماية النباتات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effectLst/>
                          <a:latin typeface="Cambria" panose="02040503050406030204" pitchFamily="18" charset="0"/>
                        </a:rPr>
                        <a:t>ليسانس</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extLst>
                  <a:ext uri="{0D108BD9-81ED-4DB2-BD59-A6C34878D82A}">
                    <a16:rowId xmlns:a16="http://schemas.microsoft.com/office/drawing/2014/main" val="3627552418"/>
                  </a:ext>
                </a:extLst>
              </a:tr>
              <a:tr h="681940">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Production Végétale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إنتاج نباتي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551042">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Production Animale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إنتاج حيواني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1027580106"/>
              </p:ext>
            </p:extLst>
          </p:nvPr>
        </p:nvGraphicFramePr>
        <p:xfrm>
          <a:off x="1035050" y="4789713"/>
          <a:ext cx="9643836" cy="1445474"/>
        </p:xfrm>
        <a:graphic>
          <a:graphicData uri="http://schemas.openxmlformats.org/drawingml/2006/table">
            <a:tbl>
              <a:tblPr firstRow="1" firstCol="1" bandRow="1">
                <a:tableStyleId>{8799B23B-EC83-4686-B30A-512413B5E67A}</a:tableStyleId>
              </a:tblPr>
              <a:tblGrid>
                <a:gridCol w="954404">
                  <a:extLst>
                    <a:ext uri="{9D8B030D-6E8A-4147-A177-3AD203B41FA5}">
                      <a16:colId xmlns:a16="http://schemas.microsoft.com/office/drawing/2014/main" val="2971426245"/>
                    </a:ext>
                  </a:extLst>
                </a:gridCol>
                <a:gridCol w="4148803">
                  <a:extLst>
                    <a:ext uri="{9D8B030D-6E8A-4147-A177-3AD203B41FA5}">
                      <a16:colId xmlns:a16="http://schemas.microsoft.com/office/drawing/2014/main" val="115446433"/>
                    </a:ext>
                  </a:extLst>
                </a:gridCol>
                <a:gridCol w="3953887">
                  <a:extLst>
                    <a:ext uri="{9D8B030D-6E8A-4147-A177-3AD203B41FA5}">
                      <a16:colId xmlns:a16="http://schemas.microsoft.com/office/drawing/2014/main" val="4290697059"/>
                    </a:ext>
                  </a:extLst>
                </a:gridCol>
                <a:gridCol w="586742">
                  <a:extLst>
                    <a:ext uri="{9D8B030D-6E8A-4147-A177-3AD203B41FA5}">
                      <a16:colId xmlns:a16="http://schemas.microsoft.com/office/drawing/2014/main" val="1505339171"/>
                    </a:ext>
                  </a:extLst>
                </a:gridCol>
              </a:tblGrid>
              <a:tr h="722737">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err="1">
                          <a:solidFill>
                            <a:schemeClr val="tx1"/>
                          </a:solidFill>
                          <a:effectLst/>
                          <a:latin typeface="Cambria" panose="02040503050406030204" pitchFamily="18" charset="0"/>
                          <a:ea typeface="+mn-ea"/>
                          <a:cs typeface="+mn-cs"/>
                        </a:rPr>
                        <a:t>Agro-Ecologie</a:t>
                      </a:r>
                      <a:r>
                        <a:rPr lang="fr-FR" sz="2000" b="1" kern="1200" dirty="0">
                          <a:effectLst/>
                          <a:latin typeface="Cambria" panose="02040503050406030204" pitchFamily="18" charset="0"/>
                        </a:rPr>
                        <a:t>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زراعة وبيئة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kern="1200" dirty="0">
                          <a:effectLst/>
                          <a:latin typeface="Cambria" panose="02040503050406030204" pitchFamily="18" charset="0"/>
                        </a:rPr>
                        <a:t>ليسانس</a:t>
                      </a:r>
                      <a:endParaRPr lang="fr-FR" sz="2000" b="1" kern="1200" dirty="0">
                        <a:effectLst/>
                        <a:latin typeface="Cambria" panose="02040503050406030204" pitchFamily="18" charset="0"/>
                      </a:endParaRPr>
                    </a:p>
                  </a:txBody>
                  <a:tcPr marL="68582" marR="68582" marT="0" marB="0" vert="vert" anchor="ctr"/>
                </a:tc>
                <a:extLst>
                  <a:ext uri="{0D108BD9-81ED-4DB2-BD59-A6C34878D82A}">
                    <a16:rowId xmlns:a16="http://schemas.microsoft.com/office/drawing/2014/main" val="3810031354"/>
                  </a:ext>
                </a:extLst>
              </a:tr>
              <a:tr h="722737">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Ecologie et Environnement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بيئة ومحيط (أ)</a:t>
                      </a:r>
                      <a:endParaRPr lang="fr-FR" sz="2000" b="1" dirty="0">
                        <a:effectLst/>
                        <a:latin typeface="Cambria" panose="02040503050406030204" pitchFamily="18" charset="0"/>
                      </a:endParaRPr>
                    </a:p>
                  </a:txBody>
                  <a:tcPr marL="68582" marR="68582" marT="0" marB="0" anchor="ctr">
                    <a:solidFill>
                      <a:schemeClr val="accent6">
                        <a:lumMod val="75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sp>
        <p:nvSpPr>
          <p:cNvPr id="25605" name="Rectangle 16"/>
          <p:cNvSpPr>
            <a:spLocks noChangeArrowheads="1"/>
          </p:cNvSpPr>
          <p:nvPr/>
        </p:nvSpPr>
        <p:spPr bwMode="auto">
          <a:xfrm>
            <a:off x="1382713" y="669925"/>
            <a:ext cx="596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Agronomiques</a:t>
            </a:r>
          </a:p>
        </p:txBody>
      </p:sp>
      <p:sp>
        <p:nvSpPr>
          <p:cNvPr id="25606" name="Rectangle 15"/>
          <p:cNvSpPr>
            <a:spLocks noChangeArrowheads="1"/>
          </p:cNvSpPr>
          <p:nvPr/>
        </p:nvSpPr>
        <p:spPr bwMode="auto">
          <a:xfrm>
            <a:off x="7934325" y="669925"/>
            <a:ext cx="1795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SA" altLang="fr-FR" sz="3200" b="1" dirty="0">
                <a:solidFill>
                  <a:schemeClr val="accent6">
                    <a:lumMod val="75000"/>
                  </a:schemeClr>
                </a:solidFill>
                <a:latin typeface="Cambria" panose="02040503050406030204" pitchFamily="18" charset="0"/>
                <a:ea typeface="Times New Roman" panose="02020603050405020304" pitchFamily="18" charset="0"/>
              </a:rPr>
              <a:t>علوم فلاحية</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25607" name="Rectangle 17"/>
          <p:cNvSpPr>
            <a:spLocks noChangeArrowheads="1"/>
          </p:cNvSpPr>
          <p:nvPr/>
        </p:nvSpPr>
        <p:spPr bwMode="auto">
          <a:xfrm>
            <a:off x="1035050" y="3756025"/>
            <a:ext cx="666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Ecologie et  Environnement</a:t>
            </a:r>
            <a:endParaRPr lang="fr-FR" altLang="fr-FR" sz="3200" b="1" dirty="0">
              <a:solidFill>
                <a:schemeClr val="accent6">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9" name="Rectangle 15"/>
          <p:cNvSpPr>
            <a:spLocks noChangeArrowheads="1"/>
          </p:cNvSpPr>
          <p:nvPr/>
        </p:nvSpPr>
        <p:spPr bwMode="auto">
          <a:xfrm>
            <a:off x="8653463" y="3756025"/>
            <a:ext cx="181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DZ" altLang="fr-FR" sz="3200" b="1" dirty="0">
                <a:solidFill>
                  <a:schemeClr val="accent6">
                    <a:lumMod val="75000"/>
                  </a:schemeClr>
                </a:solidFill>
                <a:latin typeface="Cambria" panose="02040503050406030204" pitchFamily="18" charset="0"/>
                <a:ea typeface="Times New Roman" panose="02020603050405020304" pitchFamily="18" charset="0"/>
              </a:rPr>
              <a:t>بيئة و محيط</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13" name="Forme libre 12"/>
          <p:cNvSpPr/>
          <p:nvPr/>
        </p:nvSpPr>
        <p:spPr>
          <a:xfrm>
            <a:off x="9730065" y="159004"/>
            <a:ext cx="2296438" cy="1905335"/>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75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ZoneTexte 14"/>
          <p:cNvSpPr txBox="1"/>
          <p:nvPr/>
        </p:nvSpPr>
        <p:spPr>
          <a:xfrm>
            <a:off x="9899069" y="844903"/>
            <a:ext cx="2022759" cy="523220"/>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D00LAL04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1000"/>
                                        <p:tgtEl>
                                          <p:spTgt spid="25606"/>
                                        </p:tgtEl>
                                      </p:cBhvr>
                                    </p:animEffect>
                                    <p:anim calcmode="lin" valueType="num">
                                      <p:cBhvr>
                                        <p:cTn id="8" dur="1000" fill="hold"/>
                                        <p:tgtEl>
                                          <p:spTgt spid="25606"/>
                                        </p:tgtEl>
                                        <p:attrNameLst>
                                          <p:attrName>ppt_x</p:attrName>
                                        </p:attrNameLst>
                                      </p:cBhvr>
                                      <p:tavLst>
                                        <p:tav tm="0">
                                          <p:val>
                                            <p:strVal val="#ppt_x"/>
                                          </p:val>
                                        </p:tav>
                                        <p:tav tm="100000">
                                          <p:val>
                                            <p:strVal val="#ppt_x"/>
                                          </p:val>
                                        </p:tav>
                                      </p:tavLst>
                                    </p:anim>
                                    <p:anim calcmode="lin" valueType="num">
                                      <p:cBhvr>
                                        <p:cTn id="9" dur="1000" fill="hold"/>
                                        <p:tgtEl>
                                          <p:spTgt spid="256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fade">
                                      <p:cBhvr>
                                        <p:cTn id="13" dur="1000"/>
                                        <p:tgtEl>
                                          <p:spTgt spid="25605"/>
                                        </p:tgtEl>
                                      </p:cBhvr>
                                    </p:animEffect>
                                    <p:anim calcmode="lin" valueType="num">
                                      <p:cBhvr>
                                        <p:cTn id="14" dur="1000" fill="hold"/>
                                        <p:tgtEl>
                                          <p:spTgt spid="25605"/>
                                        </p:tgtEl>
                                        <p:attrNameLst>
                                          <p:attrName>ppt_x</p:attrName>
                                        </p:attrNameLst>
                                      </p:cBhvr>
                                      <p:tavLst>
                                        <p:tav tm="0">
                                          <p:val>
                                            <p:strVal val="#ppt_x"/>
                                          </p:val>
                                        </p:tav>
                                        <p:tav tm="100000">
                                          <p:val>
                                            <p:strVal val="#ppt_x"/>
                                          </p:val>
                                        </p:tav>
                                      </p:tavLst>
                                    </p:anim>
                                    <p:anim calcmode="lin" valueType="num">
                                      <p:cBhvr>
                                        <p:cTn id="15" dur="1000" fill="hold"/>
                                        <p:tgtEl>
                                          <p:spTgt spid="2560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5607"/>
                                        </p:tgtEl>
                                        <p:attrNameLst>
                                          <p:attrName>style.visibility</p:attrName>
                                        </p:attrNameLst>
                                      </p:cBhvr>
                                      <p:to>
                                        <p:strVal val="visible"/>
                                      </p:to>
                                    </p:set>
                                    <p:animEffect transition="in" filter="fade">
                                      <p:cBhvr>
                                        <p:cTn id="25" dur="1000"/>
                                        <p:tgtEl>
                                          <p:spTgt spid="25607"/>
                                        </p:tgtEl>
                                      </p:cBhvr>
                                    </p:animEffect>
                                    <p:anim calcmode="lin" valueType="num">
                                      <p:cBhvr>
                                        <p:cTn id="26" dur="1000" fill="hold"/>
                                        <p:tgtEl>
                                          <p:spTgt spid="25607"/>
                                        </p:tgtEl>
                                        <p:attrNameLst>
                                          <p:attrName>ppt_x</p:attrName>
                                        </p:attrNameLst>
                                      </p:cBhvr>
                                      <p:tavLst>
                                        <p:tav tm="0">
                                          <p:val>
                                            <p:strVal val="#ppt_x"/>
                                          </p:val>
                                        </p:tav>
                                        <p:tav tm="100000">
                                          <p:val>
                                            <p:strVal val="#ppt_x"/>
                                          </p:val>
                                        </p:tav>
                                      </p:tavLst>
                                    </p:anim>
                                    <p:anim calcmode="lin" valueType="num">
                                      <p:cBhvr>
                                        <p:cTn id="27" dur="1000" fill="hold"/>
                                        <p:tgtEl>
                                          <p:spTgt spid="2560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48235"/>
            </a:gs>
            <a:gs pos="36000">
              <a:srgbClr val="FFFFFF"/>
            </a:gs>
            <a:gs pos="64999">
              <a:srgbClr val="E2F0D9"/>
            </a:gs>
            <a:gs pos="100000">
              <a:srgbClr val="E2F0D9"/>
            </a:gs>
          </a:gsLst>
          <a:lin ang="2700000"/>
        </a:gradFill>
        <a:effectLst/>
      </p:bgPr>
    </p:bg>
    <p:spTree>
      <p:nvGrpSpPr>
        <p:cNvPr id="1" name=""/>
        <p:cNvGrpSpPr/>
        <p:nvPr/>
      </p:nvGrpSpPr>
      <p:grpSpPr>
        <a:xfrm>
          <a:off x="0" y="0"/>
          <a:ext cx="0" cy="0"/>
          <a:chOff x="0" y="0"/>
          <a:chExt cx="0" cy="0"/>
        </a:xfrm>
      </p:grpSpPr>
      <p:graphicFrame>
        <p:nvGraphicFramePr>
          <p:cNvPr id="11" name="Tableau 10"/>
          <p:cNvGraphicFramePr>
            <a:graphicFrameLocks noGrp="1"/>
          </p:cNvGraphicFramePr>
          <p:nvPr>
            <p:extLst>
              <p:ext uri="{D42A27DB-BD31-4B8C-83A1-F6EECF244321}">
                <p14:modId xmlns:p14="http://schemas.microsoft.com/office/powerpoint/2010/main" val="2987334310"/>
              </p:ext>
            </p:extLst>
          </p:nvPr>
        </p:nvGraphicFramePr>
        <p:xfrm>
          <a:off x="115614" y="830092"/>
          <a:ext cx="10331092" cy="2624310"/>
        </p:xfrm>
        <a:graphic>
          <a:graphicData uri="http://schemas.openxmlformats.org/drawingml/2006/table">
            <a:tbl>
              <a:tblPr firstRow="1" firstCol="1" bandRow="1">
                <a:tableStyleId>{8799B23B-EC83-4686-B30A-512413B5E67A}</a:tableStyleId>
              </a:tblPr>
              <a:tblGrid>
                <a:gridCol w="503672">
                  <a:extLst>
                    <a:ext uri="{9D8B030D-6E8A-4147-A177-3AD203B41FA5}">
                      <a16:colId xmlns:a16="http://schemas.microsoft.com/office/drawing/2014/main" val="2971426245"/>
                    </a:ext>
                  </a:extLst>
                </a:gridCol>
                <a:gridCol w="5304339">
                  <a:extLst>
                    <a:ext uri="{9D8B030D-6E8A-4147-A177-3AD203B41FA5}">
                      <a16:colId xmlns:a16="http://schemas.microsoft.com/office/drawing/2014/main" val="115446433"/>
                    </a:ext>
                  </a:extLst>
                </a:gridCol>
                <a:gridCol w="3671312">
                  <a:extLst>
                    <a:ext uri="{9D8B030D-6E8A-4147-A177-3AD203B41FA5}">
                      <a16:colId xmlns:a16="http://schemas.microsoft.com/office/drawing/2014/main" val="4290697059"/>
                    </a:ext>
                  </a:extLst>
                </a:gridCol>
                <a:gridCol w="851769">
                  <a:extLst>
                    <a:ext uri="{9D8B030D-6E8A-4147-A177-3AD203B41FA5}">
                      <a16:colId xmlns:a16="http://schemas.microsoft.com/office/drawing/2014/main" val="943713130"/>
                    </a:ext>
                  </a:extLst>
                </a:gridCol>
              </a:tblGrid>
              <a:tr h="457193">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Biochimie Appliquée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بيوكيمياء</a:t>
                      </a:r>
                      <a:r>
                        <a:rPr lang="ar-SA" sz="2000" b="1" kern="1200" dirty="0">
                          <a:effectLst/>
                          <a:latin typeface="Cambria" panose="02040503050406030204" pitchFamily="18" charset="0"/>
                        </a:rPr>
                        <a:t> تطبيقية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455883">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Biologie des Populations et des Organismes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بيولوجيا العشائر والكائنات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sz="1800" kern="1200" dirty="0">
                        <a:solidFill>
                          <a:schemeClr val="tx1"/>
                        </a:solidFill>
                        <a:effectLst/>
                        <a:latin typeface="+mn-lt"/>
                        <a:ea typeface="+mn-ea"/>
                        <a:cs typeface="+mn-cs"/>
                      </a:endParaRPr>
                    </a:p>
                  </a:txBody>
                  <a:tcPr marL="68582" marR="68582" marT="0" marB="0" anchor="ctr"/>
                </a:tc>
                <a:extLst>
                  <a:ext uri="{0D108BD9-81ED-4DB2-BD59-A6C34878D82A}">
                    <a16:rowId xmlns:a16="http://schemas.microsoft.com/office/drawing/2014/main" val="3810031354"/>
                  </a:ext>
                </a:extLst>
              </a:tr>
              <a:tr h="492034">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r>
                        <a:rPr lang="fr-FR" sz="2000" b="1" kern="1200" dirty="0">
                          <a:effectLst/>
                          <a:latin typeface="Cambria" panose="02040503050406030204" pitchFamily="18" charset="0"/>
                        </a:rPr>
                        <a:t>Génétique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علم الوراثة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sz="1800" kern="1200" dirty="0">
                        <a:solidFill>
                          <a:schemeClr val="tx1"/>
                        </a:solidFill>
                        <a:effectLst/>
                        <a:latin typeface="+mn-lt"/>
                        <a:ea typeface="+mn-ea"/>
                        <a:cs typeface="+mn-cs"/>
                      </a:endParaRPr>
                    </a:p>
                  </a:txBody>
                  <a:tcPr marL="68582" marR="68582" marT="0" marB="0" anchor="ctr"/>
                </a:tc>
                <a:extLst>
                  <a:ext uri="{0D108BD9-81ED-4DB2-BD59-A6C34878D82A}">
                    <a16:rowId xmlns:a16="http://schemas.microsoft.com/office/drawing/2014/main" val="3168055735"/>
                  </a:ext>
                </a:extLst>
              </a:tr>
              <a:tr h="45588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Physiologie Cellulaire et Physiopathologie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lumMod val="75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الفيزيولوجيا الخلوية والأمراض الفيزيولوجية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vMerge="1">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134539316"/>
                  </a:ext>
                </a:extLst>
              </a:tr>
              <a:tr h="45588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b="1" dirty="0">
                        <a:latin typeface="Cambria" panose="02040503050406030204" pitchFamily="18" charset="0"/>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Biologie Moléculaire et cellulaire (A)</a:t>
                      </a:r>
                    </a:p>
                  </a:txBody>
                  <a:tcPr marL="68582" marR="68582" marT="0" marB="0" anchor="ctr">
                    <a:solidFill>
                      <a:schemeClr val="accent6">
                        <a:lumMod val="75000"/>
                        <a:alpha val="2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1" kern="1200" dirty="0">
                          <a:solidFill>
                            <a:schemeClr val="tx1"/>
                          </a:solidFill>
                          <a:effectLst/>
                          <a:latin typeface="Cambria" panose="02040503050406030204" pitchFamily="18" charset="0"/>
                          <a:ea typeface="+mn-ea"/>
                          <a:cs typeface="+mn-cs"/>
                        </a:rPr>
                        <a:t>بيولوجيا جزيئية وخلوية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372646716"/>
                  </a:ext>
                </a:extLst>
              </a:tr>
            </a:tbl>
          </a:graphicData>
        </a:graphic>
      </p:graphicFrame>
      <p:sp>
        <p:nvSpPr>
          <p:cNvPr id="26628" name="Rectangle 2"/>
          <p:cNvSpPr>
            <a:spLocks noChangeArrowheads="1"/>
          </p:cNvSpPr>
          <p:nvPr/>
        </p:nvSpPr>
        <p:spPr bwMode="auto">
          <a:xfrm>
            <a:off x="571500" y="258757"/>
            <a:ext cx="5424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Biologiques</a:t>
            </a:r>
          </a:p>
        </p:txBody>
      </p:sp>
      <p:sp>
        <p:nvSpPr>
          <p:cNvPr id="26629" name="Rectangle 3"/>
          <p:cNvSpPr>
            <a:spLocks noChangeArrowheads="1"/>
          </p:cNvSpPr>
          <p:nvPr/>
        </p:nvSpPr>
        <p:spPr bwMode="auto">
          <a:xfrm>
            <a:off x="7034213" y="271459"/>
            <a:ext cx="2139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tabLst>
                <a:tab pos="114300" algn="l"/>
                <a:tab pos="4572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14300" algn="l"/>
                <a:tab pos="4572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14300" algn="l"/>
                <a:tab pos="4572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14300" algn="l"/>
                <a:tab pos="4572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14300" algn="l"/>
                <a:tab pos="4572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14300" algn="l"/>
                <a:tab pos="457200" algn="l"/>
              </a:tabLst>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ar-DZ" altLang="fr-FR" sz="3200" b="1" dirty="0">
                <a:solidFill>
                  <a:schemeClr val="accent6">
                    <a:lumMod val="75000"/>
                  </a:schemeClr>
                </a:solidFill>
                <a:latin typeface="Cambria" panose="02040503050406030204" pitchFamily="18" charset="0"/>
                <a:ea typeface="Times New Roman" panose="02020603050405020304" pitchFamily="18" charset="0"/>
              </a:rPr>
              <a:t>علوم</a:t>
            </a:r>
            <a:r>
              <a:rPr lang="ar-DZ" altLang="fr-FR" sz="3200" b="1" dirty="0">
                <a:solidFill>
                  <a:schemeClr val="accent6">
                    <a:lumMod val="75000"/>
                  </a:schemeClr>
                </a:solidFill>
                <a:latin typeface="Century Gothic" panose="020B0502020202020204" pitchFamily="34" charset="0"/>
                <a:ea typeface="Times New Roman" panose="02020603050405020304" pitchFamily="18" charset="0"/>
                <a:cs typeface="Sakkal Majalla" charset="0"/>
              </a:rPr>
              <a:t> </a:t>
            </a:r>
            <a:r>
              <a:rPr lang="ar-SA" altLang="fr-FR" sz="3200" b="1" dirty="0">
                <a:solidFill>
                  <a:schemeClr val="accent6">
                    <a:lumMod val="75000"/>
                  </a:schemeClr>
                </a:solidFill>
                <a:latin typeface="Cambria" panose="02040503050406030204" pitchFamily="18" charset="0"/>
                <a:ea typeface="Times New Roman" panose="02020603050405020304" pitchFamily="18" charset="0"/>
              </a:rPr>
              <a:t>بيولوجية</a:t>
            </a:r>
          </a:p>
        </p:txBody>
      </p:sp>
      <p:graphicFrame>
        <p:nvGraphicFramePr>
          <p:cNvPr id="6" name="Tableau 5"/>
          <p:cNvGraphicFramePr>
            <a:graphicFrameLocks noGrp="1"/>
          </p:cNvGraphicFramePr>
          <p:nvPr/>
        </p:nvGraphicFramePr>
        <p:xfrm>
          <a:off x="115614" y="5269284"/>
          <a:ext cx="11761076" cy="1478356"/>
        </p:xfrm>
        <a:graphic>
          <a:graphicData uri="http://schemas.openxmlformats.org/drawingml/2006/table">
            <a:tbl>
              <a:tblPr firstRow="1" firstCol="1" bandRow="1">
                <a:tableStyleId>{8799B23B-EC83-4686-B30A-512413B5E67A}</a:tableStyleId>
              </a:tblPr>
              <a:tblGrid>
                <a:gridCol w="1078908">
                  <a:extLst>
                    <a:ext uri="{9D8B030D-6E8A-4147-A177-3AD203B41FA5}">
                      <a16:colId xmlns:a16="http://schemas.microsoft.com/office/drawing/2014/main" val="2971426245"/>
                    </a:ext>
                  </a:extLst>
                </a:gridCol>
                <a:gridCol w="5125563">
                  <a:extLst>
                    <a:ext uri="{9D8B030D-6E8A-4147-A177-3AD203B41FA5}">
                      <a16:colId xmlns:a16="http://schemas.microsoft.com/office/drawing/2014/main" val="115446433"/>
                    </a:ext>
                  </a:extLst>
                </a:gridCol>
                <a:gridCol w="4841047">
                  <a:extLst>
                    <a:ext uri="{9D8B030D-6E8A-4147-A177-3AD203B41FA5}">
                      <a16:colId xmlns:a16="http://schemas.microsoft.com/office/drawing/2014/main" val="4290697059"/>
                    </a:ext>
                  </a:extLst>
                </a:gridCol>
                <a:gridCol w="715558">
                  <a:extLst>
                    <a:ext uri="{9D8B030D-6E8A-4147-A177-3AD203B41FA5}">
                      <a16:colId xmlns:a16="http://schemas.microsoft.com/office/drawing/2014/main" val="1505339171"/>
                    </a:ext>
                  </a:extLst>
                </a:gridCol>
              </a:tblGrid>
              <a:tr h="652503">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Biotechnologie et Pathologie Moléculaire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وعلم الأمراض الجزيئي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1930262577"/>
                  </a:ext>
                </a:extLst>
              </a:tr>
              <a:tr h="447474">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Biotechnologie Microbienne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الميكروبات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2810270325"/>
                  </a:ext>
                </a:extLst>
              </a:tr>
              <a:tr h="378379">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Biotechnologie Végétale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err="1">
                          <a:effectLst/>
                          <a:latin typeface="Cambria" panose="02040503050406030204" pitchFamily="18" charset="0"/>
                        </a:rPr>
                        <a:t>بيوتكنولوجيا</a:t>
                      </a:r>
                      <a:r>
                        <a:rPr lang="ar-SA" sz="2000" b="1" kern="1200" dirty="0">
                          <a:effectLst/>
                          <a:latin typeface="Cambria" panose="02040503050406030204" pitchFamily="18" charset="0"/>
                        </a:rPr>
                        <a:t>  النبات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bl>
          </a:graphicData>
        </a:graphic>
      </p:graphicFrame>
      <p:sp>
        <p:nvSpPr>
          <p:cNvPr id="26631" name="Rectangle 7"/>
          <p:cNvSpPr>
            <a:spLocks noChangeArrowheads="1"/>
          </p:cNvSpPr>
          <p:nvPr/>
        </p:nvSpPr>
        <p:spPr bwMode="auto">
          <a:xfrm>
            <a:off x="8320088" y="3454402"/>
            <a:ext cx="1708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SA" altLang="fr-FR" sz="3200" b="1" dirty="0">
                <a:solidFill>
                  <a:schemeClr val="accent6">
                    <a:lumMod val="75000"/>
                  </a:schemeClr>
                </a:solidFill>
                <a:latin typeface="Cambria" panose="02040503050406030204" pitchFamily="18" charset="0"/>
                <a:ea typeface="Times New Roman" panose="02020603050405020304" pitchFamily="18" charset="0"/>
              </a:rPr>
              <a:t>علوم الغذاء</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26632" name="Rectangle 11"/>
          <p:cNvSpPr>
            <a:spLocks noChangeArrowheads="1"/>
          </p:cNvSpPr>
          <p:nvPr/>
        </p:nvSpPr>
        <p:spPr bwMode="auto">
          <a:xfrm>
            <a:off x="523871" y="3359155"/>
            <a:ext cx="56403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Alimentaires</a:t>
            </a:r>
          </a:p>
        </p:txBody>
      </p:sp>
      <p:graphicFrame>
        <p:nvGraphicFramePr>
          <p:cNvPr id="12" name="Tableau 11"/>
          <p:cNvGraphicFramePr>
            <a:graphicFrameLocks noGrp="1"/>
          </p:cNvGraphicFramePr>
          <p:nvPr/>
        </p:nvGraphicFramePr>
        <p:xfrm>
          <a:off x="115888" y="3943350"/>
          <a:ext cx="11760200" cy="576263"/>
        </p:xfrm>
        <a:graphic>
          <a:graphicData uri="http://schemas.openxmlformats.org/drawingml/2006/table">
            <a:tbl>
              <a:tblPr firstRow="1" firstCol="1" bandRow="1">
                <a:tableStyleId>{8799B23B-EC83-4686-B30A-512413B5E67A}</a:tableStyleId>
              </a:tblPr>
              <a:tblGrid>
                <a:gridCol w="1209071">
                  <a:extLst>
                    <a:ext uri="{9D8B030D-6E8A-4147-A177-3AD203B41FA5}">
                      <a16:colId xmlns:a16="http://schemas.microsoft.com/office/drawing/2014/main" val="2971426245"/>
                    </a:ext>
                  </a:extLst>
                </a:gridCol>
                <a:gridCol w="4924732">
                  <a:extLst>
                    <a:ext uri="{9D8B030D-6E8A-4147-A177-3AD203B41FA5}">
                      <a16:colId xmlns:a16="http://schemas.microsoft.com/office/drawing/2014/main" val="115446433"/>
                    </a:ext>
                  </a:extLst>
                </a:gridCol>
                <a:gridCol w="4872432">
                  <a:extLst>
                    <a:ext uri="{9D8B030D-6E8A-4147-A177-3AD203B41FA5}">
                      <a16:colId xmlns:a16="http://schemas.microsoft.com/office/drawing/2014/main" val="4290697059"/>
                    </a:ext>
                  </a:extLst>
                </a:gridCol>
                <a:gridCol w="753965">
                  <a:extLst>
                    <a:ext uri="{9D8B030D-6E8A-4147-A177-3AD203B41FA5}">
                      <a16:colId xmlns:a16="http://schemas.microsoft.com/office/drawing/2014/main" val="1505339171"/>
                    </a:ext>
                  </a:extLst>
                </a:gridCol>
              </a:tblGrid>
              <a:tr h="57626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1" marR="6858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Nutrition et Sciences des Aliments (A)</a:t>
                      </a:r>
                      <a:endParaRPr lang="fr-FR" sz="2000" b="1" i="1" dirty="0">
                        <a:effectLst/>
                        <a:latin typeface="Cambria" panose="02040503050406030204" pitchFamily="18" charset="0"/>
                        <a:ea typeface="Times New Roman" panose="02020603050405020304" pitchFamily="18" charset="0"/>
                      </a:endParaRPr>
                    </a:p>
                  </a:txBody>
                  <a:tcPr marL="68581" marR="68581"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التغذية وعلم الأغذية (أ)</a:t>
                      </a:r>
                      <a:endParaRPr lang="fr-FR" sz="2000" b="1" i="1" dirty="0">
                        <a:effectLst/>
                        <a:latin typeface="Cambria" panose="02040503050406030204" pitchFamily="18" charset="0"/>
                        <a:ea typeface="Times New Roman" panose="02020603050405020304" pitchFamily="18" charset="0"/>
                      </a:endParaRPr>
                    </a:p>
                  </a:txBody>
                  <a:tcPr marL="68581" marR="68581"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1" marR="68581" marT="0" marB="0" anchor="ctr"/>
                </a:tc>
                <a:extLst>
                  <a:ext uri="{0D108BD9-81ED-4DB2-BD59-A6C34878D82A}">
                    <a16:rowId xmlns:a16="http://schemas.microsoft.com/office/drawing/2014/main" val="1930262577"/>
                  </a:ext>
                </a:extLst>
              </a:tr>
            </a:tbl>
          </a:graphicData>
        </a:graphic>
      </p:graphicFrame>
      <p:sp>
        <p:nvSpPr>
          <p:cNvPr id="26634" name="Rectangle 13"/>
          <p:cNvSpPr>
            <a:spLocks noChangeArrowheads="1"/>
          </p:cNvSpPr>
          <p:nvPr/>
        </p:nvSpPr>
        <p:spPr bwMode="auto">
          <a:xfrm>
            <a:off x="1281113" y="4592638"/>
            <a:ext cx="434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Biotechnologie</a:t>
            </a:r>
          </a:p>
        </p:txBody>
      </p:sp>
      <p:sp>
        <p:nvSpPr>
          <p:cNvPr id="26635" name="Rectangle 13"/>
          <p:cNvSpPr>
            <a:spLocks noChangeArrowheads="1"/>
          </p:cNvSpPr>
          <p:nvPr/>
        </p:nvSpPr>
        <p:spPr bwMode="auto">
          <a:xfrm>
            <a:off x="8029575" y="4537075"/>
            <a:ext cx="18589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SA" altLang="fr-FR" sz="3200" b="1" dirty="0" err="1">
                <a:solidFill>
                  <a:schemeClr val="accent6">
                    <a:lumMod val="75000"/>
                  </a:schemeClr>
                </a:solidFill>
                <a:latin typeface="Cambria" panose="02040503050406030204" pitchFamily="18" charset="0"/>
                <a:ea typeface="Times New Roman" panose="02020603050405020304" pitchFamily="18" charset="0"/>
              </a:rPr>
              <a:t>بيوتكنولوجيا</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15" name="Forme libre 14"/>
          <p:cNvSpPr/>
          <p:nvPr/>
        </p:nvSpPr>
        <p:spPr>
          <a:xfrm>
            <a:off x="9888555" y="120607"/>
            <a:ext cx="2296438" cy="1905335"/>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75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ZoneTexte 16"/>
          <p:cNvSpPr txBox="1"/>
          <p:nvPr/>
        </p:nvSpPr>
        <p:spPr>
          <a:xfrm>
            <a:off x="10027661" y="787751"/>
            <a:ext cx="2022759" cy="523220"/>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D00LAL04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1000"/>
                                        <p:tgtEl>
                                          <p:spTgt spid="26629"/>
                                        </p:tgtEl>
                                      </p:cBhvr>
                                    </p:animEffect>
                                    <p:anim calcmode="lin" valueType="num">
                                      <p:cBhvr>
                                        <p:cTn id="8" dur="1000" fill="hold"/>
                                        <p:tgtEl>
                                          <p:spTgt spid="26629"/>
                                        </p:tgtEl>
                                        <p:attrNameLst>
                                          <p:attrName>ppt_x</p:attrName>
                                        </p:attrNameLst>
                                      </p:cBhvr>
                                      <p:tavLst>
                                        <p:tav tm="0">
                                          <p:val>
                                            <p:strVal val="#ppt_x"/>
                                          </p:val>
                                        </p:tav>
                                        <p:tav tm="100000">
                                          <p:val>
                                            <p:strVal val="#ppt_x"/>
                                          </p:val>
                                        </p:tav>
                                      </p:tavLst>
                                    </p:anim>
                                    <p:anim calcmode="lin" valueType="num">
                                      <p:cBhvr>
                                        <p:cTn id="9" dur="1000" fill="hold"/>
                                        <p:tgtEl>
                                          <p:spTgt spid="266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1000"/>
                                        <p:tgtEl>
                                          <p:spTgt spid="26628"/>
                                        </p:tgtEl>
                                      </p:cBhvr>
                                    </p:animEffect>
                                    <p:anim calcmode="lin" valueType="num">
                                      <p:cBhvr>
                                        <p:cTn id="14" dur="1000" fill="hold"/>
                                        <p:tgtEl>
                                          <p:spTgt spid="26628"/>
                                        </p:tgtEl>
                                        <p:attrNameLst>
                                          <p:attrName>ppt_x</p:attrName>
                                        </p:attrNameLst>
                                      </p:cBhvr>
                                      <p:tavLst>
                                        <p:tav tm="0">
                                          <p:val>
                                            <p:strVal val="#ppt_x"/>
                                          </p:val>
                                        </p:tav>
                                        <p:tav tm="100000">
                                          <p:val>
                                            <p:strVal val="#ppt_x"/>
                                          </p:val>
                                        </p:tav>
                                      </p:tavLst>
                                    </p:anim>
                                    <p:anim calcmode="lin" valueType="num">
                                      <p:cBhvr>
                                        <p:cTn id="15" dur="1000" fill="hold"/>
                                        <p:tgtEl>
                                          <p:spTgt spid="266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6631"/>
                                        </p:tgtEl>
                                        <p:attrNameLst>
                                          <p:attrName>style.visibility</p:attrName>
                                        </p:attrNameLst>
                                      </p:cBhvr>
                                      <p:to>
                                        <p:strVal val="visible"/>
                                      </p:to>
                                    </p:set>
                                    <p:animEffect transition="in" filter="fade">
                                      <p:cBhvr>
                                        <p:cTn id="25" dur="1000"/>
                                        <p:tgtEl>
                                          <p:spTgt spid="26631"/>
                                        </p:tgtEl>
                                      </p:cBhvr>
                                    </p:animEffect>
                                    <p:anim calcmode="lin" valueType="num">
                                      <p:cBhvr>
                                        <p:cTn id="26" dur="1000" fill="hold"/>
                                        <p:tgtEl>
                                          <p:spTgt spid="26631"/>
                                        </p:tgtEl>
                                        <p:attrNameLst>
                                          <p:attrName>ppt_x</p:attrName>
                                        </p:attrNameLst>
                                      </p:cBhvr>
                                      <p:tavLst>
                                        <p:tav tm="0">
                                          <p:val>
                                            <p:strVal val="#ppt_x"/>
                                          </p:val>
                                        </p:tav>
                                        <p:tav tm="100000">
                                          <p:val>
                                            <p:strVal val="#ppt_x"/>
                                          </p:val>
                                        </p:tav>
                                      </p:tavLst>
                                    </p:anim>
                                    <p:anim calcmode="lin" valueType="num">
                                      <p:cBhvr>
                                        <p:cTn id="27" dur="1000" fill="hold"/>
                                        <p:tgtEl>
                                          <p:spTgt spid="2663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6632"/>
                                        </p:tgtEl>
                                        <p:attrNameLst>
                                          <p:attrName>style.visibility</p:attrName>
                                        </p:attrNameLst>
                                      </p:cBhvr>
                                      <p:to>
                                        <p:strVal val="visible"/>
                                      </p:to>
                                    </p:set>
                                    <p:animEffect transition="in" filter="fade">
                                      <p:cBhvr>
                                        <p:cTn id="31" dur="1000"/>
                                        <p:tgtEl>
                                          <p:spTgt spid="26632"/>
                                        </p:tgtEl>
                                      </p:cBhvr>
                                    </p:animEffect>
                                    <p:anim calcmode="lin" valueType="num">
                                      <p:cBhvr>
                                        <p:cTn id="32" dur="1000" fill="hold"/>
                                        <p:tgtEl>
                                          <p:spTgt spid="26632"/>
                                        </p:tgtEl>
                                        <p:attrNameLst>
                                          <p:attrName>ppt_x</p:attrName>
                                        </p:attrNameLst>
                                      </p:cBhvr>
                                      <p:tavLst>
                                        <p:tav tm="0">
                                          <p:val>
                                            <p:strVal val="#ppt_x"/>
                                          </p:val>
                                        </p:tav>
                                        <p:tav tm="100000">
                                          <p:val>
                                            <p:strVal val="#ppt_x"/>
                                          </p:val>
                                        </p:tav>
                                      </p:tavLst>
                                    </p:anim>
                                    <p:anim calcmode="lin" valueType="num">
                                      <p:cBhvr>
                                        <p:cTn id="33" dur="1000" fill="hold"/>
                                        <p:tgtEl>
                                          <p:spTgt spid="2663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6635"/>
                                        </p:tgtEl>
                                        <p:attrNameLst>
                                          <p:attrName>style.visibility</p:attrName>
                                        </p:attrNameLst>
                                      </p:cBhvr>
                                      <p:to>
                                        <p:strVal val="visible"/>
                                      </p:to>
                                    </p:set>
                                    <p:animEffect transition="in" filter="fade">
                                      <p:cBhvr>
                                        <p:cTn id="43" dur="1000"/>
                                        <p:tgtEl>
                                          <p:spTgt spid="26635"/>
                                        </p:tgtEl>
                                      </p:cBhvr>
                                    </p:animEffect>
                                    <p:anim calcmode="lin" valueType="num">
                                      <p:cBhvr>
                                        <p:cTn id="44" dur="1000" fill="hold"/>
                                        <p:tgtEl>
                                          <p:spTgt spid="26635"/>
                                        </p:tgtEl>
                                        <p:attrNameLst>
                                          <p:attrName>ppt_x</p:attrName>
                                        </p:attrNameLst>
                                      </p:cBhvr>
                                      <p:tavLst>
                                        <p:tav tm="0">
                                          <p:val>
                                            <p:strVal val="#ppt_x"/>
                                          </p:val>
                                        </p:tav>
                                        <p:tav tm="100000">
                                          <p:val>
                                            <p:strVal val="#ppt_x"/>
                                          </p:val>
                                        </p:tav>
                                      </p:tavLst>
                                    </p:anim>
                                    <p:anim calcmode="lin" valueType="num">
                                      <p:cBhvr>
                                        <p:cTn id="45" dur="1000" fill="hold"/>
                                        <p:tgtEl>
                                          <p:spTgt spid="2663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6634"/>
                                        </p:tgtEl>
                                        <p:attrNameLst>
                                          <p:attrName>style.visibility</p:attrName>
                                        </p:attrNameLst>
                                      </p:cBhvr>
                                      <p:to>
                                        <p:strVal val="visible"/>
                                      </p:to>
                                    </p:set>
                                    <p:animEffect transition="in" filter="fade">
                                      <p:cBhvr>
                                        <p:cTn id="49" dur="1000"/>
                                        <p:tgtEl>
                                          <p:spTgt spid="26634"/>
                                        </p:tgtEl>
                                      </p:cBhvr>
                                    </p:animEffect>
                                    <p:anim calcmode="lin" valueType="num">
                                      <p:cBhvr>
                                        <p:cTn id="50" dur="1000" fill="hold"/>
                                        <p:tgtEl>
                                          <p:spTgt spid="26634"/>
                                        </p:tgtEl>
                                        <p:attrNameLst>
                                          <p:attrName>ppt_x</p:attrName>
                                        </p:attrNameLst>
                                      </p:cBhvr>
                                      <p:tavLst>
                                        <p:tav tm="0">
                                          <p:val>
                                            <p:strVal val="#ppt_x"/>
                                          </p:val>
                                        </p:tav>
                                        <p:tav tm="100000">
                                          <p:val>
                                            <p:strVal val="#ppt_x"/>
                                          </p:val>
                                        </p:tav>
                                      </p:tavLst>
                                    </p:anim>
                                    <p:anim calcmode="lin" valueType="num">
                                      <p:cBhvr>
                                        <p:cTn id="51" dur="1000" fill="hold"/>
                                        <p:tgtEl>
                                          <p:spTgt spid="2663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1" grpId="0"/>
      <p:bldP spid="26632" grpId="0"/>
      <p:bldP spid="26634" grpId="0"/>
      <p:bldP spid="2663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48235"/>
            </a:gs>
            <a:gs pos="35001">
              <a:srgbClr val="FFFFFF"/>
            </a:gs>
            <a:gs pos="56000">
              <a:srgbClr val="E2F0D9"/>
            </a:gs>
            <a:gs pos="100000">
              <a:srgbClr val="E2F0D9"/>
            </a:gs>
          </a:gsLst>
          <a:lin ang="2700000"/>
        </a:gradFill>
        <a:effectLst/>
      </p:bgPr>
    </p:bg>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635844148"/>
              </p:ext>
            </p:extLst>
          </p:nvPr>
        </p:nvGraphicFramePr>
        <p:xfrm>
          <a:off x="64411" y="1025671"/>
          <a:ext cx="10940483" cy="2340395"/>
        </p:xfrm>
        <a:graphic>
          <a:graphicData uri="http://schemas.openxmlformats.org/drawingml/2006/table">
            <a:tbl>
              <a:tblPr firstRow="1" firstCol="1" bandRow="1">
                <a:tableStyleId>{8799B23B-EC83-4686-B30A-512413B5E67A}</a:tableStyleId>
              </a:tblPr>
              <a:tblGrid>
                <a:gridCol w="931820">
                  <a:extLst>
                    <a:ext uri="{9D8B030D-6E8A-4147-A177-3AD203B41FA5}">
                      <a16:colId xmlns:a16="http://schemas.microsoft.com/office/drawing/2014/main" val="2971426245"/>
                    </a:ext>
                  </a:extLst>
                </a:gridCol>
                <a:gridCol w="5670896">
                  <a:extLst>
                    <a:ext uri="{9D8B030D-6E8A-4147-A177-3AD203B41FA5}">
                      <a16:colId xmlns:a16="http://schemas.microsoft.com/office/drawing/2014/main" val="115446433"/>
                    </a:ext>
                  </a:extLst>
                </a:gridCol>
                <a:gridCol w="3672135">
                  <a:extLst>
                    <a:ext uri="{9D8B030D-6E8A-4147-A177-3AD203B41FA5}">
                      <a16:colId xmlns:a16="http://schemas.microsoft.com/office/drawing/2014/main" val="4290697059"/>
                    </a:ext>
                  </a:extLst>
                </a:gridCol>
                <a:gridCol w="665632">
                  <a:extLst>
                    <a:ext uri="{9D8B030D-6E8A-4147-A177-3AD203B41FA5}">
                      <a16:colId xmlns:a16="http://schemas.microsoft.com/office/drawing/2014/main" val="1505339171"/>
                    </a:ext>
                  </a:extLst>
                </a:gridCol>
              </a:tblGrid>
              <a:tr h="675459">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 </a:t>
                      </a: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Phytopharmacie et Protection des Végétaux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الصيدلة النباتية وحماية النباتات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1930262577"/>
                  </a:ext>
                </a:extLst>
              </a:tr>
              <a:tr h="643634">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Production et nutrition animale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الانتاج والتغذية الحيوانية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solidFill>
                      <a:schemeClr val="accent6">
                        <a:lumMod val="75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2810270325"/>
                  </a:ext>
                </a:extLst>
              </a:tr>
              <a:tr h="589213">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Production végétale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الانتاج النباتي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3627552418"/>
                  </a:ext>
                </a:extLst>
              </a:tr>
              <a:tr h="432089">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200" dirty="0"/>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kern="1200" dirty="0">
                          <a:effectLst/>
                          <a:latin typeface="Cambria" panose="02040503050406030204" pitchFamily="18" charset="0"/>
                        </a:rPr>
                        <a:t>Phytopathologie (A)</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علم أمراض النباتات (أ)</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solidFill>
                      <a:schemeClr val="accent6">
                        <a:lumMod val="75000"/>
                        <a:alpha val="2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200" kern="1200" dirty="0">
                        <a:effectLst/>
                      </a:endParaRPr>
                    </a:p>
                  </a:txBody>
                  <a:tcPr marL="68582" marR="68582" marT="0" marB="0" vert="vert" anchor="ctr"/>
                </a:tc>
                <a:extLst>
                  <a:ext uri="{0D108BD9-81ED-4DB2-BD59-A6C34878D82A}">
                    <a16:rowId xmlns:a16="http://schemas.microsoft.com/office/drawing/2014/main" val="2796222766"/>
                  </a:ext>
                </a:extLst>
              </a:tr>
            </a:tbl>
          </a:graphicData>
        </a:graphic>
      </p:graphicFrame>
      <p:sp>
        <p:nvSpPr>
          <p:cNvPr id="27652" name="Rectangle 14"/>
          <p:cNvSpPr>
            <a:spLocks noChangeArrowheads="1"/>
          </p:cNvSpPr>
          <p:nvPr/>
        </p:nvSpPr>
        <p:spPr bwMode="auto">
          <a:xfrm>
            <a:off x="7137400" y="383884"/>
            <a:ext cx="1744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SA" altLang="fr-FR" sz="3200" b="1" dirty="0">
                <a:solidFill>
                  <a:schemeClr val="accent6">
                    <a:lumMod val="75000"/>
                  </a:schemeClr>
                </a:solidFill>
                <a:latin typeface="Cambria" panose="02040503050406030204" pitchFamily="18" charset="0"/>
                <a:ea typeface="Times New Roman" panose="02020603050405020304" pitchFamily="18" charset="0"/>
              </a:rPr>
              <a:t>علوم</a:t>
            </a:r>
            <a:r>
              <a:rPr lang="ar-SA" altLang="fr-FR" sz="3200" b="1" dirty="0">
                <a:solidFill>
                  <a:schemeClr val="accent6">
                    <a:lumMod val="75000"/>
                  </a:schemeClr>
                </a:solidFill>
                <a:latin typeface="Century Gothic" panose="020B0502020202020204" pitchFamily="34" charset="0"/>
                <a:ea typeface="Times New Roman" panose="02020603050405020304" pitchFamily="18" charset="0"/>
                <a:cs typeface="Sakkal Majalla" charset="0"/>
              </a:rPr>
              <a:t> </a:t>
            </a:r>
            <a:r>
              <a:rPr lang="ar-DZ" altLang="fr-FR" sz="3200" b="1" dirty="0">
                <a:solidFill>
                  <a:schemeClr val="accent6">
                    <a:lumMod val="75000"/>
                  </a:schemeClr>
                </a:solidFill>
                <a:latin typeface="Cambria" panose="02040503050406030204" pitchFamily="18" charset="0"/>
                <a:ea typeface="Times New Roman" panose="02020603050405020304" pitchFamily="18" charset="0"/>
              </a:rPr>
              <a:t>فلاحية</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27653" name="Rectangle 16"/>
          <p:cNvSpPr>
            <a:spLocks noChangeArrowheads="1"/>
          </p:cNvSpPr>
          <p:nvPr/>
        </p:nvSpPr>
        <p:spPr bwMode="auto">
          <a:xfrm>
            <a:off x="261938" y="288627"/>
            <a:ext cx="59642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Sciences Agronomiques</a:t>
            </a:r>
            <a:endParaRPr lang="fr-FR" altLang="fr-FR" sz="3200" b="1" dirty="0">
              <a:solidFill>
                <a:schemeClr val="accent6">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27654" name="Rectangle 17"/>
          <p:cNvSpPr>
            <a:spLocks noChangeArrowheads="1"/>
          </p:cNvSpPr>
          <p:nvPr/>
        </p:nvSpPr>
        <p:spPr bwMode="auto">
          <a:xfrm>
            <a:off x="9039225" y="3905244"/>
            <a:ext cx="1703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ar-SA" altLang="fr-FR" sz="3200" b="1" dirty="0">
                <a:solidFill>
                  <a:schemeClr val="accent6">
                    <a:lumMod val="75000"/>
                  </a:schemeClr>
                </a:solidFill>
                <a:latin typeface="Cambria" panose="02040503050406030204" pitchFamily="18" charset="0"/>
                <a:ea typeface="Times New Roman" panose="02020603050405020304" pitchFamily="18" charset="0"/>
              </a:rPr>
              <a:t>بيئة و</a:t>
            </a:r>
            <a:r>
              <a:rPr lang="ar-DZ" altLang="fr-FR" sz="3200" b="1" dirty="0">
                <a:solidFill>
                  <a:schemeClr val="accent6">
                    <a:lumMod val="75000"/>
                  </a:schemeClr>
                </a:solidFill>
                <a:latin typeface="Cambria" panose="02040503050406030204" pitchFamily="18" charset="0"/>
                <a:ea typeface="Times New Roman" panose="02020603050405020304" pitchFamily="18" charset="0"/>
              </a:rPr>
              <a:t>م</a:t>
            </a:r>
            <a:r>
              <a:rPr lang="ar-SA" altLang="fr-FR" sz="3200" b="1" dirty="0">
                <a:solidFill>
                  <a:schemeClr val="accent6">
                    <a:lumMod val="75000"/>
                  </a:schemeClr>
                </a:solidFill>
                <a:latin typeface="Cambria" panose="02040503050406030204" pitchFamily="18" charset="0"/>
                <a:ea typeface="Times New Roman" panose="02020603050405020304" pitchFamily="18" charset="0"/>
              </a:rPr>
              <a:t>حيط</a:t>
            </a:r>
            <a:endPar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endParaRPr>
          </a:p>
        </p:txBody>
      </p:sp>
      <p:sp>
        <p:nvSpPr>
          <p:cNvPr id="27655" name="Rectangle 17"/>
          <p:cNvSpPr>
            <a:spLocks noChangeArrowheads="1"/>
          </p:cNvSpPr>
          <p:nvPr/>
        </p:nvSpPr>
        <p:spPr bwMode="auto">
          <a:xfrm>
            <a:off x="644521" y="3860795"/>
            <a:ext cx="6659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6">
                    <a:lumMod val="75000"/>
                  </a:schemeClr>
                </a:solidFill>
                <a:latin typeface="Cambria" panose="02040503050406030204" pitchFamily="18" charset="0"/>
                <a:ea typeface="Times New Roman" panose="02020603050405020304" pitchFamily="18" charset="0"/>
                <a:cs typeface="Arial" panose="020B0604020202020204" pitchFamily="34" charset="0"/>
              </a:rPr>
              <a:t>Filière Ecologie et  Environnement</a:t>
            </a:r>
          </a:p>
        </p:txBody>
      </p:sp>
      <p:graphicFrame>
        <p:nvGraphicFramePr>
          <p:cNvPr id="21" name="Tableau 20"/>
          <p:cNvGraphicFramePr>
            <a:graphicFrameLocks noGrp="1"/>
          </p:cNvGraphicFramePr>
          <p:nvPr>
            <p:extLst>
              <p:ext uri="{D42A27DB-BD31-4B8C-83A1-F6EECF244321}">
                <p14:modId xmlns:p14="http://schemas.microsoft.com/office/powerpoint/2010/main" val="2808733815"/>
              </p:ext>
            </p:extLst>
          </p:nvPr>
        </p:nvGraphicFramePr>
        <p:xfrm>
          <a:off x="147200" y="4620530"/>
          <a:ext cx="10941050" cy="1859169"/>
        </p:xfrm>
        <a:graphic>
          <a:graphicData uri="http://schemas.openxmlformats.org/drawingml/2006/table">
            <a:tbl>
              <a:tblPr firstRow="1" firstCol="1" bandRow="1">
                <a:tableStyleId>{8799B23B-EC83-4686-B30A-512413B5E67A}</a:tableStyleId>
              </a:tblPr>
              <a:tblGrid>
                <a:gridCol w="1036376">
                  <a:extLst>
                    <a:ext uri="{9D8B030D-6E8A-4147-A177-3AD203B41FA5}">
                      <a16:colId xmlns:a16="http://schemas.microsoft.com/office/drawing/2014/main" val="2971426245"/>
                    </a:ext>
                  </a:extLst>
                </a:gridCol>
                <a:gridCol w="5577097">
                  <a:extLst>
                    <a:ext uri="{9D8B030D-6E8A-4147-A177-3AD203B41FA5}">
                      <a16:colId xmlns:a16="http://schemas.microsoft.com/office/drawing/2014/main" val="115446433"/>
                    </a:ext>
                  </a:extLst>
                </a:gridCol>
                <a:gridCol w="3661911">
                  <a:extLst>
                    <a:ext uri="{9D8B030D-6E8A-4147-A177-3AD203B41FA5}">
                      <a16:colId xmlns:a16="http://schemas.microsoft.com/office/drawing/2014/main" val="4290697059"/>
                    </a:ext>
                  </a:extLst>
                </a:gridCol>
                <a:gridCol w="665666">
                  <a:extLst>
                    <a:ext uri="{9D8B030D-6E8A-4147-A177-3AD203B41FA5}">
                      <a16:colId xmlns:a16="http://schemas.microsoft.com/office/drawing/2014/main" val="1505339171"/>
                    </a:ext>
                  </a:extLst>
                </a:gridCol>
              </a:tblGrid>
              <a:tr h="680613">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dirty="0">
                          <a:latin typeface="Cambria" panose="02040503050406030204" pitchFamily="18" charset="0"/>
                        </a:rPr>
                        <a:t>MASTER </a:t>
                      </a:r>
                    </a:p>
                  </a:txBody>
                  <a:tcPr marL="68586" marR="68586"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Agroenvironnement et Bio-Indicateurs (A)</a:t>
                      </a:r>
                      <a:endParaRPr lang="fr-FR" sz="2000" b="1" kern="1200" dirty="0">
                        <a:solidFill>
                          <a:schemeClr val="tx1"/>
                        </a:solidFill>
                        <a:effectLst/>
                        <a:latin typeface="Cambria" panose="02040503050406030204" pitchFamily="18" charset="0"/>
                        <a:ea typeface="+mn-ea"/>
                        <a:cs typeface="+mn-cs"/>
                      </a:endParaRPr>
                    </a:p>
                  </a:txBody>
                  <a:tcPr marL="68586" marR="6858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solidFill>
                            <a:schemeClr val="tx1"/>
                          </a:solidFill>
                          <a:effectLst/>
                          <a:latin typeface="Cambria" panose="02040503050406030204" pitchFamily="18" charset="0"/>
                          <a:ea typeface="+mn-ea"/>
                          <a:cs typeface="+mn-cs"/>
                        </a:rPr>
                        <a:t>محيط فلاحي ومؤشرات حيوية (أ)</a:t>
                      </a:r>
                      <a:endParaRPr lang="fr-FR" sz="2000" b="1" kern="1200" dirty="0">
                        <a:solidFill>
                          <a:schemeClr val="tx1"/>
                        </a:solidFill>
                        <a:effectLst/>
                        <a:latin typeface="Cambria" panose="02040503050406030204" pitchFamily="18" charset="0"/>
                        <a:ea typeface="+mn-ea"/>
                        <a:cs typeface="+mn-cs"/>
                      </a:endParaRPr>
                    </a:p>
                  </a:txBody>
                  <a:tcPr marL="68586" marR="68586"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b="1" dirty="0">
                          <a:latin typeface="Cambria" panose="02040503050406030204" pitchFamily="18" charset="0"/>
                        </a:rPr>
                        <a:t>ماستر</a:t>
                      </a:r>
                      <a:endParaRPr lang="fr-FR" sz="1800" b="1" dirty="0">
                        <a:latin typeface="Cambria" panose="02040503050406030204" pitchFamily="18" charset="0"/>
                      </a:endParaRPr>
                    </a:p>
                  </a:txBody>
                  <a:tcPr marL="68586" marR="68586" marT="0" marB="0" vert="vert" anchor="ctr"/>
                </a:tc>
                <a:extLst>
                  <a:ext uri="{0D108BD9-81ED-4DB2-BD59-A6C34878D82A}">
                    <a16:rowId xmlns:a16="http://schemas.microsoft.com/office/drawing/2014/main" val="1930262577"/>
                  </a:ext>
                </a:extLst>
              </a:tr>
              <a:tr h="589278">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dirty="0">
                        <a:effectLst/>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Biodiversité et Environnement (A)</a:t>
                      </a:r>
                      <a:endParaRPr lang="fr-FR" sz="2000" b="1" kern="1200" dirty="0">
                        <a:solidFill>
                          <a:schemeClr val="tx1"/>
                        </a:solidFill>
                        <a:effectLst/>
                        <a:latin typeface="Cambria" panose="02040503050406030204" pitchFamily="18" charset="0"/>
                        <a:ea typeface="+mn-ea"/>
                        <a:cs typeface="+mn-cs"/>
                      </a:endParaRPr>
                    </a:p>
                  </a:txBody>
                  <a:tcPr marL="68586" marR="68586" marT="0" marB="0" anchor="ctr">
                    <a:solidFill>
                      <a:schemeClr val="accent6">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solidFill>
                            <a:schemeClr val="tx1"/>
                          </a:solidFill>
                          <a:effectLst/>
                          <a:latin typeface="Cambria" panose="02040503050406030204" pitchFamily="18" charset="0"/>
                          <a:ea typeface="+mn-ea"/>
                          <a:cs typeface="+mn-cs"/>
                        </a:rPr>
                        <a:t>التنوع البيئي والمحيط (أ)</a:t>
                      </a:r>
                      <a:endParaRPr lang="fr-FR" sz="2000" b="1" kern="1200" dirty="0">
                        <a:solidFill>
                          <a:schemeClr val="tx1"/>
                        </a:solidFill>
                        <a:effectLst/>
                        <a:latin typeface="Cambria" panose="02040503050406030204" pitchFamily="18" charset="0"/>
                        <a:ea typeface="+mn-ea"/>
                        <a:cs typeface="+mn-cs"/>
                      </a:endParaRPr>
                    </a:p>
                  </a:txBody>
                  <a:tcPr marL="68586" marR="68586" marT="0" marB="0" anchor="ctr">
                    <a:solidFill>
                      <a:schemeClr val="accent6">
                        <a:lumMod val="75000"/>
                        <a:alpha val="20000"/>
                      </a:scheme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anchor="ctr"/>
                </a:tc>
                <a:extLst>
                  <a:ext uri="{0D108BD9-81ED-4DB2-BD59-A6C34878D82A}">
                    <a16:rowId xmlns:a16="http://schemas.microsoft.com/office/drawing/2014/main" val="2810270325"/>
                  </a:ext>
                </a:extLst>
              </a:tr>
              <a:tr h="589278">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2000" b="1" kern="1200" dirty="0">
                        <a:solidFill>
                          <a:schemeClr val="tx1"/>
                        </a:solidFill>
                        <a:effectLst/>
                        <a:latin typeface="Cambria" panose="02040503050406030204" pitchFamily="18" charset="0"/>
                        <a:ea typeface="+mn-ea"/>
                        <a:cs typeface="+mn-cs"/>
                      </a:endParaRPr>
                    </a:p>
                  </a:txBody>
                  <a:tcPr marL="68586" marR="68586"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 Ecologie et Microbienne (A)</a:t>
                      </a:r>
                    </a:p>
                  </a:txBody>
                  <a:tcPr marL="68586" marR="68586" marT="0" marB="0" anchor="ctr">
                    <a:solidFill>
                      <a:schemeClr val="accent6">
                        <a:lumMod val="75000"/>
                        <a:alpha val="2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solidFill>
                            <a:schemeClr val="tx1"/>
                          </a:solidFill>
                          <a:effectLst/>
                          <a:latin typeface="Cambria" panose="02040503050406030204" pitchFamily="18" charset="0"/>
                          <a:ea typeface="+mn-ea"/>
                          <a:cs typeface="+mn-cs"/>
                        </a:rPr>
                        <a:t>علم البيئة الميكروبية (أ)</a:t>
                      </a:r>
                      <a:endParaRPr lang="fr-FR" sz="2000" b="1" kern="1200" dirty="0">
                        <a:solidFill>
                          <a:schemeClr val="tx1"/>
                        </a:solidFill>
                        <a:effectLst/>
                        <a:latin typeface="Cambria" panose="02040503050406030204" pitchFamily="18" charset="0"/>
                        <a:ea typeface="+mn-ea"/>
                        <a:cs typeface="+mn-cs"/>
                      </a:endParaRPr>
                    </a:p>
                  </a:txBody>
                  <a:tcPr marL="68586" marR="68586" marT="0" marB="0" anchor="ctr">
                    <a:solidFill>
                      <a:schemeClr val="accent6">
                        <a:lumMod val="75000"/>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latin typeface="Cambria" panose="02040503050406030204" pitchFamily="18" charset="0"/>
                      </a:endParaRPr>
                    </a:p>
                  </a:txBody>
                  <a:tcPr marL="68586" marR="68586" marT="0" marB="0" vert="vert" anchor="ctr"/>
                </a:tc>
                <a:extLst>
                  <a:ext uri="{0D108BD9-81ED-4DB2-BD59-A6C34878D82A}">
                    <a16:rowId xmlns:a16="http://schemas.microsoft.com/office/drawing/2014/main" val="2614415396"/>
                  </a:ext>
                </a:extLst>
              </a:tr>
            </a:tbl>
          </a:graphicData>
        </a:graphic>
      </p:graphicFrame>
      <p:grpSp>
        <p:nvGrpSpPr>
          <p:cNvPr id="11" name="Groupe 10"/>
          <p:cNvGrpSpPr/>
          <p:nvPr/>
        </p:nvGrpSpPr>
        <p:grpSpPr>
          <a:xfrm>
            <a:off x="10127677" y="28638"/>
            <a:ext cx="2022759" cy="1826002"/>
            <a:chOff x="10218242" y="11541"/>
            <a:chExt cx="2409029" cy="1905335"/>
          </a:xfrm>
          <a:solidFill>
            <a:schemeClr val="accent6">
              <a:lumMod val="75000"/>
            </a:schemeClr>
          </a:solidFill>
          <a:effectLst>
            <a:glow rad="228600">
              <a:schemeClr val="bg1">
                <a:alpha val="36000"/>
              </a:schemeClr>
            </a:glow>
            <a:outerShdw blurRad="63500" sx="102000" sy="102000" algn="ctr" rotWithShape="0">
              <a:schemeClr val="accent6">
                <a:lumMod val="60000"/>
                <a:lumOff val="40000"/>
                <a:alpha val="40000"/>
              </a:schemeClr>
            </a:outerShdw>
            <a:reflection stA="62000" endPos="55000" dir="5400000" sy="-100000" algn="bl" rotWithShape="0"/>
          </a:effectLst>
        </p:grpSpPr>
        <p:sp>
          <p:nvSpPr>
            <p:cNvPr id="15" name="Forme libre 14"/>
            <p:cNvSpPr/>
            <p:nvPr/>
          </p:nvSpPr>
          <p:spPr>
            <a:xfrm>
              <a:off x="10267745" y="11541"/>
              <a:ext cx="2296438" cy="1905335"/>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p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10218242" y="654547"/>
              <a:ext cx="2409029" cy="545952"/>
            </a:xfrm>
            <a:prstGeom prst="rect">
              <a:avLst/>
            </a:prstGeom>
            <a:noFill/>
          </p:spPr>
          <p:txBody>
            <a:bodyPr wrap="square">
              <a:spAutoFit/>
            </a:bodyPr>
            <a:lstStyle/>
            <a:p>
              <a:pPr algn="ctr">
                <a:defRPr/>
              </a:pPr>
              <a:r>
                <a:rPr lang="fr-FR" sz="2800" b="1" dirty="0">
                  <a:solidFill>
                    <a:schemeClr val="bg1"/>
                  </a:solidFill>
                  <a:latin typeface="Cambria" panose="02040503050406030204" pitchFamily="18" charset="0"/>
                </a:rPr>
                <a:t>D00LAL04</a:t>
              </a: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fade">
                                      <p:cBhvr>
                                        <p:cTn id="13" dur="1000"/>
                                        <p:tgtEl>
                                          <p:spTgt spid="27652"/>
                                        </p:tgtEl>
                                      </p:cBhvr>
                                    </p:animEffect>
                                    <p:anim calcmode="lin" valueType="num">
                                      <p:cBhvr>
                                        <p:cTn id="14" dur="1000" fill="hold"/>
                                        <p:tgtEl>
                                          <p:spTgt spid="27652"/>
                                        </p:tgtEl>
                                        <p:attrNameLst>
                                          <p:attrName>ppt_x</p:attrName>
                                        </p:attrNameLst>
                                      </p:cBhvr>
                                      <p:tavLst>
                                        <p:tav tm="0">
                                          <p:val>
                                            <p:strVal val="#ppt_x"/>
                                          </p:val>
                                        </p:tav>
                                        <p:tav tm="100000">
                                          <p:val>
                                            <p:strVal val="#ppt_x"/>
                                          </p:val>
                                        </p:tav>
                                      </p:tavLst>
                                    </p:anim>
                                    <p:anim calcmode="lin" valueType="num">
                                      <p:cBhvr>
                                        <p:cTn id="15" dur="1000" fill="hold"/>
                                        <p:tgtEl>
                                          <p:spTgt spid="2765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Effect transition="in" filter="fade">
                                      <p:cBhvr>
                                        <p:cTn id="19" dur="1000"/>
                                        <p:tgtEl>
                                          <p:spTgt spid="27653"/>
                                        </p:tgtEl>
                                      </p:cBhvr>
                                    </p:animEffect>
                                    <p:anim calcmode="lin" valueType="num">
                                      <p:cBhvr>
                                        <p:cTn id="20" dur="1000" fill="hold"/>
                                        <p:tgtEl>
                                          <p:spTgt spid="27653"/>
                                        </p:tgtEl>
                                        <p:attrNameLst>
                                          <p:attrName>ppt_x</p:attrName>
                                        </p:attrNameLst>
                                      </p:cBhvr>
                                      <p:tavLst>
                                        <p:tav tm="0">
                                          <p:val>
                                            <p:strVal val="#ppt_x"/>
                                          </p:val>
                                        </p:tav>
                                        <p:tav tm="100000">
                                          <p:val>
                                            <p:strVal val="#ppt_x"/>
                                          </p:val>
                                        </p:tav>
                                      </p:tavLst>
                                    </p:anim>
                                    <p:anim calcmode="lin" valueType="num">
                                      <p:cBhvr>
                                        <p:cTn id="21" dur="1000" fill="hold"/>
                                        <p:tgtEl>
                                          <p:spTgt spid="2765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7654"/>
                                        </p:tgtEl>
                                        <p:attrNameLst>
                                          <p:attrName>style.visibility</p:attrName>
                                        </p:attrNameLst>
                                      </p:cBhvr>
                                      <p:to>
                                        <p:strVal val="visible"/>
                                      </p:to>
                                    </p:set>
                                    <p:animEffect transition="in" filter="fade">
                                      <p:cBhvr>
                                        <p:cTn id="31" dur="1000"/>
                                        <p:tgtEl>
                                          <p:spTgt spid="27654"/>
                                        </p:tgtEl>
                                      </p:cBhvr>
                                    </p:animEffect>
                                    <p:anim calcmode="lin" valueType="num">
                                      <p:cBhvr>
                                        <p:cTn id="32" dur="1000" fill="hold"/>
                                        <p:tgtEl>
                                          <p:spTgt spid="27654"/>
                                        </p:tgtEl>
                                        <p:attrNameLst>
                                          <p:attrName>ppt_x</p:attrName>
                                        </p:attrNameLst>
                                      </p:cBhvr>
                                      <p:tavLst>
                                        <p:tav tm="0">
                                          <p:val>
                                            <p:strVal val="#ppt_x"/>
                                          </p:val>
                                        </p:tav>
                                        <p:tav tm="100000">
                                          <p:val>
                                            <p:strVal val="#ppt_x"/>
                                          </p:val>
                                        </p:tav>
                                      </p:tavLst>
                                    </p:anim>
                                    <p:anim calcmode="lin" valueType="num">
                                      <p:cBhvr>
                                        <p:cTn id="33" dur="1000" fill="hold"/>
                                        <p:tgtEl>
                                          <p:spTgt spid="2765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7655"/>
                                        </p:tgtEl>
                                        <p:attrNameLst>
                                          <p:attrName>style.visibility</p:attrName>
                                        </p:attrNameLst>
                                      </p:cBhvr>
                                      <p:to>
                                        <p:strVal val="visible"/>
                                      </p:to>
                                    </p:set>
                                    <p:animEffect transition="in" filter="fade">
                                      <p:cBhvr>
                                        <p:cTn id="37" dur="1000"/>
                                        <p:tgtEl>
                                          <p:spTgt spid="27655"/>
                                        </p:tgtEl>
                                      </p:cBhvr>
                                    </p:animEffect>
                                    <p:anim calcmode="lin" valueType="num">
                                      <p:cBhvr>
                                        <p:cTn id="38" dur="1000" fill="hold"/>
                                        <p:tgtEl>
                                          <p:spTgt spid="27655"/>
                                        </p:tgtEl>
                                        <p:attrNameLst>
                                          <p:attrName>ppt_x</p:attrName>
                                        </p:attrNameLst>
                                      </p:cBhvr>
                                      <p:tavLst>
                                        <p:tav tm="0">
                                          <p:val>
                                            <p:strVal val="#ppt_x"/>
                                          </p:val>
                                        </p:tav>
                                        <p:tav tm="100000">
                                          <p:val>
                                            <p:strVal val="#ppt_x"/>
                                          </p:val>
                                        </p:tav>
                                      </p:tavLst>
                                    </p:anim>
                                    <p:anim calcmode="lin" valueType="num">
                                      <p:cBhvr>
                                        <p:cTn id="39" dur="1000" fill="hold"/>
                                        <p:tgtEl>
                                          <p:spTgt spid="2765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7FAFD"/>
            </a:gs>
            <a:gs pos="48000">
              <a:schemeClr val="accent2">
                <a:lumMod val="20000"/>
                <a:lumOff val="80000"/>
              </a:schemeClr>
            </a:gs>
            <a:gs pos="75000">
              <a:schemeClr val="accent2">
                <a:lumMod val="20000"/>
                <a:lumOff val="80000"/>
              </a:schemeClr>
            </a:gs>
            <a:gs pos="31000">
              <a:srgbClr val="E0A074"/>
            </a:gs>
            <a:gs pos="100000">
              <a:schemeClr val="accent2">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28850" y="350838"/>
            <a:ext cx="7453312" cy="1237680"/>
          </a:xfrm>
        </p:spPr>
        <p:txBody>
          <a:bodyPr/>
          <a:lstStyle/>
          <a:p>
            <a:pPr lvl="0" algn="ctr"/>
            <a:r>
              <a:rPr lang="ar-DZ" sz="2800" b="1" i="1" dirty="0">
                <a:solidFill>
                  <a:srgbClr val="FF0000"/>
                </a:solidFill>
              </a:rPr>
              <a:t>مسار مهندس دولة </a:t>
            </a:r>
            <a:br>
              <a:rPr lang="ar-DZ" sz="2800" b="1" i="1" dirty="0">
                <a:solidFill>
                  <a:srgbClr val="FF0000"/>
                </a:solidFill>
              </a:rPr>
            </a:br>
            <a:r>
              <a:rPr lang="fr-FR" sz="2800" b="1" i="1" dirty="0">
                <a:solidFill>
                  <a:srgbClr val="FF0000"/>
                </a:solidFill>
                <a:latin typeface="+mn-lt"/>
              </a:rPr>
              <a:t>FORMATION EN PARCOURS D’INGENIEUR D’ETAT  </a:t>
            </a:r>
            <a:endParaRPr lang="fr-FR" sz="2800" b="1" dirty="0">
              <a:solidFill>
                <a:srgbClr val="FF0000"/>
              </a:solidFill>
              <a:latin typeface="+mn-lt"/>
            </a:endParaRPr>
          </a:p>
        </p:txBody>
      </p:sp>
      <p:graphicFrame>
        <p:nvGraphicFramePr>
          <p:cNvPr id="4" name="Tableau 3"/>
          <p:cNvGraphicFramePr>
            <a:graphicFrameLocks noGrp="1"/>
          </p:cNvGraphicFramePr>
          <p:nvPr>
            <p:extLst>
              <p:ext uri="{D42A27DB-BD31-4B8C-83A1-F6EECF244321}">
                <p14:modId xmlns:p14="http://schemas.microsoft.com/office/powerpoint/2010/main" val="2606126667"/>
              </p:ext>
            </p:extLst>
          </p:nvPr>
        </p:nvGraphicFramePr>
        <p:xfrm>
          <a:off x="333427" y="2841171"/>
          <a:ext cx="10939358" cy="755373"/>
        </p:xfrm>
        <a:graphic>
          <a:graphicData uri="http://schemas.openxmlformats.org/drawingml/2006/table">
            <a:tbl>
              <a:tblPr firstRow="1" bandRow="1">
                <a:tableStyleId>{5DA37D80-6434-44D0-A028-1B22A696006F}</a:tableStyleId>
              </a:tblPr>
              <a:tblGrid>
                <a:gridCol w="5469679">
                  <a:extLst>
                    <a:ext uri="{9D8B030D-6E8A-4147-A177-3AD203B41FA5}">
                      <a16:colId xmlns:a16="http://schemas.microsoft.com/office/drawing/2014/main" val="4289657664"/>
                    </a:ext>
                  </a:extLst>
                </a:gridCol>
                <a:gridCol w="5469679">
                  <a:extLst>
                    <a:ext uri="{9D8B030D-6E8A-4147-A177-3AD203B41FA5}">
                      <a16:colId xmlns:a16="http://schemas.microsoft.com/office/drawing/2014/main" val="2139996856"/>
                    </a:ext>
                  </a:extLst>
                </a:gridCol>
              </a:tblGrid>
              <a:tr h="755373">
                <a:tc>
                  <a:txBody>
                    <a:bodyPr/>
                    <a:lstStyle/>
                    <a:p>
                      <a:pPr algn="ctr">
                        <a:lnSpc>
                          <a:spcPct val="150000"/>
                        </a:lnSpc>
                      </a:pPr>
                      <a:r>
                        <a:rPr lang="fr-FR" sz="2800" dirty="0"/>
                        <a:t>Sciences Agronomiques</a:t>
                      </a:r>
                      <a:r>
                        <a:rPr lang="ar-DZ" sz="2800" dirty="0"/>
                        <a:t> </a:t>
                      </a:r>
                      <a:endParaRPr lang="fr-FR" sz="28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ar-DZ" sz="2800" dirty="0"/>
                        <a:t>علوم فلاحية </a:t>
                      </a:r>
                      <a:endParaRPr lang="fr-FR" sz="2800" dirty="0">
                        <a:latin typeface="Arial Black" panose="020B0A04020102020204" pitchFamily="34" charset="0"/>
                      </a:endParaRPr>
                    </a:p>
                  </a:txBody>
                  <a:tcPr/>
                </a:tc>
                <a:extLst>
                  <a:ext uri="{0D108BD9-81ED-4DB2-BD59-A6C34878D82A}">
                    <a16:rowId xmlns:a16="http://schemas.microsoft.com/office/drawing/2014/main" val="3811250100"/>
                  </a:ext>
                </a:extLst>
              </a:tr>
            </a:tbl>
          </a:graphicData>
        </a:graphic>
      </p:graphicFrame>
      <p:grpSp>
        <p:nvGrpSpPr>
          <p:cNvPr id="8" name="Groupe 7"/>
          <p:cNvGrpSpPr/>
          <p:nvPr/>
        </p:nvGrpSpPr>
        <p:grpSpPr>
          <a:xfrm>
            <a:off x="9682162" y="732407"/>
            <a:ext cx="2509836" cy="704508"/>
            <a:chOff x="10237042" y="11541"/>
            <a:chExt cx="2141662" cy="1821040"/>
          </a:xfrm>
          <a:solidFill>
            <a:schemeClr val="accent1">
              <a:lumMod val="75000"/>
            </a:schemeClr>
          </a:solidFill>
          <a:effectLst>
            <a:glow rad="228600">
              <a:schemeClr val="bg1">
                <a:alpha val="36000"/>
              </a:schemeClr>
            </a:glow>
            <a:outerShdw blurRad="63500" sx="102000" sy="102000" algn="ctr" rotWithShape="0">
              <a:schemeClr val="accent6">
                <a:lumMod val="60000"/>
                <a:lumOff val="40000"/>
                <a:alpha val="40000"/>
              </a:schemeClr>
            </a:outerShdw>
            <a:reflection stA="62000" endPos="55000" dir="5400000" sy="-100000" algn="bl" rotWithShape="0"/>
          </a:effectLst>
        </p:grpSpPr>
        <p:sp>
          <p:nvSpPr>
            <p:cNvPr id="9" name="Forme libre 8"/>
            <p:cNvSpPr/>
            <p:nvPr/>
          </p:nvSpPr>
          <p:spPr>
            <a:xfrm>
              <a:off x="10324853" y="11541"/>
              <a:ext cx="2053851" cy="1821040"/>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6">
                <a:lumMod val="60000"/>
                <a:lumOff val="40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ZoneTexte 9"/>
            <p:cNvSpPr txBox="1"/>
            <p:nvPr/>
          </p:nvSpPr>
          <p:spPr>
            <a:xfrm>
              <a:off x="10237042" y="555463"/>
              <a:ext cx="2141662" cy="513381"/>
            </a:xfrm>
            <a:prstGeom prst="rect">
              <a:avLst/>
            </a:prstGeom>
            <a:noFill/>
          </p:spPr>
          <p:txBody>
            <a:bodyPr wrap="square">
              <a:spAutoFit/>
            </a:bodyPr>
            <a:lstStyle/>
            <a:p>
              <a:pPr algn="ctr">
                <a:defRPr/>
              </a:pPr>
              <a:r>
                <a:rPr lang="fr-FR" sz="2400" b="1" dirty="0">
                  <a:solidFill>
                    <a:schemeClr val="bg1"/>
                  </a:solidFill>
                  <a:latin typeface="Cambria" panose="02040503050406030204" pitchFamily="18" charset="0"/>
                </a:rPr>
                <a:t>D03TCL01</a:t>
              </a:r>
              <a:endParaRPr lang="fr-FR" sz="2800" b="1" dirty="0">
                <a:solidFill>
                  <a:schemeClr val="bg1"/>
                </a:solidFill>
                <a:latin typeface="Cambria" panose="02040503050406030204" pitchFamily="18" charset="0"/>
              </a:endParaRPr>
            </a:p>
          </p:txBody>
        </p:sp>
      </p:grpSp>
    </p:spTree>
    <p:extLst>
      <p:ext uri="{BB962C8B-B14F-4D97-AF65-F5344CB8AC3E}">
        <p14:creationId xmlns:p14="http://schemas.microsoft.com/office/powerpoint/2010/main" val="2213698975"/>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66FF"/>
            </a:gs>
            <a:gs pos="33000">
              <a:srgbClr val="FFFFFF"/>
            </a:gs>
            <a:gs pos="63000">
              <a:srgbClr val="99CCFF"/>
            </a:gs>
            <a:gs pos="100000">
              <a:srgbClr val="99CCFF"/>
            </a:gs>
          </a:gsLst>
          <a:lin ang="2700000"/>
        </a:gradFill>
        <a:effectLst/>
      </p:bgPr>
    </p:bg>
    <p:spTree>
      <p:nvGrpSpPr>
        <p:cNvPr id="1" name=""/>
        <p:cNvGrpSpPr/>
        <p:nvPr/>
      </p:nvGrpSpPr>
      <p:grpSpPr>
        <a:xfrm>
          <a:off x="0" y="0"/>
          <a:ext cx="0" cy="0"/>
          <a:chOff x="0" y="0"/>
          <a:chExt cx="0" cy="0"/>
        </a:xfrm>
      </p:grpSpPr>
      <p:sp>
        <p:nvSpPr>
          <p:cNvPr id="40962" name="Titre 1"/>
          <p:cNvSpPr txBox="1">
            <a:spLocks/>
          </p:cNvSpPr>
          <p:nvPr/>
        </p:nvSpPr>
        <p:spPr bwMode="auto">
          <a:xfrm>
            <a:off x="658368" y="481012"/>
            <a:ext cx="10881360" cy="277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ar-DZ" altLang="fr-FR" sz="4400" b="1" dirty="0">
                <a:solidFill>
                  <a:srgbClr val="0000FF"/>
                </a:solidFill>
                <a:latin typeface="Cambria" panose="02040503050406030204" pitchFamily="18" charset="0"/>
                <a:ea typeface="Trebuchet MS" panose="020B0603020202020204" pitchFamily="34" charset="0"/>
                <a:cs typeface="Trebuchet MS" panose="020B0603020202020204" pitchFamily="34" charset="0"/>
              </a:rPr>
              <a:t>علوم وتقنيات النشاطات البدنية والرياضية</a:t>
            </a:r>
            <a:endParaRPr lang="fr-FR" altLang="fr-FR" sz="4400" b="1" dirty="0">
              <a:solidFill>
                <a:srgbClr val="0000FF"/>
              </a:solidFill>
              <a:latin typeface="Cambria" panose="02040503050406030204" pitchFamily="18" charset="0"/>
              <a:ea typeface="Trebuchet MS" panose="020B0603020202020204" pitchFamily="34" charset="0"/>
              <a:cs typeface="Trebuchet MS" panose="020B0603020202020204" pitchFamily="34" charset="0"/>
            </a:endParaRPr>
          </a:p>
          <a:p>
            <a:pPr algn="ctr">
              <a:lnSpc>
                <a:spcPct val="100000"/>
              </a:lnSpc>
              <a:spcBef>
                <a:spcPct val="0"/>
              </a:spcBef>
              <a:buFont typeface="Arial" panose="020B0604020202020204" pitchFamily="34" charset="0"/>
              <a:buNone/>
            </a:pPr>
            <a:br>
              <a:rPr lang="ar-DZ" altLang="fr-FR" sz="3600" b="1" dirty="0">
                <a:solidFill>
                  <a:srgbClr val="0000FF"/>
                </a:solidFill>
                <a:latin typeface="Cambria" panose="02040503050406030204" pitchFamily="18" charset="0"/>
                <a:ea typeface="Trebuchet MS" panose="020B0603020202020204" pitchFamily="34" charset="0"/>
                <a:cs typeface="Trebuchet MS" panose="020B0603020202020204" pitchFamily="34" charset="0"/>
              </a:rPr>
            </a:br>
            <a:r>
              <a:rPr lang="fr-FR" altLang="fr-FR" sz="3600" b="1" dirty="0">
                <a:solidFill>
                  <a:srgbClr val="0000FF"/>
                </a:solidFill>
                <a:latin typeface="Cambria" panose="02040503050406030204" pitchFamily="18" charset="0"/>
                <a:ea typeface="Trebuchet MS" panose="020B0603020202020204" pitchFamily="34" charset="0"/>
                <a:cs typeface="Trebuchet MS" panose="020B0603020202020204" pitchFamily="34" charset="0"/>
              </a:rPr>
              <a:t>DOMAINE Sciences et Techniques des Activités Physiques et Sportives (STAPS)</a:t>
            </a:r>
          </a:p>
          <a:p>
            <a:endParaRPr lang="fr-FR" altLang="fr-FR" sz="3600" b="1" dirty="0">
              <a:solidFill>
                <a:srgbClr val="0000FF"/>
              </a:solidFill>
              <a:latin typeface="Cambria" panose="02040503050406030204" pitchFamily="18" charset="0"/>
              <a:ea typeface="Trebuchet MS" panose="020B0603020202020204" pitchFamily="34" charset="0"/>
              <a:cs typeface="Trebuchet MS" panose="020B0603020202020204" pitchFamily="34" charset="0"/>
            </a:endParaRPr>
          </a:p>
        </p:txBody>
      </p:sp>
      <p:grpSp>
        <p:nvGrpSpPr>
          <p:cNvPr id="40964" name="Groupe 3"/>
          <p:cNvGrpSpPr>
            <a:grpSpLocks/>
          </p:cNvGrpSpPr>
          <p:nvPr/>
        </p:nvGrpSpPr>
        <p:grpSpPr bwMode="auto">
          <a:xfrm>
            <a:off x="1723455" y="3533762"/>
            <a:ext cx="6672399" cy="2242178"/>
            <a:chOff x="5196339" y="4146037"/>
            <a:chExt cx="5959571" cy="1400569"/>
          </a:xfrm>
        </p:grpSpPr>
        <p:grpSp>
          <p:nvGrpSpPr>
            <p:cNvPr id="40968" name="Groupe 8"/>
            <p:cNvGrpSpPr>
              <a:grpSpLocks/>
            </p:cNvGrpSpPr>
            <p:nvPr/>
          </p:nvGrpSpPr>
          <p:grpSpPr bwMode="auto">
            <a:xfrm>
              <a:off x="5303320" y="4146037"/>
              <a:ext cx="5852590" cy="1400569"/>
              <a:chOff x="3791501" y="3841240"/>
              <a:chExt cx="6183870" cy="1400569"/>
            </a:xfrm>
          </p:grpSpPr>
          <p:sp>
            <p:nvSpPr>
              <p:cNvPr id="13" name="Arrondir un rectangle avec un coin du même côté 15"/>
              <p:cNvSpPr/>
              <p:nvPr/>
            </p:nvSpPr>
            <p:spPr>
              <a:xfrm rot="5400000">
                <a:off x="5767570" y="1865173"/>
                <a:ext cx="1400567" cy="535270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8374104" y="3640540"/>
                <a:ext cx="1400567" cy="1801967"/>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 name="ZoneTexte 10"/>
            <p:cNvSpPr txBox="1"/>
            <p:nvPr/>
          </p:nvSpPr>
          <p:spPr bwMode="auto">
            <a:xfrm>
              <a:off x="5196339" y="4436134"/>
              <a:ext cx="4254140" cy="868959"/>
            </a:xfrm>
            <a:prstGeom prst="rect">
              <a:avLst/>
            </a:prstGeom>
            <a:noFill/>
          </p:spPr>
          <p:txBody>
            <a:bodyPr wrap="square">
              <a:spAutoFit/>
            </a:bodyPr>
            <a:lstStyle/>
            <a:p>
              <a:pPr marL="285750" indent="-285750" algn="r" rtl="1">
                <a:buFont typeface="Wingdings" panose="05000000000000000000" pitchFamily="2" charset="2"/>
                <a:buChar char="§"/>
                <a:defRPr/>
              </a:pPr>
              <a:r>
                <a:rPr lang="ar-DZ" altLang="fr-FR" sz="3600" b="1" dirty="0">
                  <a:solidFill>
                    <a:schemeClr val="accent1">
                      <a:lumMod val="75000"/>
                    </a:schemeClr>
                  </a:solidFill>
                  <a:ea typeface="Times New Roman" panose="02020603050405020304" pitchFamily="18" charset="0"/>
                  <a:cs typeface="Sakkal Majalla" charset="0"/>
                </a:rPr>
                <a:t>نشاط بدني رياضي تربوي</a:t>
              </a:r>
              <a:endParaRPr lang="fr-FR" altLang="fr-FR" sz="3600" b="1" dirty="0">
                <a:solidFill>
                  <a:schemeClr val="accent1">
                    <a:lumMod val="75000"/>
                  </a:schemeClr>
                </a:solidFill>
                <a:ea typeface="Times New Roman" panose="02020603050405020304" pitchFamily="18" charset="0"/>
                <a:cs typeface="Sakkal Majalla" charset="0"/>
              </a:endParaRPr>
            </a:p>
            <a:p>
              <a:pPr marL="285750" indent="-285750" algn="r" rtl="1">
                <a:buFont typeface="Wingdings" panose="05000000000000000000" pitchFamily="2" charset="2"/>
                <a:buChar char="§"/>
                <a:defRPr/>
              </a:pPr>
              <a:r>
                <a:rPr lang="ar-SA" altLang="fr-FR" sz="3600" b="1" dirty="0">
                  <a:solidFill>
                    <a:schemeClr val="accent1">
                      <a:lumMod val="75000"/>
                    </a:schemeClr>
                  </a:solidFill>
                  <a:ea typeface="Times New Roman" panose="02020603050405020304" pitchFamily="18" charset="0"/>
                  <a:cs typeface="Sakkal Majalla" charset="0"/>
                </a:rPr>
                <a:t>تدريب رياضي </a:t>
              </a:r>
              <a:endParaRPr lang="fr-FR" altLang="fr-FR" sz="3600" dirty="0">
                <a:solidFill>
                  <a:schemeClr val="accent1">
                    <a:lumMod val="75000"/>
                  </a:schemeClr>
                </a:solidFill>
                <a:ea typeface="Times New Roman" panose="02020603050405020304" pitchFamily="18" charset="0"/>
                <a:cs typeface="Sakkal Majalla" charset="0"/>
              </a:endParaRPr>
            </a:p>
          </p:txBody>
        </p:sp>
      </p:grpSp>
      <p:sp>
        <p:nvSpPr>
          <p:cNvPr id="16" name="ZoneTexte 15"/>
          <p:cNvSpPr txBox="1"/>
          <p:nvPr/>
        </p:nvSpPr>
        <p:spPr>
          <a:xfrm>
            <a:off x="6389832" y="4307042"/>
            <a:ext cx="2107440" cy="584775"/>
          </a:xfrm>
          <a:prstGeom prst="rect">
            <a:avLst/>
          </a:prstGeom>
          <a:noFill/>
        </p:spPr>
        <p:txBody>
          <a:bodyPr wrap="square">
            <a:spAutoFit/>
          </a:bodyPr>
          <a:lstStyle/>
          <a:p>
            <a:pPr algn="ctr">
              <a:defRPr/>
            </a:pPr>
            <a:r>
              <a:rPr lang="fr-FR" sz="3200" b="1" dirty="0">
                <a:solidFill>
                  <a:schemeClr val="bg1"/>
                </a:solidFill>
                <a:latin typeface="Cambria" panose="02040503050406030204" pitchFamily="18" charset="0"/>
              </a:rPr>
              <a:t>J00LAL01</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decel="50000" fill="hold">
                                          <p:stCondLst>
                                            <p:cond delay="0"/>
                                          </p:stCondLst>
                                        </p:cTn>
                                        <p:tgtEl>
                                          <p:spTgt spid="409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62"/>
                                        </p:tgtEl>
                                        <p:attrNameLst>
                                          <p:attrName>ppt_w</p:attrName>
                                        </p:attrNameLst>
                                      </p:cBhvr>
                                      <p:tavLst>
                                        <p:tav tm="0">
                                          <p:val>
                                            <p:strVal val="#ppt_w*.05"/>
                                          </p:val>
                                        </p:tav>
                                        <p:tav tm="100000">
                                          <p:val>
                                            <p:strVal val="#ppt_w"/>
                                          </p:val>
                                        </p:tav>
                                      </p:tavLst>
                                    </p:anim>
                                    <p:anim calcmode="lin" valueType="num">
                                      <p:cBhvr>
                                        <p:cTn id="10" dur="1000" fill="hold"/>
                                        <p:tgtEl>
                                          <p:spTgt spid="409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62"/>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40964"/>
                                        </p:tgtEl>
                                        <p:attrNameLst>
                                          <p:attrName>style.visibility</p:attrName>
                                        </p:attrNameLst>
                                      </p:cBhvr>
                                      <p:to>
                                        <p:strVal val="visible"/>
                                      </p:to>
                                    </p:set>
                                    <p:anim calcmode="lin" valueType="num">
                                      <p:cBhvr>
                                        <p:cTn id="18" dur="500" fill="hold"/>
                                        <p:tgtEl>
                                          <p:spTgt spid="40964"/>
                                        </p:tgtEl>
                                        <p:attrNameLst>
                                          <p:attrName>ppt_w</p:attrName>
                                        </p:attrNameLst>
                                      </p:cBhvr>
                                      <p:tavLst>
                                        <p:tav tm="0">
                                          <p:val>
                                            <p:fltVal val="0"/>
                                          </p:val>
                                        </p:tav>
                                        <p:tav tm="100000">
                                          <p:val>
                                            <p:strVal val="#ppt_w"/>
                                          </p:val>
                                        </p:tav>
                                      </p:tavLst>
                                    </p:anim>
                                    <p:anim calcmode="lin" valueType="num">
                                      <p:cBhvr>
                                        <p:cTn id="19" dur="500" fill="hold"/>
                                        <p:tgtEl>
                                          <p:spTgt spid="4096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63" presetClass="path" presetSubtype="0" accel="50000" decel="50000" fill="hold" nodeType="afterEffect">
                                  <p:stCondLst>
                                    <p:cond delay="0"/>
                                  </p:stCondLst>
                                  <p:childTnLst>
                                    <p:animMotion origin="layout" path="M 0.08321 -3.7037E-6 L 0.33321 -3.7037E-6 " pathEditMode="relative" rAng="0" ptsTypes="AA">
                                      <p:cBhvr>
                                        <p:cTn id="22" dur="2000" fill="hold"/>
                                        <p:tgtEl>
                                          <p:spTgt spid="4096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66FF"/>
            </a:gs>
            <a:gs pos="28999">
              <a:srgbClr val="FFFFFF"/>
            </a:gs>
            <a:gs pos="63000">
              <a:srgbClr val="CEE1F2"/>
            </a:gs>
            <a:gs pos="100000">
              <a:srgbClr val="CEE1F2"/>
            </a:gs>
          </a:gsLst>
          <a:lin ang="2700000"/>
        </a:gradFill>
        <a:effectLst/>
      </p:bgPr>
    </p:bg>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4023103939"/>
              </p:ext>
            </p:extLst>
          </p:nvPr>
        </p:nvGraphicFramePr>
        <p:xfrm>
          <a:off x="339725" y="1787520"/>
          <a:ext cx="10653713" cy="1344613"/>
        </p:xfrm>
        <a:graphic>
          <a:graphicData uri="http://schemas.openxmlformats.org/drawingml/2006/table">
            <a:tbl>
              <a:tblPr firstRow="1" firstCol="1" bandRow="1">
                <a:tableStyleId>{BDBED569-4797-4DF1-A0F4-6AAB3CD982D8}</a:tableStyleId>
              </a:tblPr>
              <a:tblGrid>
                <a:gridCol w="1142356">
                  <a:extLst>
                    <a:ext uri="{9D8B030D-6E8A-4147-A177-3AD203B41FA5}">
                      <a16:colId xmlns:a16="http://schemas.microsoft.com/office/drawing/2014/main" val="2971426245"/>
                    </a:ext>
                  </a:extLst>
                </a:gridCol>
                <a:gridCol w="4928461">
                  <a:extLst>
                    <a:ext uri="{9D8B030D-6E8A-4147-A177-3AD203B41FA5}">
                      <a16:colId xmlns:a16="http://schemas.microsoft.com/office/drawing/2014/main" val="115446433"/>
                    </a:ext>
                  </a:extLst>
                </a:gridCol>
                <a:gridCol w="3227203">
                  <a:extLst>
                    <a:ext uri="{9D8B030D-6E8A-4147-A177-3AD203B41FA5}">
                      <a16:colId xmlns:a16="http://schemas.microsoft.com/office/drawing/2014/main" val="4290697059"/>
                    </a:ext>
                  </a:extLst>
                </a:gridCol>
                <a:gridCol w="1355693">
                  <a:extLst>
                    <a:ext uri="{9D8B030D-6E8A-4147-A177-3AD203B41FA5}">
                      <a16:colId xmlns:a16="http://schemas.microsoft.com/office/drawing/2014/main" val="1505339171"/>
                    </a:ext>
                  </a:extLst>
                </a:gridCol>
              </a:tblGrid>
              <a:tr h="723131">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LICENCE</a:t>
                      </a:r>
                      <a:endParaRPr lang="fr-FR" sz="2000" b="1" i="1" dirty="0">
                        <a:effectLst/>
                        <a:latin typeface="Cambria" panose="02040503050406030204" pitchFamily="18" charset="0"/>
                        <a:ea typeface="Times New Roman" panose="02020603050405020304" pitchFamily="18" charset="0"/>
                      </a:endParaRPr>
                    </a:p>
                  </a:txBody>
                  <a:tcPr marL="68577" marR="68577"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effectLst/>
                          <a:latin typeface="Cambria" panose="02040503050406030204" pitchFamily="18" charset="0"/>
                        </a:rPr>
                        <a:t>Education et motricité (A)</a:t>
                      </a:r>
                      <a:endParaRPr lang="fr-FR" sz="2000" b="1" kern="1200" dirty="0">
                        <a:solidFill>
                          <a:schemeClr val="tx1"/>
                        </a:solidFill>
                        <a:effectLst/>
                        <a:latin typeface="Cambria" panose="02040503050406030204" pitchFamily="18" charset="0"/>
                        <a:ea typeface="+mn-ea"/>
                        <a:cs typeface="+mn-cs"/>
                      </a:endParaRPr>
                    </a:p>
                  </a:txBody>
                  <a:tcPr marL="68589" marR="68589" marT="0" marB="0" anchor="ctr"/>
                </a:tc>
                <a:tc>
                  <a:txBody>
                    <a:bodyPr/>
                    <a:lstStyle/>
                    <a:p>
                      <a:pPr algn="r">
                        <a:spcAft>
                          <a:spcPts val="0"/>
                        </a:spcAft>
                      </a:pPr>
                      <a:r>
                        <a:rPr lang="ar-SA" sz="2000" b="1" kern="1200" dirty="0">
                          <a:effectLst/>
                          <a:latin typeface="Cambria" panose="02040503050406030204" pitchFamily="18" charset="0"/>
                        </a:rPr>
                        <a:t>التربية وعلم الحركة (أ)</a:t>
                      </a:r>
                      <a:endParaRPr lang="fr-FR" sz="2000" b="1" kern="1200" dirty="0">
                        <a:solidFill>
                          <a:schemeClr val="tx1"/>
                        </a:solidFill>
                        <a:effectLst/>
                        <a:latin typeface="Cambria" panose="02040503050406030204" pitchFamily="18" charset="0"/>
                        <a:ea typeface="+mn-ea"/>
                        <a:cs typeface="+mn-cs"/>
                      </a:endParaRPr>
                    </a:p>
                  </a:txBody>
                  <a:tcPr marL="68589" marR="68589"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ar-DZ" sz="2000" b="1" kern="1200" dirty="0">
                          <a:latin typeface="Cambria" panose="02040503050406030204" pitchFamily="18" charset="0"/>
                        </a:rPr>
                        <a:t>ليسانس</a:t>
                      </a:r>
                      <a:endParaRPr lang="fr-FR" sz="2000" b="1" kern="1200" dirty="0">
                        <a:solidFill>
                          <a:schemeClr val="tx1"/>
                        </a:solidFill>
                        <a:latin typeface="Cambria" panose="02040503050406030204" pitchFamily="18" charset="0"/>
                        <a:ea typeface="+mn-ea"/>
                        <a:cs typeface="+mn-cs"/>
                      </a:endParaRPr>
                    </a:p>
                  </a:txBody>
                  <a:tcPr marL="68577" marR="68577" marT="0" marB="0" anchor="ctr"/>
                </a:tc>
                <a:extLst>
                  <a:ext uri="{0D108BD9-81ED-4DB2-BD59-A6C34878D82A}">
                    <a16:rowId xmlns:a16="http://schemas.microsoft.com/office/drawing/2014/main" val="1930262577"/>
                  </a:ext>
                </a:extLst>
              </a:tr>
              <a:tr h="621482">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1" dirty="0">
                          <a:latin typeface="Cambria" panose="02040503050406030204" pitchFamily="18" charset="0"/>
                        </a:rPr>
                        <a:t>MASTER</a:t>
                      </a:r>
                    </a:p>
                  </a:txBody>
                  <a:tcPr marL="68577" marR="68577" marT="0" marB="0" anchor="ctr">
                    <a:solidFill>
                      <a:srgbClr val="99CC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Activité Physique et Sportive Scolaire (A)</a:t>
                      </a:r>
                    </a:p>
                  </a:txBody>
                  <a:tcPr marL="68589" marR="68589" marT="0" marB="0" anchor="ctr">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النشاط البدني الرياضي المدرسي (أ)</a:t>
                      </a:r>
                      <a:endParaRPr lang="fr-FR" sz="2000" b="1" kern="1200" dirty="0">
                        <a:solidFill>
                          <a:schemeClr val="tx1"/>
                        </a:solidFill>
                        <a:effectLst/>
                        <a:latin typeface="Cambria" panose="02040503050406030204" pitchFamily="18" charset="0"/>
                        <a:ea typeface="+mn-ea"/>
                        <a:cs typeface="+mn-cs"/>
                      </a:endParaRPr>
                    </a:p>
                  </a:txBody>
                  <a:tcPr marL="68589" marR="68589" marT="0" marB="0" anchor="ctr">
                    <a:solidFill>
                      <a:srgbClr val="99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b="1" dirty="0">
                          <a:latin typeface="Cambria" panose="02040503050406030204" pitchFamily="18" charset="0"/>
                        </a:rPr>
                        <a:t>ماستر</a:t>
                      </a:r>
                      <a:endParaRPr lang="fr-FR" sz="2000" b="1" dirty="0">
                        <a:latin typeface="Cambria" panose="02040503050406030204" pitchFamily="18" charset="0"/>
                      </a:endParaRPr>
                    </a:p>
                  </a:txBody>
                  <a:tcPr marL="68577" marR="68577" marT="0" marB="0" anchor="ctr">
                    <a:solidFill>
                      <a:srgbClr val="99CCFF"/>
                    </a:solidFill>
                  </a:tcPr>
                </a:tc>
                <a:extLst>
                  <a:ext uri="{0D108BD9-81ED-4DB2-BD59-A6C34878D82A}">
                    <a16:rowId xmlns:a16="http://schemas.microsoft.com/office/drawing/2014/main" val="2810270325"/>
                  </a:ext>
                </a:extLst>
              </a:tr>
            </a:tbl>
          </a:graphicData>
        </a:graphic>
      </p:graphicFrame>
      <p:sp>
        <p:nvSpPr>
          <p:cNvPr id="42003" name="Rectangle 9"/>
          <p:cNvSpPr>
            <a:spLocks noChangeArrowheads="1"/>
          </p:cNvSpPr>
          <p:nvPr/>
        </p:nvSpPr>
        <p:spPr bwMode="auto">
          <a:xfrm>
            <a:off x="5187950" y="1130300"/>
            <a:ext cx="324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DZ" altLang="fr-FR" sz="1800">
                <a:latin typeface="Century Gothic" panose="020B0502020202020204" pitchFamily="34" charset="0"/>
              </a:rPr>
              <a:t>  </a:t>
            </a:r>
            <a:endParaRPr lang="fr-FR" altLang="fr-FR" sz="1800">
              <a:latin typeface="Century Gothic" panose="020B0502020202020204" pitchFamily="34" charset="0"/>
            </a:endParaRPr>
          </a:p>
        </p:txBody>
      </p:sp>
      <p:graphicFrame>
        <p:nvGraphicFramePr>
          <p:cNvPr id="16" name="Tableau 15"/>
          <p:cNvGraphicFramePr>
            <a:graphicFrameLocks noGrp="1"/>
          </p:cNvGraphicFramePr>
          <p:nvPr>
            <p:extLst>
              <p:ext uri="{D42A27DB-BD31-4B8C-83A1-F6EECF244321}">
                <p14:modId xmlns:p14="http://schemas.microsoft.com/office/powerpoint/2010/main" val="263908860"/>
              </p:ext>
            </p:extLst>
          </p:nvPr>
        </p:nvGraphicFramePr>
        <p:xfrm>
          <a:off x="404813" y="4843462"/>
          <a:ext cx="11107737" cy="1208087"/>
        </p:xfrm>
        <a:graphic>
          <a:graphicData uri="http://schemas.openxmlformats.org/drawingml/2006/table">
            <a:tbl>
              <a:tblPr firstRow="1" firstCol="1" bandRow="1">
                <a:tableStyleId>{BDBED569-4797-4DF1-A0F4-6AAB3CD982D8}</a:tableStyleId>
              </a:tblPr>
              <a:tblGrid>
                <a:gridCol w="1318254">
                  <a:extLst>
                    <a:ext uri="{9D8B030D-6E8A-4147-A177-3AD203B41FA5}">
                      <a16:colId xmlns:a16="http://schemas.microsoft.com/office/drawing/2014/main" val="681313859"/>
                    </a:ext>
                  </a:extLst>
                </a:gridCol>
                <a:gridCol w="4376874">
                  <a:extLst>
                    <a:ext uri="{9D8B030D-6E8A-4147-A177-3AD203B41FA5}">
                      <a16:colId xmlns:a16="http://schemas.microsoft.com/office/drawing/2014/main" val="115446433"/>
                    </a:ext>
                  </a:extLst>
                </a:gridCol>
                <a:gridCol w="4415029">
                  <a:extLst>
                    <a:ext uri="{9D8B030D-6E8A-4147-A177-3AD203B41FA5}">
                      <a16:colId xmlns:a16="http://schemas.microsoft.com/office/drawing/2014/main" val="4290697059"/>
                    </a:ext>
                  </a:extLst>
                </a:gridCol>
                <a:gridCol w="997580">
                  <a:extLst>
                    <a:ext uri="{9D8B030D-6E8A-4147-A177-3AD203B41FA5}">
                      <a16:colId xmlns:a16="http://schemas.microsoft.com/office/drawing/2014/main" val="4167948978"/>
                    </a:ext>
                  </a:extLst>
                </a:gridCol>
              </a:tblGrid>
              <a:tr h="5475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latin typeface="Cambria" panose="02040503050406030204" pitchFamily="18" charset="0"/>
                        </a:rPr>
                        <a:t>LICENCE</a:t>
                      </a:r>
                      <a:endParaRPr lang="fr-FR" sz="2000" b="1" kern="1200" dirty="0">
                        <a:solidFill>
                          <a:schemeClr val="tx1"/>
                        </a:solidFill>
                        <a:latin typeface="Cambria" panose="02040503050406030204" pitchFamily="18" charset="0"/>
                        <a:ea typeface="+mn-ea"/>
                        <a:cs typeface="+mn-cs"/>
                      </a:endParaRPr>
                    </a:p>
                  </a:txBody>
                  <a:tcPr marL="68589" marR="68589"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Entrainement Sportif Compétitif (A) </a:t>
                      </a:r>
                    </a:p>
                  </a:txBody>
                  <a:tcPr marL="68580" marR="68580" marT="0" marB="0" anchor="ctr"/>
                </a:tc>
                <a:tc>
                  <a:txBody>
                    <a:bodyPr/>
                    <a:lstStyle/>
                    <a:p>
                      <a:pPr algn="r">
                        <a:spcAft>
                          <a:spcPts val="0"/>
                        </a:spcAft>
                      </a:pPr>
                      <a:r>
                        <a:rPr lang="ar-SA" sz="2000" b="1" kern="1200" dirty="0">
                          <a:solidFill>
                            <a:schemeClr val="tx1"/>
                          </a:solidFill>
                          <a:effectLst/>
                          <a:latin typeface="Cambria" panose="02040503050406030204" pitchFamily="18" charset="0"/>
                          <a:ea typeface="+mn-ea"/>
                          <a:cs typeface="+mn-cs"/>
                        </a:rPr>
                        <a:t>التدريب الرياضي التنافسي </a:t>
                      </a:r>
                      <a:r>
                        <a:rPr lang="ar-DZ" sz="2000" b="1" kern="1200" dirty="0">
                          <a:solidFill>
                            <a:schemeClr val="tx1"/>
                          </a:solidFill>
                          <a:effectLst/>
                          <a:latin typeface="Cambria" panose="02040503050406030204" pitchFamily="18" charset="0"/>
                          <a:ea typeface="+mn-ea"/>
                          <a:cs typeface="+mn-cs"/>
                        </a:rPr>
                        <a:t>(أ)</a:t>
                      </a:r>
                      <a:endParaRPr lang="fr-FR" sz="2000" b="1" kern="1200" dirty="0">
                        <a:solidFill>
                          <a:schemeClr val="tx1"/>
                        </a:solidFill>
                        <a:effectLst/>
                        <a:latin typeface="Cambria" panose="02040503050406030204" pitchFamily="18" charset="0"/>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DZ" sz="2000" b="1" kern="1200" dirty="0">
                          <a:latin typeface="Cambria" panose="02040503050406030204" pitchFamily="18" charset="0"/>
                        </a:rPr>
                        <a:t>ليسانس</a:t>
                      </a:r>
                      <a:endParaRPr lang="fr-FR" sz="2000" b="1" kern="1200" dirty="0">
                        <a:solidFill>
                          <a:schemeClr val="tx1"/>
                        </a:solidFill>
                        <a:latin typeface="Cambria" panose="02040503050406030204" pitchFamily="18" charset="0"/>
                        <a:ea typeface="+mn-ea"/>
                        <a:cs typeface="+mn-cs"/>
                      </a:endParaRPr>
                    </a:p>
                  </a:txBody>
                  <a:tcPr marL="68589" marR="68589" marT="0" marB="0" anchor="ctr"/>
                </a:tc>
                <a:extLst>
                  <a:ext uri="{0D108BD9-81ED-4DB2-BD59-A6C34878D82A}">
                    <a16:rowId xmlns:a16="http://schemas.microsoft.com/office/drawing/2014/main" val="3810031354"/>
                  </a:ext>
                </a:extLst>
              </a:tr>
              <a:tr h="6605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latin typeface="Cambria" panose="02040503050406030204" pitchFamily="18" charset="0"/>
                        </a:rPr>
                        <a:t>MASTER</a:t>
                      </a:r>
                      <a:endParaRPr lang="fr-FR" sz="2000" b="1" kern="1200" dirty="0">
                        <a:solidFill>
                          <a:schemeClr val="tx1"/>
                        </a:solidFill>
                        <a:latin typeface="Cambria" panose="02040503050406030204" pitchFamily="18" charset="0"/>
                        <a:ea typeface="+mn-ea"/>
                        <a:cs typeface="+mn-cs"/>
                      </a:endParaRPr>
                    </a:p>
                  </a:txBody>
                  <a:tcPr marL="68589" marR="68589" marT="0" marB="0" anchor="ctr">
                    <a:solidFill>
                      <a:srgbClr val="99CC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ambria" panose="02040503050406030204" pitchFamily="18" charset="0"/>
                          <a:ea typeface="+mn-ea"/>
                          <a:cs typeface="+mn-cs"/>
                        </a:rPr>
                        <a:t>Entrainement Sportif d’Elite (A)</a:t>
                      </a:r>
                    </a:p>
                  </a:txBody>
                  <a:tcPr marL="68580" marR="68580" marT="0" marB="0" anchor="ctr">
                    <a:solidFill>
                      <a:srgbClr val="99CCFF"/>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2000" b="1" kern="1200" dirty="0">
                          <a:effectLst/>
                          <a:latin typeface="Cambria" panose="02040503050406030204" pitchFamily="18" charset="0"/>
                        </a:rPr>
                        <a:t>التدريب الرياضي النخبوي (أ)</a:t>
                      </a:r>
                      <a:endParaRPr lang="fr-FR" sz="2000" b="1" dirty="0">
                        <a:effectLst/>
                        <a:latin typeface="Cambria" panose="02040503050406030204" pitchFamily="18" charset="0"/>
                      </a:endParaRPr>
                    </a:p>
                  </a:txBody>
                  <a:tcPr marL="68580" marR="68580" marT="0" marB="0" anchor="ctr">
                    <a:solidFill>
                      <a:srgbClr val="99CC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ar-DZ" sz="2000" b="1" kern="1200" dirty="0">
                          <a:latin typeface="Cambria" panose="02040503050406030204" pitchFamily="18" charset="0"/>
                        </a:rPr>
                        <a:t>ماستر</a:t>
                      </a:r>
                      <a:endParaRPr lang="fr-FR" sz="2000" b="1" kern="1200" dirty="0">
                        <a:solidFill>
                          <a:schemeClr val="tx1"/>
                        </a:solidFill>
                        <a:latin typeface="Cambria" panose="02040503050406030204" pitchFamily="18" charset="0"/>
                        <a:ea typeface="+mn-ea"/>
                        <a:cs typeface="+mn-cs"/>
                      </a:endParaRPr>
                    </a:p>
                  </a:txBody>
                  <a:tcPr marL="68589" marR="68589" marT="0" marB="0" anchor="ctr">
                    <a:solidFill>
                      <a:srgbClr val="99CCFF"/>
                    </a:solidFill>
                  </a:tcPr>
                </a:tc>
                <a:extLst>
                  <a:ext uri="{0D108BD9-81ED-4DB2-BD59-A6C34878D82A}">
                    <a16:rowId xmlns:a16="http://schemas.microsoft.com/office/drawing/2014/main" val="3735519487"/>
                  </a:ext>
                </a:extLst>
              </a:tr>
            </a:tbl>
          </a:graphicData>
        </a:graphic>
      </p:graphicFrame>
      <p:sp>
        <p:nvSpPr>
          <p:cNvPr id="28710" name="Rectangle 3"/>
          <p:cNvSpPr>
            <a:spLocks noChangeArrowheads="1"/>
          </p:cNvSpPr>
          <p:nvPr/>
        </p:nvSpPr>
        <p:spPr bwMode="auto">
          <a:xfrm>
            <a:off x="411261" y="593121"/>
            <a:ext cx="67548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fr-FR" altLang="fr-FR" b="1" dirty="0">
                <a:solidFill>
                  <a:schemeClr val="accent1">
                    <a:lumMod val="75000"/>
                  </a:schemeClr>
                </a:solidFill>
                <a:latin typeface="Cambria" panose="02040503050406030204" pitchFamily="18" charset="0"/>
                <a:ea typeface="Times New Roman" panose="02020603050405020304" pitchFamily="18" charset="0"/>
                <a:cs typeface="Sakkal Majalla" charset="0"/>
              </a:rPr>
              <a:t>Filière</a:t>
            </a:r>
            <a:r>
              <a:rPr lang="fr-FR" altLang="fr-FR" dirty="0">
                <a:latin typeface="Cambria" panose="02040503050406030204" pitchFamily="18" charset="0"/>
                <a:ea typeface="Times New Roman" panose="02020603050405020304" pitchFamily="18" charset="0"/>
                <a:cs typeface="Arial" panose="020B0604020202020204" pitchFamily="34" charset="0"/>
              </a:rPr>
              <a:t> </a:t>
            </a:r>
            <a:r>
              <a:rPr lang="fr-FR" altLang="fr-FR" b="1" dirty="0">
                <a:solidFill>
                  <a:schemeClr val="accent1">
                    <a:lumMod val="75000"/>
                  </a:schemeClr>
                </a:solidFill>
                <a:latin typeface="Cambria" panose="02040503050406030204" pitchFamily="18" charset="0"/>
                <a:ea typeface="Times New Roman" panose="02020603050405020304" pitchFamily="18" charset="0"/>
                <a:cs typeface="Sakkal Majalla" charset="0"/>
              </a:rPr>
              <a:t>Activité Physique et Sportive Educative</a:t>
            </a:r>
          </a:p>
        </p:txBody>
      </p:sp>
      <p:sp>
        <p:nvSpPr>
          <p:cNvPr id="28711" name="Rectangle 5"/>
          <p:cNvSpPr>
            <a:spLocks noChangeArrowheads="1"/>
          </p:cNvSpPr>
          <p:nvPr/>
        </p:nvSpPr>
        <p:spPr bwMode="auto">
          <a:xfrm>
            <a:off x="615950" y="3942775"/>
            <a:ext cx="5505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fr-FR" altLang="fr-FR" sz="3200" b="1" dirty="0">
                <a:solidFill>
                  <a:schemeClr val="accent1">
                    <a:lumMod val="75000"/>
                  </a:schemeClr>
                </a:solidFill>
                <a:latin typeface="Cambria" panose="02040503050406030204" pitchFamily="18" charset="0"/>
                <a:ea typeface="Times New Roman" panose="02020603050405020304" pitchFamily="18" charset="0"/>
                <a:cs typeface="Sakkal Majalla" charset="0"/>
              </a:rPr>
              <a:t>Filière Entrainement Sportif</a:t>
            </a:r>
          </a:p>
        </p:txBody>
      </p:sp>
      <p:sp>
        <p:nvSpPr>
          <p:cNvPr id="28712" name="Rectangle 1"/>
          <p:cNvSpPr>
            <a:spLocks noChangeArrowheads="1"/>
          </p:cNvSpPr>
          <p:nvPr/>
        </p:nvSpPr>
        <p:spPr bwMode="auto">
          <a:xfrm>
            <a:off x="6745902" y="575680"/>
            <a:ext cx="3595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DZ" altLang="fr-FR" sz="3200" b="1" dirty="0">
                <a:solidFill>
                  <a:schemeClr val="accent1">
                    <a:lumMod val="75000"/>
                  </a:schemeClr>
                </a:solidFill>
                <a:latin typeface="Century Gothic" panose="020B0502020202020204" pitchFamily="34" charset="0"/>
                <a:ea typeface="Times New Roman" panose="02020603050405020304" pitchFamily="18" charset="0"/>
                <a:cs typeface="Sakkal Majalla" charset="0"/>
              </a:rPr>
              <a:t>نشاط بدني رياضي تربوي</a:t>
            </a:r>
            <a:endParaRPr lang="fr-FR" altLang="fr-FR" sz="3200" b="1" dirty="0">
              <a:solidFill>
                <a:schemeClr val="accent1">
                  <a:lumMod val="75000"/>
                </a:schemeClr>
              </a:solidFill>
              <a:latin typeface="Century Gothic" panose="020B0502020202020204" pitchFamily="34" charset="0"/>
              <a:ea typeface="Times New Roman" panose="02020603050405020304" pitchFamily="18" charset="0"/>
              <a:cs typeface="Sakkal Majalla" charset="0"/>
            </a:endParaRPr>
          </a:p>
        </p:txBody>
      </p:sp>
      <p:sp>
        <p:nvSpPr>
          <p:cNvPr id="28713" name="Rectangle 3"/>
          <p:cNvSpPr>
            <a:spLocks noChangeArrowheads="1"/>
          </p:cNvSpPr>
          <p:nvPr/>
        </p:nvSpPr>
        <p:spPr bwMode="auto">
          <a:xfrm>
            <a:off x="8634159" y="3911218"/>
            <a:ext cx="24064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SA" altLang="fr-FR" sz="3600" b="1" dirty="0">
                <a:solidFill>
                  <a:schemeClr val="accent1">
                    <a:lumMod val="75000"/>
                  </a:schemeClr>
                </a:solidFill>
                <a:latin typeface="Century Gothic" panose="020B0502020202020204" pitchFamily="34" charset="0"/>
                <a:ea typeface="Times New Roman" panose="02020603050405020304" pitchFamily="18" charset="0"/>
                <a:cs typeface="Sakkal Majalla" charset="0"/>
              </a:rPr>
              <a:t>تدريب رياضي </a:t>
            </a:r>
            <a:endParaRPr lang="fr-FR" altLang="fr-FR" sz="3600" dirty="0">
              <a:solidFill>
                <a:schemeClr val="accent1">
                  <a:lumMod val="75000"/>
                </a:schemeClr>
              </a:solidFill>
              <a:latin typeface="Century Gothic" panose="020B0502020202020204" pitchFamily="34" charset="0"/>
              <a:ea typeface="Times New Roman" panose="02020603050405020304" pitchFamily="18" charset="0"/>
              <a:cs typeface="Sakkal Majalla" charset="0"/>
            </a:endParaRPr>
          </a:p>
        </p:txBody>
      </p:sp>
      <p:grpSp>
        <p:nvGrpSpPr>
          <p:cNvPr id="11" name="Groupe 10"/>
          <p:cNvGrpSpPr/>
          <p:nvPr/>
        </p:nvGrpSpPr>
        <p:grpSpPr>
          <a:xfrm>
            <a:off x="10084560" y="-47334"/>
            <a:ext cx="2107440" cy="1829921"/>
            <a:chOff x="10237044" y="11541"/>
            <a:chExt cx="2141662" cy="1821040"/>
          </a:xfrm>
          <a:solidFill>
            <a:schemeClr val="accent1">
              <a:lumMod val="75000"/>
            </a:schemeClr>
          </a:solidFill>
          <a:effectLst>
            <a:glow rad="228600">
              <a:schemeClr val="bg1">
                <a:alpha val="36000"/>
              </a:schemeClr>
            </a:glow>
            <a:outerShdw blurRad="63500" sx="102000" sy="102000" algn="ctr" rotWithShape="0">
              <a:schemeClr val="accent6">
                <a:lumMod val="60000"/>
                <a:lumOff val="40000"/>
                <a:alpha val="40000"/>
              </a:schemeClr>
            </a:outerShdw>
            <a:reflection stA="62000" endPos="55000" dir="5400000" sy="-100000" algn="bl" rotWithShape="0"/>
          </a:effectLst>
        </p:grpSpPr>
        <p:sp>
          <p:nvSpPr>
            <p:cNvPr id="12" name="Forme libre 11"/>
            <p:cNvSpPr/>
            <p:nvPr/>
          </p:nvSpPr>
          <p:spPr>
            <a:xfrm>
              <a:off x="10324855" y="11541"/>
              <a:ext cx="1902255" cy="1821040"/>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p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ZoneTexte 12"/>
            <p:cNvSpPr txBox="1"/>
            <p:nvPr/>
          </p:nvSpPr>
          <p:spPr>
            <a:xfrm>
              <a:off x="10237044" y="555463"/>
              <a:ext cx="2141662" cy="581937"/>
            </a:xfrm>
            <a:prstGeom prst="rect">
              <a:avLst/>
            </a:prstGeom>
            <a:noFill/>
          </p:spPr>
          <p:txBody>
            <a:bodyPr wrap="square">
              <a:spAutoFit/>
            </a:bodyPr>
            <a:lstStyle/>
            <a:p>
              <a:pPr algn="ctr">
                <a:defRPr/>
              </a:pPr>
              <a:r>
                <a:rPr lang="fr-FR" sz="3200" b="1" dirty="0">
                  <a:solidFill>
                    <a:schemeClr val="bg1"/>
                  </a:solidFill>
                  <a:latin typeface="Cambria" panose="02040503050406030204" pitchFamily="18" charset="0"/>
                </a:rPr>
                <a:t>J00LAL01</a:t>
              </a: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8710"/>
                                        </p:tgtEl>
                                        <p:attrNameLst>
                                          <p:attrName>style.visibility</p:attrName>
                                        </p:attrNameLst>
                                      </p:cBhvr>
                                      <p:to>
                                        <p:strVal val="visible"/>
                                      </p:to>
                                    </p:set>
                                    <p:animEffect transition="in" filter="fade">
                                      <p:cBhvr>
                                        <p:cTn id="13" dur="1000"/>
                                        <p:tgtEl>
                                          <p:spTgt spid="28710"/>
                                        </p:tgtEl>
                                      </p:cBhvr>
                                    </p:animEffect>
                                    <p:anim calcmode="lin" valueType="num">
                                      <p:cBhvr>
                                        <p:cTn id="14" dur="1000" fill="hold"/>
                                        <p:tgtEl>
                                          <p:spTgt spid="28710"/>
                                        </p:tgtEl>
                                        <p:attrNameLst>
                                          <p:attrName>ppt_x</p:attrName>
                                        </p:attrNameLst>
                                      </p:cBhvr>
                                      <p:tavLst>
                                        <p:tav tm="0">
                                          <p:val>
                                            <p:strVal val="#ppt_x"/>
                                          </p:val>
                                        </p:tav>
                                        <p:tav tm="100000">
                                          <p:val>
                                            <p:strVal val="#ppt_x"/>
                                          </p:val>
                                        </p:tav>
                                      </p:tavLst>
                                    </p:anim>
                                    <p:anim calcmode="lin" valueType="num">
                                      <p:cBhvr>
                                        <p:cTn id="15" dur="1000" fill="hold"/>
                                        <p:tgtEl>
                                          <p:spTgt spid="287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8712"/>
                                        </p:tgtEl>
                                        <p:attrNameLst>
                                          <p:attrName>style.visibility</p:attrName>
                                        </p:attrNameLst>
                                      </p:cBhvr>
                                      <p:to>
                                        <p:strVal val="visible"/>
                                      </p:to>
                                    </p:set>
                                    <p:animEffect transition="in" filter="fade">
                                      <p:cBhvr>
                                        <p:cTn id="19" dur="1000"/>
                                        <p:tgtEl>
                                          <p:spTgt spid="28712"/>
                                        </p:tgtEl>
                                      </p:cBhvr>
                                    </p:animEffect>
                                    <p:anim calcmode="lin" valueType="num">
                                      <p:cBhvr>
                                        <p:cTn id="20" dur="1000" fill="hold"/>
                                        <p:tgtEl>
                                          <p:spTgt spid="28712"/>
                                        </p:tgtEl>
                                        <p:attrNameLst>
                                          <p:attrName>ppt_x</p:attrName>
                                        </p:attrNameLst>
                                      </p:cBhvr>
                                      <p:tavLst>
                                        <p:tav tm="0">
                                          <p:val>
                                            <p:strVal val="#ppt_x"/>
                                          </p:val>
                                        </p:tav>
                                        <p:tav tm="100000">
                                          <p:val>
                                            <p:strVal val="#ppt_x"/>
                                          </p:val>
                                        </p:tav>
                                      </p:tavLst>
                                    </p:anim>
                                    <p:anim calcmode="lin" valueType="num">
                                      <p:cBhvr>
                                        <p:cTn id="21" dur="1000" fill="hold"/>
                                        <p:tgtEl>
                                          <p:spTgt spid="287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8713"/>
                                        </p:tgtEl>
                                        <p:attrNameLst>
                                          <p:attrName>style.visibility</p:attrName>
                                        </p:attrNameLst>
                                      </p:cBhvr>
                                      <p:to>
                                        <p:strVal val="visible"/>
                                      </p:to>
                                    </p:set>
                                    <p:animEffect transition="in" filter="fade">
                                      <p:cBhvr>
                                        <p:cTn id="31" dur="1000"/>
                                        <p:tgtEl>
                                          <p:spTgt spid="28713"/>
                                        </p:tgtEl>
                                      </p:cBhvr>
                                    </p:animEffect>
                                    <p:anim calcmode="lin" valueType="num">
                                      <p:cBhvr>
                                        <p:cTn id="32" dur="1000" fill="hold"/>
                                        <p:tgtEl>
                                          <p:spTgt spid="28713"/>
                                        </p:tgtEl>
                                        <p:attrNameLst>
                                          <p:attrName>ppt_x</p:attrName>
                                        </p:attrNameLst>
                                      </p:cBhvr>
                                      <p:tavLst>
                                        <p:tav tm="0">
                                          <p:val>
                                            <p:strVal val="#ppt_x"/>
                                          </p:val>
                                        </p:tav>
                                        <p:tav tm="100000">
                                          <p:val>
                                            <p:strVal val="#ppt_x"/>
                                          </p:val>
                                        </p:tav>
                                      </p:tavLst>
                                    </p:anim>
                                    <p:anim calcmode="lin" valueType="num">
                                      <p:cBhvr>
                                        <p:cTn id="33" dur="1000" fill="hold"/>
                                        <p:tgtEl>
                                          <p:spTgt spid="2871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28711"/>
                                        </p:tgtEl>
                                        <p:attrNameLst>
                                          <p:attrName>style.visibility</p:attrName>
                                        </p:attrNameLst>
                                      </p:cBhvr>
                                      <p:to>
                                        <p:strVal val="visible"/>
                                      </p:to>
                                    </p:set>
                                    <p:animEffect transition="in" filter="fade">
                                      <p:cBhvr>
                                        <p:cTn id="37" dur="1000"/>
                                        <p:tgtEl>
                                          <p:spTgt spid="28711"/>
                                        </p:tgtEl>
                                      </p:cBhvr>
                                    </p:animEffect>
                                    <p:anim calcmode="lin" valueType="num">
                                      <p:cBhvr>
                                        <p:cTn id="38" dur="1000" fill="hold"/>
                                        <p:tgtEl>
                                          <p:spTgt spid="28711"/>
                                        </p:tgtEl>
                                        <p:attrNameLst>
                                          <p:attrName>ppt_x</p:attrName>
                                        </p:attrNameLst>
                                      </p:cBhvr>
                                      <p:tavLst>
                                        <p:tav tm="0">
                                          <p:val>
                                            <p:strVal val="#ppt_x"/>
                                          </p:val>
                                        </p:tav>
                                        <p:tav tm="100000">
                                          <p:val>
                                            <p:strVal val="#ppt_x"/>
                                          </p:val>
                                        </p:tav>
                                      </p:tavLst>
                                    </p:anim>
                                    <p:anim calcmode="lin" valueType="num">
                                      <p:cBhvr>
                                        <p:cTn id="39" dur="1000" fill="hold"/>
                                        <p:tgtEl>
                                          <p:spTgt spid="287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0" grpId="0"/>
      <p:bldP spid="28711" grpId="0"/>
      <p:bldP spid="28712" grpId="0"/>
      <p:bldP spid="2871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rgbClr val="D5B8EA"/>
            </a:gs>
            <a:gs pos="42000">
              <a:srgbClr val="FFFFFF"/>
            </a:gs>
            <a:gs pos="100000">
              <a:srgbClr val="FF21FF"/>
            </a:gs>
          </a:gsLst>
          <a:lin ang="2700000"/>
        </a:gradFill>
        <a:effectLst/>
      </p:bgPr>
    </p:bg>
    <p:spTree>
      <p:nvGrpSpPr>
        <p:cNvPr id="1" name=""/>
        <p:cNvGrpSpPr/>
        <p:nvPr/>
      </p:nvGrpSpPr>
      <p:grpSpPr>
        <a:xfrm>
          <a:off x="0" y="0"/>
          <a:ext cx="0" cy="0"/>
          <a:chOff x="0" y="0"/>
          <a:chExt cx="0" cy="0"/>
        </a:xfrm>
      </p:grpSpPr>
      <p:sp>
        <p:nvSpPr>
          <p:cNvPr id="43010" name="Titre 1"/>
          <p:cNvSpPr txBox="1">
            <a:spLocks/>
          </p:cNvSpPr>
          <p:nvPr/>
        </p:nvSpPr>
        <p:spPr bwMode="auto">
          <a:xfrm>
            <a:off x="365760" y="544448"/>
            <a:ext cx="1168603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buFont typeface="Arial" panose="020B0604020202020204" pitchFamily="34" charset="0"/>
              <a:buNone/>
            </a:pPr>
            <a:r>
              <a:rPr lang="ar-SA" altLang="fr-FR" sz="4000" b="1" dirty="0">
                <a:solidFill>
                  <a:srgbClr val="7030A0"/>
                </a:solidFill>
                <a:latin typeface="Cambria" panose="02040503050406030204" pitchFamily="18" charset="0"/>
              </a:rPr>
              <a:t>العلوم الاقتصادية، التسيير والعلوم التجارية</a:t>
            </a:r>
            <a:endParaRPr lang="ar-DZ" altLang="fr-FR" sz="4000" b="1" dirty="0">
              <a:solidFill>
                <a:srgbClr val="7030A0"/>
              </a:solidFill>
              <a:latin typeface="Cambria" panose="02040503050406030204" pitchFamily="18" charset="0"/>
            </a:endParaRPr>
          </a:p>
          <a:p>
            <a:pPr algn="ctr" rtl="1">
              <a:buFont typeface="Arial" panose="020B0604020202020204" pitchFamily="34" charset="0"/>
              <a:buNone/>
            </a:pPr>
            <a:br>
              <a:rPr lang="ar-DZ" altLang="fr-FR" sz="3200" b="1" dirty="0">
                <a:solidFill>
                  <a:srgbClr val="7030A0"/>
                </a:solidFill>
                <a:latin typeface="Cambria" panose="02040503050406030204" pitchFamily="18" charset="0"/>
                <a:ea typeface="Trebuchet MS" panose="020B0603020202020204" pitchFamily="34" charset="0"/>
                <a:cs typeface="Trebuchet MS" panose="020B0603020202020204" pitchFamily="34" charset="0"/>
              </a:rPr>
            </a:br>
            <a:r>
              <a:rPr lang="fr-FR" altLang="fr-FR" sz="4000" b="1" dirty="0">
                <a:solidFill>
                  <a:srgbClr val="7030A0"/>
                </a:solidFill>
                <a:latin typeface="Cambria" panose="02040503050406030204" pitchFamily="18" charset="0"/>
                <a:ea typeface="Trebuchet MS" panose="020B0603020202020204" pitchFamily="34" charset="0"/>
                <a:cs typeface="Trebuchet MS" panose="020B0603020202020204" pitchFamily="34" charset="0"/>
              </a:rPr>
              <a:t>DOMAINE </a:t>
            </a:r>
            <a:r>
              <a:rPr lang="fr-FR" altLang="fr-FR" sz="4000" b="1" dirty="0">
                <a:solidFill>
                  <a:srgbClr val="7030A0"/>
                </a:solidFill>
                <a:latin typeface="Cambria" panose="02040503050406030204" pitchFamily="18" charset="0"/>
              </a:rPr>
              <a:t>Sciences Economiques, de Gestion </a:t>
            </a:r>
          </a:p>
          <a:p>
            <a:pPr algn="ctr">
              <a:buFont typeface="Arial" panose="020B0604020202020204" pitchFamily="34" charset="0"/>
              <a:buNone/>
            </a:pPr>
            <a:r>
              <a:rPr lang="fr-FR" altLang="fr-FR" sz="4000" b="1" dirty="0">
                <a:solidFill>
                  <a:srgbClr val="7030A0"/>
                </a:solidFill>
                <a:latin typeface="Cambria" panose="02040503050406030204" pitchFamily="18" charset="0"/>
              </a:rPr>
              <a:t>et Commerciales (SEGC)</a:t>
            </a:r>
            <a:endParaRPr lang="fr-FR" altLang="fr-FR" sz="4000" b="1" dirty="0">
              <a:solidFill>
                <a:srgbClr val="7030A0"/>
              </a:solidFill>
              <a:latin typeface="Cambria" panose="02040503050406030204" pitchFamily="18" charset="0"/>
              <a:ea typeface="Trebuchet MS" panose="020B0603020202020204" pitchFamily="34" charset="0"/>
              <a:cs typeface="Trebuchet MS" panose="020B0603020202020204" pitchFamily="34" charset="0"/>
            </a:endParaRPr>
          </a:p>
        </p:txBody>
      </p:sp>
      <p:grpSp>
        <p:nvGrpSpPr>
          <p:cNvPr id="43012" name="Groupe 3"/>
          <p:cNvGrpSpPr>
            <a:grpSpLocks/>
          </p:cNvGrpSpPr>
          <p:nvPr/>
        </p:nvGrpSpPr>
        <p:grpSpPr bwMode="auto">
          <a:xfrm>
            <a:off x="2381286" y="3869839"/>
            <a:ext cx="6111550" cy="2342621"/>
            <a:chOff x="5303320" y="4146037"/>
            <a:chExt cx="5482374" cy="1400569"/>
          </a:xfrm>
        </p:grpSpPr>
        <p:grpSp>
          <p:nvGrpSpPr>
            <p:cNvPr id="43016" name="Groupe 8"/>
            <p:cNvGrpSpPr>
              <a:grpSpLocks/>
            </p:cNvGrpSpPr>
            <p:nvPr/>
          </p:nvGrpSpPr>
          <p:grpSpPr bwMode="auto">
            <a:xfrm>
              <a:off x="5303320" y="4146037"/>
              <a:ext cx="5482373" cy="1400569"/>
              <a:chOff x="3791501" y="3841240"/>
              <a:chExt cx="5792697" cy="1400569"/>
            </a:xfrm>
          </p:grpSpPr>
          <p:sp>
            <p:nvSpPr>
              <p:cNvPr id="13" name="Arrondir un rectangle avec un coin du même côté 15"/>
              <p:cNvSpPr/>
              <p:nvPr/>
            </p:nvSpPr>
            <p:spPr>
              <a:xfrm rot="5400000">
                <a:off x="5767570" y="1865173"/>
                <a:ext cx="1400567" cy="535270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8093371" y="3750981"/>
                <a:ext cx="1400567" cy="1581086"/>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3017" name="Groupe 9"/>
            <p:cNvGrpSpPr>
              <a:grpSpLocks/>
            </p:cNvGrpSpPr>
            <p:nvPr/>
          </p:nvGrpSpPr>
          <p:grpSpPr bwMode="auto">
            <a:xfrm>
              <a:off x="5352160" y="4229893"/>
              <a:ext cx="5433534" cy="1232857"/>
              <a:chOff x="5352160" y="4229893"/>
              <a:chExt cx="5433534" cy="1232857"/>
            </a:xfrm>
          </p:grpSpPr>
          <p:sp>
            <p:nvSpPr>
              <p:cNvPr id="43018" name="ZoneTexte 10"/>
              <p:cNvSpPr txBox="1">
                <a:spLocks noChangeArrowheads="1"/>
              </p:cNvSpPr>
              <p:nvPr/>
            </p:nvSpPr>
            <p:spPr bwMode="auto">
              <a:xfrm>
                <a:off x="5352160" y="4229893"/>
                <a:ext cx="3916284" cy="123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Wingdings" panose="05000000000000000000" pitchFamily="2" charset="2"/>
                  <a:buChar char="§"/>
                </a:pPr>
                <a:r>
                  <a:rPr lang="ar-SA" altLang="fr-FR" sz="3200" b="1" dirty="0">
                    <a:solidFill>
                      <a:srgbClr val="7030A0"/>
                    </a:solidFill>
                    <a:latin typeface="Century Gothic" panose="020B0502020202020204" pitchFamily="34" charset="0"/>
                    <a:ea typeface="Times New Roman" panose="02020603050405020304" pitchFamily="18" charset="0"/>
                    <a:cs typeface="Sakkal Majalla"/>
                  </a:rPr>
                  <a:t>علوم تجارية</a:t>
                </a:r>
                <a:endParaRPr lang="fr-FR" altLang="fr-FR" sz="3200" b="1" dirty="0">
                  <a:solidFill>
                    <a:srgbClr val="7030A0"/>
                  </a:solidFill>
                  <a:latin typeface="Century Gothic" panose="020B0502020202020204" pitchFamily="34" charset="0"/>
                  <a:ea typeface="Times New Roman" panose="02020603050405020304" pitchFamily="18" charset="0"/>
                  <a:cs typeface="Sakkal Majalla"/>
                </a:endParaRPr>
              </a:p>
              <a:p>
                <a:pPr algn="r" rtl="1">
                  <a:lnSpc>
                    <a:spcPct val="100000"/>
                  </a:lnSpc>
                  <a:spcBef>
                    <a:spcPct val="0"/>
                  </a:spcBef>
                  <a:buFont typeface="Wingdings" panose="05000000000000000000" pitchFamily="2" charset="2"/>
                  <a:buChar char="§"/>
                </a:pPr>
                <a:r>
                  <a:rPr lang="ar-SA" altLang="fr-FR" sz="3200" b="1" dirty="0">
                    <a:solidFill>
                      <a:srgbClr val="7030A0"/>
                    </a:solidFill>
                    <a:latin typeface="Century Gothic" panose="020B0502020202020204" pitchFamily="34" charset="0"/>
                    <a:ea typeface="Times New Roman" panose="02020603050405020304" pitchFamily="18" charset="0"/>
                    <a:cs typeface="Sakkal Majalla"/>
                  </a:rPr>
                  <a:t>علوم التسيير</a:t>
                </a:r>
                <a:endParaRPr lang="ar-DZ" altLang="fr-FR" sz="3200" b="1" dirty="0">
                  <a:solidFill>
                    <a:srgbClr val="7030A0"/>
                  </a:solidFill>
                  <a:latin typeface="Century Gothic" panose="020B0502020202020204" pitchFamily="34" charset="0"/>
                  <a:ea typeface="Times New Roman" panose="02020603050405020304" pitchFamily="18" charset="0"/>
                  <a:cs typeface="Sakkal Majalla"/>
                </a:endParaRPr>
              </a:p>
              <a:p>
                <a:pPr algn="r" rtl="1">
                  <a:lnSpc>
                    <a:spcPct val="100000"/>
                  </a:lnSpc>
                  <a:spcBef>
                    <a:spcPct val="0"/>
                  </a:spcBef>
                  <a:buFont typeface="Wingdings" panose="05000000000000000000" pitchFamily="2" charset="2"/>
                  <a:buChar char="§"/>
                </a:pPr>
                <a:r>
                  <a:rPr lang="ar-SA" altLang="fr-FR" sz="3200" b="1" dirty="0">
                    <a:solidFill>
                      <a:srgbClr val="7030A0"/>
                    </a:solidFill>
                    <a:latin typeface="Century Gothic" panose="020B0502020202020204" pitchFamily="34" charset="0"/>
                    <a:ea typeface="Times New Roman" panose="02020603050405020304" pitchFamily="18" charset="0"/>
                    <a:cs typeface="Sakkal Majalla"/>
                  </a:rPr>
                  <a:t>علوم اقتصادية</a:t>
                </a:r>
                <a:endParaRPr lang="fr-FR" altLang="fr-FR" sz="3200" b="1" dirty="0">
                  <a:solidFill>
                    <a:srgbClr val="7030A0"/>
                  </a:solidFill>
                  <a:latin typeface="Century Gothic" panose="020B0502020202020204" pitchFamily="34" charset="0"/>
                  <a:ea typeface="Times New Roman" panose="02020603050405020304" pitchFamily="18" charset="0"/>
                  <a:cs typeface="Sakkal Majalla"/>
                </a:endParaRPr>
              </a:p>
              <a:p>
                <a:pPr algn="r" rtl="1">
                  <a:lnSpc>
                    <a:spcPct val="100000"/>
                  </a:lnSpc>
                  <a:spcBef>
                    <a:spcPct val="0"/>
                  </a:spcBef>
                  <a:buFont typeface="Wingdings" panose="05000000000000000000" pitchFamily="2" charset="2"/>
                  <a:buChar char="§"/>
                </a:pPr>
                <a:r>
                  <a:rPr lang="ar-SA" altLang="fr-FR" sz="3200" b="1" dirty="0">
                    <a:solidFill>
                      <a:srgbClr val="7030A0"/>
                    </a:solidFill>
                    <a:latin typeface="Century Gothic" panose="020B0502020202020204" pitchFamily="34" charset="0"/>
                    <a:ea typeface="Times New Roman" panose="02020603050405020304" pitchFamily="18" charset="0"/>
                    <a:cs typeface="Sakkal Majalla"/>
                  </a:rPr>
                  <a:t>علوم مالية ومحاسبة</a:t>
                </a:r>
                <a:endParaRPr lang="fr-FR" altLang="fr-FR" sz="3200" b="1" dirty="0">
                  <a:solidFill>
                    <a:srgbClr val="7030A0"/>
                  </a:solidFill>
                  <a:latin typeface="Century Gothic" panose="020B0502020202020204" pitchFamily="34" charset="0"/>
                  <a:ea typeface="Times New Roman" panose="02020603050405020304" pitchFamily="18" charset="0"/>
                  <a:cs typeface="Sakkal Majalla"/>
                </a:endParaRPr>
              </a:p>
            </p:txBody>
          </p:sp>
          <p:sp>
            <p:nvSpPr>
              <p:cNvPr id="12" name="ZoneTexte 11"/>
              <p:cNvSpPr txBox="1"/>
              <p:nvPr/>
            </p:nvSpPr>
            <p:spPr>
              <a:xfrm>
                <a:off x="9275150" y="4675432"/>
                <a:ext cx="1510544" cy="312815"/>
              </a:xfrm>
              <a:prstGeom prst="rect">
                <a:avLst/>
              </a:prstGeom>
              <a:solidFill>
                <a:srgbClr val="7030A0"/>
              </a:solidFill>
              <a:ln>
                <a:noFill/>
              </a:ln>
            </p:spPr>
            <p:txBody>
              <a:bodyPr wrap="square" lIns="0" tIns="0" rIns="0" bIns="0">
                <a:noAutofit/>
              </a:bodyPr>
              <a:lstStyle/>
              <a:p>
                <a:pPr algn="ctr">
                  <a:defRPr/>
                </a:pPr>
                <a:r>
                  <a:rPr lang="fr-FR" sz="2800" b="1" dirty="0">
                    <a:ln w="0"/>
                    <a:solidFill>
                      <a:schemeClr val="bg1"/>
                    </a:solidFill>
                    <a:effectLst>
                      <a:outerShdw blurRad="38100" dist="19050" dir="2700000" algn="tl" rotWithShape="0">
                        <a:schemeClr val="dk1">
                          <a:alpha val="40000"/>
                        </a:schemeClr>
                      </a:outerShdw>
                    </a:effectLst>
                  </a:rPr>
                  <a:t>F00LAL04</a:t>
                </a:r>
              </a:p>
            </p:txBody>
          </p:sp>
        </p:gr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1000" fill="hold"/>
                                        <p:tgtEl>
                                          <p:spTgt spid="430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nodeType="after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p:cTn id="13" dur="500" decel="50000" fill="hold">
                                          <p:stCondLst>
                                            <p:cond delay="0"/>
                                          </p:stCondLst>
                                        </p:cTn>
                                        <p:tgtEl>
                                          <p:spTgt spid="4301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301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3012"/>
                                        </p:tgtEl>
                                        <p:attrNameLst>
                                          <p:attrName>ppt_w</p:attrName>
                                        </p:attrNameLst>
                                      </p:cBhvr>
                                      <p:tavLst>
                                        <p:tav tm="0">
                                          <p:val>
                                            <p:strVal val="#ppt_w*.05"/>
                                          </p:val>
                                        </p:tav>
                                        <p:tav tm="100000">
                                          <p:val>
                                            <p:strVal val="#ppt_w"/>
                                          </p:val>
                                        </p:tav>
                                      </p:tavLst>
                                    </p:anim>
                                    <p:anim calcmode="lin" valueType="num">
                                      <p:cBhvr>
                                        <p:cTn id="16" dur="1000" fill="hold"/>
                                        <p:tgtEl>
                                          <p:spTgt spid="4301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301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301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301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3012"/>
                                        </p:tgtEl>
                                      </p:cBhvr>
                                    </p:animEffect>
                                  </p:childTnLst>
                                </p:cTn>
                              </p:par>
                            </p:childTnLst>
                          </p:cTn>
                        </p:par>
                        <p:par>
                          <p:cTn id="21" fill="hold">
                            <p:stCondLst>
                              <p:cond delay="2000"/>
                            </p:stCondLst>
                            <p:childTnLst>
                              <p:par>
                                <p:cTn id="22" presetID="63" presetClass="path" presetSubtype="0" accel="50000" decel="50000" fill="hold" nodeType="afterEffect">
                                  <p:stCondLst>
                                    <p:cond delay="0"/>
                                  </p:stCondLst>
                                  <p:childTnLst>
                                    <p:animMotion origin="layout" path="M 2.70833E-6 -3.7037E-6 L 0.25 -3.7037E-6 " pathEditMode="relative" rAng="0" ptsTypes="AA">
                                      <p:cBhvr>
                                        <p:cTn id="23" dur="2000" fill="hold"/>
                                        <p:tgtEl>
                                          <p:spTgt spid="4301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B8EA"/>
            </a:gs>
            <a:gs pos="69000">
              <a:srgbClr val="FFFFFF"/>
            </a:gs>
            <a:gs pos="100000">
              <a:srgbClr val="FF99FF"/>
            </a:gs>
          </a:gsLst>
          <a:path path="circle">
            <a:fillToRect r="100000" b="100000"/>
          </a:path>
          <a:tileRect l="-100000" t="-100000"/>
        </a:gra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003027308"/>
              </p:ext>
            </p:extLst>
          </p:nvPr>
        </p:nvGraphicFramePr>
        <p:xfrm>
          <a:off x="417053" y="1858671"/>
          <a:ext cx="9215982" cy="1076496"/>
        </p:xfrm>
        <a:graphic>
          <a:graphicData uri="http://schemas.openxmlformats.org/drawingml/2006/table">
            <a:tbl>
              <a:tblPr firstRow="1" firstCol="1" bandRow="1">
                <a:tableStyleId>{8799B23B-EC83-4686-B30A-512413B5E67A}</a:tableStyleId>
              </a:tblPr>
              <a:tblGrid>
                <a:gridCol w="912637">
                  <a:extLst>
                    <a:ext uri="{9D8B030D-6E8A-4147-A177-3AD203B41FA5}">
                      <a16:colId xmlns:a16="http://schemas.microsoft.com/office/drawing/2014/main" val="2971426245"/>
                    </a:ext>
                  </a:extLst>
                </a:gridCol>
                <a:gridCol w="4467497">
                  <a:extLst>
                    <a:ext uri="{9D8B030D-6E8A-4147-A177-3AD203B41FA5}">
                      <a16:colId xmlns:a16="http://schemas.microsoft.com/office/drawing/2014/main" val="115446433"/>
                    </a:ext>
                  </a:extLst>
                </a:gridCol>
                <a:gridCol w="3171240">
                  <a:extLst>
                    <a:ext uri="{9D8B030D-6E8A-4147-A177-3AD203B41FA5}">
                      <a16:colId xmlns:a16="http://schemas.microsoft.com/office/drawing/2014/main" val="4290697059"/>
                    </a:ext>
                  </a:extLst>
                </a:gridCol>
                <a:gridCol w="664608">
                  <a:extLst>
                    <a:ext uri="{9D8B030D-6E8A-4147-A177-3AD203B41FA5}">
                      <a16:colId xmlns:a16="http://schemas.microsoft.com/office/drawing/2014/main" val="1505339171"/>
                    </a:ext>
                  </a:extLst>
                </a:gridCol>
              </a:tblGrid>
              <a:tr h="26057">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dirty="0">
                          <a:latin typeface="Cambria" panose="02040503050406030204" pitchFamily="18" charset="0"/>
                        </a:rPr>
                        <a:t>LICENCE</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lnB w="12700" cap="flat" cmpd="sng" algn="ctr">
                      <a:solidFill>
                        <a:schemeClr val="tx1"/>
                      </a:solidFill>
                      <a:prstDash val="solid"/>
                      <a:round/>
                      <a:headEnd type="none" w="med" len="med"/>
                      <a:tailEnd type="none" w="med" len="med"/>
                    </a:lnB>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Finance et Commerce International (A)</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مالية و تجارة دولية (أ)</a:t>
                      </a:r>
                      <a:endParaRPr lang="fr-FR" sz="1800" b="1" kern="1200" dirty="0">
                        <a:solidFill>
                          <a:schemeClr val="tx1"/>
                        </a:solidFill>
                        <a:effectLst/>
                        <a:latin typeface="+mn-lt"/>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b="1" dirty="0">
                          <a:latin typeface="Cambria" panose="02040503050406030204" pitchFamily="18" charset="0"/>
                        </a:rPr>
                        <a:t>ليسانس</a:t>
                      </a:r>
                      <a:endParaRPr lang="fr-FR" sz="1800" b="1" dirty="0">
                        <a:latin typeface="Cambria" panose="02040503050406030204" pitchFamily="18" charset="0"/>
                      </a:endParaRPr>
                    </a:p>
                  </a:txBody>
                  <a:tcPr marL="68582" marR="68582" marT="0" marB="0" vert="vert"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552418"/>
                  </a:ext>
                </a:extLst>
              </a:tr>
              <a:tr h="401088">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rPr>
                        <a:t>Marketing Digital(a) </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التسويق الرقمي (أ)</a:t>
                      </a:r>
                      <a:endParaRPr lang="fr-FR" sz="1800" b="1" kern="1200" dirty="0">
                        <a:solidFill>
                          <a:schemeClr val="tx1"/>
                        </a:solidFill>
                        <a:effectLst/>
                        <a:latin typeface="+mn-lt"/>
                        <a:ea typeface="+mn-ea"/>
                        <a:cs typeface="+mn-cs"/>
                      </a:endParaRPr>
                    </a:p>
                  </a:txBody>
                  <a:tcPr marL="68582" marR="68582" marT="0" marB="0" anchor="ctr">
                    <a:solidFill>
                      <a:srgbClr val="7030A0">
                        <a:alpha val="20000"/>
                      </a:srgbClr>
                    </a:solidFill>
                  </a:tcPr>
                </a:tc>
                <a:tc vMerge="1">
                  <a:txBody>
                    <a:bodyPr/>
                    <a:lstStyle/>
                    <a:p>
                      <a:endParaRPr lang="fr-FR"/>
                    </a:p>
                  </a:txBody>
                  <a:tcPr/>
                </a:tc>
                <a:extLst>
                  <a:ext uri="{0D108BD9-81ED-4DB2-BD59-A6C34878D82A}">
                    <a16:rowId xmlns:a16="http://schemas.microsoft.com/office/drawing/2014/main" val="10001"/>
                  </a:ext>
                </a:extLst>
              </a:tr>
              <a:tr h="401088">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latin typeface="Cambria" panose="02040503050406030204" pitchFamily="18" charset="0"/>
                        </a:rPr>
                        <a:t>Marketing (A) </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تسويق (أ)</a:t>
                      </a:r>
                      <a:endParaRPr lang="fr-FR" sz="1800" b="1" kern="1200" dirty="0">
                        <a:solidFill>
                          <a:schemeClr val="tx1"/>
                        </a:solidFill>
                        <a:effectLst/>
                        <a:latin typeface="+mn-lt"/>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44035" name="Rectangle 2"/>
          <p:cNvSpPr>
            <a:spLocks noChangeArrowheads="1"/>
          </p:cNvSpPr>
          <p:nvPr/>
        </p:nvSpPr>
        <p:spPr bwMode="auto">
          <a:xfrm>
            <a:off x="7777162" y="1124177"/>
            <a:ext cx="1681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a:t>
            </a:r>
            <a:r>
              <a:rPr lang="ar-DZ"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 </a:t>
            </a:r>
            <a:r>
              <a:rPr lang="ar-SA" altLang="fr-FR" b="1" dirty="0">
                <a:solidFill>
                  <a:srgbClr val="7030A0"/>
                </a:solidFill>
                <a:latin typeface="Century Gothic" panose="020B0502020202020204" pitchFamily="34" charset="0"/>
                <a:ea typeface="Times New Roman" panose="02020603050405020304" pitchFamily="18" charset="0"/>
                <a:cs typeface="Sakkal Majalla"/>
              </a:rPr>
              <a:t> </a:t>
            </a:r>
            <a:r>
              <a:rPr lang="ar-SA"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تجارية</a:t>
            </a:r>
            <a:endPar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sp>
        <p:nvSpPr>
          <p:cNvPr id="44036" name="Rectangle 1"/>
          <p:cNvSpPr>
            <a:spLocks noChangeArrowheads="1"/>
          </p:cNvSpPr>
          <p:nvPr/>
        </p:nvSpPr>
        <p:spPr bwMode="auto">
          <a:xfrm>
            <a:off x="459464" y="1125109"/>
            <a:ext cx="5114474"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Commerciales</a:t>
            </a:r>
            <a:endParaRPr lang="fr-FR" altLang="fr-FR" b="1" dirty="0">
              <a:solidFill>
                <a:srgbClr val="7030A0"/>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4038" name="Rectangle 6"/>
          <p:cNvSpPr>
            <a:spLocks noChangeArrowheads="1"/>
          </p:cNvSpPr>
          <p:nvPr/>
        </p:nvSpPr>
        <p:spPr bwMode="auto">
          <a:xfrm>
            <a:off x="8618098" y="3268130"/>
            <a:ext cx="1684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 التسيير</a:t>
            </a:r>
            <a:endPar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129322222"/>
              </p:ext>
            </p:extLst>
          </p:nvPr>
        </p:nvGraphicFramePr>
        <p:xfrm>
          <a:off x="425675" y="4029903"/>
          <a:ext cx="10156371" cy="1097616"/>
        </p:xfrm>
        <a:graphic>
          <a:graphicData uri="http://schemas.openxmlformats.org/drawingml/2006/table">
            <a:tbl>
              <a:tblPr firstRow="1" firstCol="1" bandRow="1">
                <a:tableStyleId>{8799B23B-EC83-4686-B30A-512413B5E67A}</a:tableStyleId>
              </a:tblPr>
              <a:tblGrid>
                <a:gridCol w="978768">
                  <a:extLst>
                    <a:ext uri="{9D8B030D-6E8A-4147-A177-3AD203B41FA5}">
                      <a16:colId xmlns:a16="http://schemas.microsoft.com/office/drawing/2014/main" val="2971426245"/>
                    </a:ext>
                  </a:extLst>
                </a:gridCol>
                <a:gridCol w="4447327">
                  <a:extLst>
                    <a:ext uri="{9D8B030D-6E8A-4147-A177-3AD203B41FA5}">
                      <a16:colId xmlns:a16="http://schemas.microsoft.com/office/drawing/2014/main" val="115446433"/>
                    </a:ext>
                  </a:extLst>
                </a:gridCol>
                <a:gridCol w="4110571">
                  <a:extLst>
                    <a:ext uri="{9D8B030D-6E8A-4147-A177-3AD203B41FA5}">
                      <a16:colId xmlns:a16="http://schemas.microsoft.com/office/drawing/2014/main" val="4290697059"/>
                    </a:ext>
                  </a:extLst>
                </a:gridCol>
                <a:gridCol w="619705">
                  <a:extLst>
                    <a:ext uri="{9D8B030D-6E8A-4147-A177-3AD203B41FA5}">
                      <a16:colId xmlns:a16="http://schemas.microsoft.com/office/drawing/2014/main" val="1505339171"/>
                    </a:ext>
                  </a:extLst>
                </a:gridCol>
              </a:tblGrid>
              <a:tr h="365872">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LICENCE</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kern="1200" dirty="0">
                          <a:solidFill>
                            <a:schemeClr val="tx1"/>
                          </a:solidFill>
                          <a:effectLst/>
                          <a:latin typeface="Cambria" panose="02040503050406030204" pitchFamily="18" charset="0"/>
                          <a:ea typeface="+mn-ea"/>
                          <a:cs typeface="+mn-cs"/>
                        </a:rPr>
                        <a:t>Management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إدارة الأعمال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ليسانس</a:t>
                      </a:r>
                      <a:endParaRPr lang="fr-FR"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365872">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Entreprenariat (A)</a:t>
                      </a:r>
                    </a:p>
                  </a:txBody>
                  <a:tcPr marL="68582" marR="68582" marT="0" marB="0" anchor="ctr">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a:effectLst/>
                          <a:latin typeface="Cambria" panose="02040503050406030204" pitchFamily="18" charset="0"/>
                        </a:rPr>
                        <a:t>ريادة الأعمال </a:t>
                      </a:r>
                      <a:r>
                        <a:rPr lang="ar-SA" sz="1800" b="1" kern="1200" dirty="0">
                          <a:effectLst/>
                          <a:latin typeface="Cambria" panose="02040503050406030204" pitchFamily="18" charset="0"/>
                        </a:rPr>
                        <a:t>(أ)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365872">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Management Financier (A)</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a:effectLst/>
                          <a:latin typeface="Cambria" panose="02040503050406030204" pitchFamily="18" charset="0"/>
                        </a:rPr>
                        <a:t>ال</a:t>
                      </a:r>
                      <a:r>
                        <a:rPr lang="ar-SA" sz="1800" b="1" kern="1200" dirty="0">
                          <a:effectLst/>
                          <a:latin typeface="Cambria" panose="02040503050406030204" pitchFamily="18" charset="0"/>
                        </a:rPr>
                        <a:t>إدارة </a:t>
                      </a:r>
                      <a:r>
                        <a:rPr lang="ar-DZ" sz="1800" b="1" kern="1200" dirty="0">
                          <a:effectLst/>
                          <a:latin typeface="Cambria" panose="02040503050406030204" pitchFamily="18" charset="0"/>
                        </a:rPr>
                        <a:t>ال</a:t>
                      </a:r>
                      <a:r>
                        <a:rPr lang="ar-SA" sz="1800" b="1" kern="1200" dirty="0">
                          <a:effectLst/>
                          <a:latin typeface="Cambria" panose="02040503050406030204" pitchFamily="18" charset="0"/>
                        </a:rPr>
                        <a:t>مالية (أ)</a:t>
                      </a:r>
                      <a:endParaRPr lang="fr-FR" sz="1800" b="1" dirty="0">
                        <a:latin typeface="Cambria" panose="020405030504060302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sp>
        <p:nvSpPr>
          <p:cNvPr id="15" name="Forme libre 14"/>
          <p:cNvSpPr/>
          <p:nvPr/>
        </p:nvSpPr>
        <p:spPr>
          <a:xfrm>
            <a:off x="9717537" y="376521"/>
            <a:ext cx="2283911" cy="2020398"/>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7030A0"/>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ZoneTexte 18"/>
          <p:cNvSpPr txBox="1"/>
          <p:nvPr/>
        </p:nvSpPr>
        <p:spPr bwMode="auto">
          <a:xfrm>
            <a:off x="9978844" y="1125109"/>
            <a:ext cx="1683899" cy="523221"/>
          </a:xfrm>
          <a:prstGeom prst="rect">
            <a:avLst/>
          </a:prstGeom>
          <a:solidFill>
            <a:srgbClr val="7030A0"/>
          </a:solidFill>
          <a:ln>
            <a:noFill/>
          </a:ln>
        </p:spPr>
        <p:txBody>
          <a:bodyPr wrap="square" lIns="0" tIns="0" rIns="0" bIns="0">
            <a:noAutofit/>
          </a:bodyPr>
          <a:lstStyle/>
          <a:p>
            <a:pPr algn="ctr">
              <a:defRPr/>
            </a:pPr>
            <a:r>
              <a:rPr lang="fr-FR" sz="2800" b="1" dirty="0">
                <a:ln w="0"/>
                <a:solidFill>
                  <a:schemeClr val="bg1"/>
                </a:solidFill>
                <a:effectLst>
                  <a:outerShdw blurRad="38100" dist="19050" dir="2700000" algn="tl" rotWithShape="0">
                    <a:schemeClr val="dk1">
                      <a:alpha val="40000"/>
                    </a:schemeClr>
                  </a:outerShdw>
                </a:effectLst>
              </a:rPr>
              <a:t>F00LAL04</a:t>
            </a:r>
          </a:p>
        </p:txBody>
      </p:sp>
      <p:sp>
        <p:nvSpPr>
          <p:cNvPr id="17" name="Rectangle 2"/>
          <p:cNvSpPr>
            <a:spLocks noChangeArrowheads="1"/>
          </p:cNvSpPr>
          <p:nvPr/>
        </p:nvSpPr>
        <p:spPr bwMode="auto">
          <a:xfrm>
            <a:off x="459464" y="3267198"/>
            <a:ext cx="4628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de Gestion </a:t>
            </a:r>
            <a:endParaRPr lang="fr-FR" altLang="fr-FR" b="1" dirty="0">
              <a:solidFill>
                <a:srgbClr val="7030A0"/>
              </a:solidFill>
              <a:latin typeface="Century Gothic" panose="020B0502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1000"/>
                                        <p:tgtEl>
                                          <p:spTgt spid="44035"/>
                                        </p:tgtEl>
                                      </p:cBhvr>
                                    </p:animEffect>
                                    <p:anim calcmode="lin" valueType="num">
                                      <p:cBhvr>
                                        <p:cTn id="8" dur="1000" fill="hold"/>
                                        <p:tgtEl>
                                          <p:spTgt spid="44035"/>
                                        </p:tgtEl>
                                        <p:attrNameLst>
                                          <p:attrName>ppt_x</p:attrName>
                                        </p:attrNameLst>
                                      </p:cBhvr>
                                      <p:tavLst>
                                        <p:tav tm="0">
                                          <p:val>
                                            <p:strVal val="#ppt_x"/>
                                          </p:val>
                                        </p:tav>
                                        <p:tav tm="100000">
                                          <p:val>
                                            <p:strVal val="#ppt_x"/>
                                          </p:val>
                                        </p:tav>
                                      </p:tavLst>
                                    </p:anim>
                                    <p:anim calcmode="lin" valueType="num">
                                      <p:cBhvr>
                                        <p:cTn id="9" dur="1000" fill="hold"/>
                                        <p:tgtEl>
                                          <p:spTgt spid="440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fade">
                                      <p:cBhvr>
                                        <p:cTn id="13" dur="1000"/>
                                        <p:tgtEl>
                                          <p:spTgt spid="44036"/>
                                        </p:tgtEl>
                                      </p:cBhvr>
                                    </p:animEffect>
                                    <p:anim calcmode="lin" valueType="num">
                                      <p:cBhvr>
                                        <p:cTn id="14" dur="1000" fill="hold"/>
                                        <p:tgtEl>
                                          <p:spTgt spid="44036"/>
                                        </p:tgtEl>
                                        <p:attrNameLst>
                                          <p:attrName>ppt_x</p:attrName>
                                        </p:attrNameLst>
                                      </p:cBhvr>
                                      <p:tavLst>
                                        <p:tav tm="0">
                                          <p:val>
                                            <p:strVal val="#ppt_x"/>
                                          </p:val>
                                        </p:tav>
                                        <p:tav tm="100000">
                                          <p:val>
                                            <p:strVal val="#ppt_x"/>
                                          </p:val>
                                        </p:tav>
                                      </p:tavLst>
                                    </p:anim>
                                    <p:anim calcmode="lin" valueType="num">
                                      <p:cBhvr>
                                        <p:cTn id="15" dur="1000" fill="hold"/>
                                        <p:tgtEl>
                                          <p:spTgt spid="440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4038"/>
                                        </p:tgtEl>
                                        <p:attrNameLst>
                                          <p:attrName>style.visibility</p:attrName>
                                        </p:attrNameLst>
                                      </p:cBhvr>
                                      <p:to>
                                        <p:strVal val="visible"/>
                                      </p:to>
                                    </p:set>
                                    <p:animEffect transition="in" filter="fade">
                                      <p:cBhvr>
                                        <p:cTn id="25" dur="1000"/>
                                        <p:tgtEl>
                                          <p:spTgt spid="44038"/>
                                        </p:tgtEl>
                                      </p:cBhvr>
                                    </p:animEffect>
                                    <p:anim calcmode="lin" valueType="num">
                                      <p:cBhvr>
                                        <p:cTn id="26" dur="1000" fill="hold"/>
                                        <p:tgtEl>
                                          <p:spTgt spid="44038"/>
                                        </p:tgtEl>
                                        <p:attrNameLst>
                                          <p:attrName>ppt_x</p:attrName>
                                        </p:attrNameLst>
                                      </p:cBhvr>
                                      <p:tavLst>
                                        <p:tav tm="0">
                                          <p:val>
                                            <p:strVal val="#ppt_x"/>
                                          </p:val>
                                        </p:tav>
                                        <p:tav tm="100000">
                                          <p:val>
                                            <p:strVal val="#ppt_x"/>
                                          </p:val>
                                        </p:tav>
                                      </p:tavLst>
                                    </p:anim>
                                    <p:anim calcmode="lin" valueType="num">
                                      <p:cBhvr>
                                        <p:cTn id="27" dur="1000" fill="hold"/>
                                        <p:tgtEl>
                                          <p:spTgt spid="4403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8"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7567038" y="4196090"/>
            <a:ext cx="25685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 مالية ومحاسبة</a:t>
            </a:r>
            <a:endPar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sp>
        <p:nvSpPr>
          <p:cNvPr id="4" name="Rectangle 5"/>
          <p:cNvSpPr>
            <a:spLocks noChangeArrowheads="1"/>
          </p:cNvSpPr>
          <p:nvPr/>
        </p:nvSpPr>
        <p:spPr bwMode="auto">
          <a:xfrm>
            <a:off x="849085" y="3980180"/>
            <a:ext cx="53993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Financières </a:t>
            </a:r>
            <a:endParaRPr lang="ar-DZ"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a:p>
            <a:pPr algn="ctr">
              <a:lnSpc>
                <a:spcPct val="100000"/>
              </a:lnSpc>
              <a:spcBef>
                <a:spcPct val="0"/>
              </a:spcBef>
              <a:buFontTx/>
              <a:buNone/>
            </a:pPr>
            <a:r>
              <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et Comptabilité</a:t>
            </a:r>
          </a:p>
        </p:txBody>
      </p:sp>
      <p:graphicFrame>
        <p:nvGraphicFramePr>
          <p:cNvPr id="5" name="Tableau 4"/>
          <p:cNvGraphicFramePr>
            <a:graphicFrameLocks noGrp="1"/>
          </p:cNvGraphicFramePr>
          <p:nvPr>
            <p:extLst>
              <p:ext uri="{D42A27DB-BD31-4B8C-83A1-F6EECF244321}">
                <p14:modId xmlns:p14="http://schemas.microsoft.com/office/powerpoint/2010/main" val="908772594"/>
              </p:ext>
            </p:extLst>
          </p:nvPr>
        </p:nvGraphicFramePr>
        <p:xfrm>
          <a:off x="435430" y="5083629"/>
          <a:ext cx="9818912" cy="1121227"/>
        </p:xfrm>
        <a:graphic>
          <a:graphicData uri="http://schemas.openxmlformats.org/drawingml/2006/table">
            <a:tbl>
              <a:tblPr firstRow="1" firstCol="1" bandRow="1">
                <a:tableStyleId>{8799B23B-EC83-4686-B30A-512413B5E67A}</a:tableStyleId>
              </a:tblPr>
              <a:tblGrid>
                <a:gridCol w="947776">
                  <a:extLst>
                    <a:ext uri="{9D8B030D-6E8A-4147-A177-3AD203B41FA5}">
                      <a16:colId xmlns:a16="http://schemas.microsoft.com/office/drawing/2014/main" val="2971426245"/>
                    </a:ext>
                  </a:extLst>
                </a:gridCol>
                <a:gridCol w="4181523">
                  <a:extLst>
                    <a:ext uri="{9D8B030D-6E8A-4147-A177-3AD203B41FA5}">
                      <a16:colId xmlns:a16="http://schemas.microsoft.com/office/drawing/2014/main" val="115446433"/>
                    </a:ext>
                  </a:extLst>
                </a:gridCol>
                <a:gridCol w="3864896">
                  <a:extLst>
                    <a:ext uri="{9D8B030D-6E8A-4147-A177-3AD203B41FA5}">
                      <a16:colId xmlns:a16="http://schemas.microsoft.com/office/drawing/2014/main" val="4290697059"/>
                    </a:ext>
                  </a:extLst>
                </a:gridCol>
                <a:gridCol w="824717">
                  <a:extLst>
                    <a:ext uri="{9D8B030D-6E8A-4147-A177-3AD203B41FA5}">
                      <a16:colId xmlns:a16="http://schemas.microsoft.com/office/drawing/2014/main" val="1505339171"/>
                    </a:ext>
                  </a:extLst>
                </a:gridCol>
              </a:tblGrid>
              <a:tr h="462403">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LICENCE</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b="1" kern="1200" dirty="0">
                          <a:effectLst/>
                          <a:latin typeface="Cambria" panose="02040503050406030204" pitchFamily="18" charset="0"/>
                        </a:rPr>
                        <a:t>Comptabilité  (A) </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محاسبة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ليسانس</a:t>
                      </a:r>
                      <a:endParaRPr lang="fr-FR" b="1" dirty="0">
                        <a:latin typeface="Cambria"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b="1" kern="1200" dirty="0">
                        <a:effectLst/>
                        <a:latin typeface="Cambria" panose="02040503050406030204" pitchFamily="18" charset="0"/>
                      </a:endParaRPr>
                    </a:p>
                  </a:txBody>
                  <a:tcPr marL="68582" marR="68582" marT="0" marB="0" vert="vert"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552418"/>
                  </a:ext>
                </a:extLst>
              </a:tr>
              <a:tr h="658824">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Finance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Cambria" panose="02040503050406030204" pitchFamily="18" charset="0"/>
                          <a:ea typeface="+mn-ea"/>
                          <a:cs typeface="+mn-cs"/>
                        </a:rPr>
                        <a:t>مالية</a:t>
                      </a:r>
                      <a:r>
                        <a:rPr lang="ar-SA" sz="1800" kern="1200" dirty="0">
                          <a:solidFill>
                            <a:schemeClr val="tx1"/>
                          </a:solidFill>
                          <a:effectLst/>
                          <a:latin typeface="+mn-lt"/>
                          <a:ea typeface="+mn-ea"/>
                          <a:cs typeface="+mn-cs"/>
                        </a:rPr>
                        <a:t> </a:t>
                      </a:r>
                      <a:r>
                        <a:rPr lang="ar-SA" sz="1800" b="1" kern="1200" dirty="0">
                          <a:effectLst/>
                          <a:latin typeface="Cambria" panose="02040503050406030204" pitchFamily="18" charset="0"/>
                        </a:rPr>
                        <a:t>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6" name="Forme libre 5"/>
          <p:cNvSpPr/>
          <p:nvPr/>
        </p:nvSpPr>
        <p:spPr>
          <a:xfrm>
            <a:off x="9908089" y="137743"/>
            <a:ext cx="2283911" cy="2130533"/>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7030A0"/>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6"/>
          <p:cNvSpPr txBox="1"/>
          <p:nvPr/>
        </p:nvSpPr>
        <p:spPr bwMode="auto">
          <a:xfrm>
            <a:off x="10135613" y="1054854"/>
            <a:ext cx="1683899" cy="523221"/>
          </a:xfrm>
          <a:prstGeom prst="rect">
            <a:avLst/>
          </a:prstGeom>
          <a:solidFill>
            <a:srgbClr val="7030A0"/>
          </a:solidFill>
          <a:ln>
            <a:noFill/>
          </a:ln>
        </p:spPr>
        <p:txBody>
          <a:bodyPr wrap="square" lIns="0" tIns="0" rIns="0" bIns="0">
            <a:noAutofit/>
          </a:bodyPr>
          <a:lstStyle/>
          <a:p>
            <a:pPr algn="ctr">
              <a:defRPr/>
            </a:pPr>
            <a:r>
              <a:rPr lang="fr-FR" sz="2800" b="1" dirty="0">
                <a:ln w="0"/>
                <a:solidFill>
                  <a:schemeClr val="bg1"/>
                </a:solidFill>
                <a:effectLst>
                  <a:outerShdw blurRad="38100" dist="19050" dir="2700000" algn="tl" rotWithShape="0">
                    <a:schemeClr val="dk1">
                      <a:alpha val="40000"/>
                    </a:schemeClr>
                  </a:outerShdw>
                </a:effectLst>
              </a:rPr>
              <a:t>F00LAL04</a:t>
            </a:r>
          </a:p>
        </p:txBody>
      </p:sp>
      <p:graphicFrame>
        <p:nvGraphicFramePr>
          <p:cNvPr id="8" name="Tableau 7"/>
          <p:cNvGraphicFramePr>
            <a:graphicFrameLocks noGrp="1"/>
          </p:cNvGraphicFramePr>
          <p:nvPr>
            <p:extLst>
              <p:ext uri="{D42A27DB-BD31-4B8C-83A1-F6EECF244321}">
                <p14:modId xmlns:p14="http://schemas.microsoft.com/office/powerpoint/2010/main" val="360216223"/>
              </p:ext>
            </p:extLst>
          </p:nvPr>
        </p:nvGraphicFramePr>
        <p:xfrm>
          <a:off x="582570" y="2057400"/>
          <a:ext cx="9624507" cy="1712938"/>
        </p:xfrm>
        <a:graphic>
          <a:graphicData uri="http://schemas.openxmlformats.org/drawingml/2006/table">
            <a:tbl>
              <a:tblPr firstRow="1" firstCol="1" bandRow="1">
                <a:tableStyleId>{8799B23B-EC83-4686-B30A-512413B5E67A}</a:tableStyleId>
              </a:tblPr>
              <a:tblGrid>
                <a:gridCol w="941928">
                  <a:extLst>
                    <a:ext uri="{9D8B030D-6E8A-4147-A177-3AD203B41FA5}">
                      <a16:colId xmlns:a16="http://schemas.microsoft.com/office/drawing/2014/main" val="2971426245"/>
                    </a:ext>
                  </a:extLst>
                </a:gridCol>
                <a:gridCol w="4155726">
                  <a:extLst>
                    <a:ext uri="{9D8B030D-6E8A-4147-A177-3AD203B41FA5}">
                      <a16:colId xmlns:a16="http://schemas.microsoft.com/office/drawing/2014/main" val="115446433"/>
                    </a:ext>
                  </a:extLst>
                </a:gridCol>
                <a:gridCol w="3841049">
                  <a:extLst>
                    <a:ext uri="{9D8B030D-6E8A-4147-A177-3AD203B41FA5}">
                      <a16:colId xmlns:a16="http://schemas.microsoft.com/office/drawing/2014/main" val="4290697059"/>
                    </a:ext>
                  </a:extLst>
                </a:gridCol>
                <a:gridCol w="685804">
                  <a:extLst>
                    <a:ext uri="{9D8B030D-6E8A-4147-A177-3AD203B41FA5}">
                      <a16:colId xmlns:a16="http://schemas.microsoft.com/office/drawing/2014/main" val="1505339171"/>
                    </a:ext>
                  </a:extLst>
                </a:gridCol>
              </a:tblGrid>
              <a:tr h="663081">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LICENCE</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Economie Quantitative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اقتصاد كمي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ليسانس</a:t>
                      </a:r>
                      <a:endParaRPr lang="fr-FR" b="1" dirty="0">
                        <a:latin typeface="Cambria"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b="1" kern="1200" dirty="0">
                        <a:effectLst/>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501217">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Economie Monétaire et Financière (A) </a:t>
                      </a:r>
                    </a:p>
                  </a:txBody>
                  <a:tcPr marL="68582" marR="68582" marT="0" marB="0" anchor="ctr">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اقتصاد نقدي و</a:t>
                      </a:r>
                      <a:r>
                        <a:rPr lang="ar-DZ" sz="1800" b="1" kern="1200" dirty="0">
                          <a:effectLst/>
                          <a:latin typeface="Cambria" panose="02040503050406030204" pitchFamily="18" charset="0"/>
                        </a:rPr>
                        <a:t>مالي</a:t>
                      </a:r>
                      <a:r>
                        <a:rPr lang="ar-SA" sz="1800" b="1" kern="1200" dirty="0">
                          <a:effectLst/>
                          <a:latin typeface="Cambria" panose="02040503050406030204" pitchFamily="18" charset="0"/>
                        </a:rPr>
                        <a:t>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501217">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Economie et Gestion des Entreprises (A)</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اقتصاد وتسيير المؤسسات (أ)</a:t>
                      </a:r>
                      <a:endParaRPr lang="fr-FR" sz="18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sp>
        <p:nvSpPr>
          <p:cNvPr id="9" name="Rectangle 9"/>
          <p:cNvSpPr>
            <a:spLocks noChangeArrowheads="1"/>
          </p:cNvSpPr>
          <p:nvPr/>
        </p:nvSpPr>
        <p:spPr bwMode="auto">
          <a:xfrm>
            <a:off x="6684143" y="1244687"/>
            <a:ext cx="2999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ar-SA"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 اقتصادية</a:t>
            </a:r>
            <a:endPar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sp>
        <p:nvSpPr>
          <p:cNvPr id="10" name="Rectangle 3"/>
          <p:cNvSpPr>
            <a:spLocks noChangeArrowheads="1"/>
          </p:cNvSpPr>
          <p:nvPr/>
        </p:nvSpPr>
        <p:spPr bwMode="auto">
          <a:xfrm>
            <a:off x="141514" y="1203009"/>
            <a:ext cx="564991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2473325" algn="ctr"/>
                <a:tab pos="44989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73325" algn="ctr"/>
                <a:tab pos="44989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73325" algn="ctr"/>
                <a:tab pos="44989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9pPr>
          </a:lstStyle>
          <a:p>
            <a:pPr algn="ctr">
              <a:lnSpc>
                <a:spcPct val="100000"/>
              </a:lnSpc>
              <a:spcBef>
                <a:spcPct val="0"/>
              </a:spcBef>
              <a:buFontTx/>
              <a:buNone/>
            </a:pPr>
            <a:r>
              <a:rPr lang="fr-FR" altLang="fr-FR"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Economiques</a:t>
            </a:r>
          </a:p>
        </p:txBody>
      </p:sp>
    </p:spTree>
    <p:extLst>
      <p:ext uri="{BB962C8B-B14F-4D97-AF65-F5344CB8AC3E}">
        <p14:creationId xmlns:p14="http://schemas.microsoft.com/office/powerpoint/2010/main" val="1302665013"/>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FFCCFF">
                <a:alpha val="82000"/>
              </a:srgbClr>
            </a:gs>
            <a:gs pos="0">
              <a:srgbClr val="D5B8EA"/>
            </a:gs>
            <a:gs pos="88000">
              <a:srgbClr val="FFFFFF"/>
            </a:gs>
            <a:gs pos="100000">
              <a:srgbClr val="FF99F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866063" y="557360"/>
            <a:ext cx="1382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a:t>
            </a:r>
            <a:r>
              <a:rPr lang="ar-SA" altLang="fr-FR" sz="2400" b="1" dirty="0">
                <a:solidFill>
                  <a:srgbClr val="7030A0"/>
                </a:solidFill>
                <a:latin typeface="Century Gothic" panose="020B0502020202020204" pitchFamily="34" charset="0"/>
                <a:ea typeface="Times New Roman" panose="02020603050405020304" pitchFamily="18" charset="0"/>
                <a:cs typeface="Sakkal Majalla"/>
              </a:rPr>
              <a:t> </a:t>
            </a:r>
            <a:r>
              <a:rPr lang="ar-SA"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تجارية</a:t>
            </a:r>
            <a:endPar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sp>
        <p:nvSpPr>
          <p:cNvPr id="45059" name="Rectangle 1"/>
          <p:cNvSpPr>
            <a:spLocks noChangeArrowheads="1"/>
          </p:cNvSpPr>
          <p:nvPr/>
        </p:nvSpPr>
        <p:spPr bwMode="auto">
          <a:xfrm>
            <a:off x="1401763" y="474810"/>
            <a:ext cx="4443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Commerciales</a:t>
            </a:r>
            <a:endParaRPr lang="fr-FR" altLang="fr-FR" sz="2400" b="1" dirty="0">
              <a:solidFill>
                <a:srgbClr val="7030A0"/>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5060" name="Rectangle 2"/>
          <p:cNvSpPr>
            <a:spLocks noChangeArrowheads="1"/>
          </p:cNvSpPr>
          <p:nvPr/>
        </p:nvSpPr>
        <p:spPr bwMode="auto">
          <a:xfrm>
            <a:off x="963842" y="3401582"/>
            <a:ext cx="399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de Gestion </a:t>
            </a:r>
            <a:endParaRPr lang="fr-FR" altLang="fr-FR" sz="2400" b="1" dirty="0">
              <a:solidFill>
                <a:srgbClr val="7030A0"/>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5061" name="Rectangle 6"/>
          <p:cNvSpPr>
            <a:spLocks noChangeArrowheads="1"/>
          </p:cNvSpPr>
          <p:nvPr/>
        </p:nvSpPr>
        <p:spPr bwMode="auto">
          <a:xfrm>
            <a:off x="8390392" y="3401582"/>
            <a:ext cx="143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علوم</a:t>
            </a:r>
            <a:r>
              <a:rPr lang="ar-SA" altLang="fr-FR" sz="2400" b="1" dirty="0">
                <a:solidFill>
                  <a:srgbClr val="7030A0"/>
                </a:solidFill>
                <a:latin typeface="Century Gothic" panose="020B0502020202020204" pitchFamily="34" charset="0"/>
                <a:ea typeface="Times New Roman" panose="02020603050405020304" pitchFamily="18" charset="0"/>
                <a:cs typeface="Sakkal Majalla"/>
              </a:rPr>
              <a:t> </a:t>
            </a:r>
            <a:r>
              <a:rPr lang="ar-SA"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التسيير</a:t>
            </a:r>
            <a:endPar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152675942"/>
              </p:ext>
            </p:extLst>
          </p:nvPr>
        </p:nvGraphicFramePr>
        <p:xfrm>
          <a:off x="933678" y="4049486"/>
          <a:ext cx="9416142" cy="1632857"/>
        </p:xfrm>
        <a:graphic>
          <a:graphicData uri="http://schemas.openxmlformats.org/drawingml/2006/table">
            <a:tbl>
              <a:tblPr firstRow="1" firstCol="1" bandRow="1">
                <a:tableStyleId>{5FD0F851-EC5A-4D38-B0AD-8093EC10F338}</a:tableStyleId>
              </a:tblPr>
              <a:tblGrid>
                <a:gridCol w="968857">
                  <a:extLst>
                    <a:ext uri="{9D8B030D-6E8A-4147-A177-3AD203B41FA5}">
                      <a16:colId xmlns:a16="http://schemas.microsoft.com/office/drawing/2014/main" val="2971426245"/>
                    </a:ext>
                  </a:extLst>
                </a:gridCol>
                <a:gridCol w="4093425">
                  <a:extLst>
                    <a:ext uri="{9D8B030D-6E8A-4147-A177-3AD203B41FA5}">
                      <a16:colId xmlns:a16="http://schemas.microsoft.com/office/drawing/2014/main" val="115446433"/>
                    </a:ext>
                  </a:extLst>
                </a:gridCol>
                <a:gridCol w="3533602">
                  <a:extLst>
                    <a:ext uri="{9D8B030D-6E8A-4147-A177-3AD203B41FA5}">
                      <a16:colId xmlns:a16="http://schemas.microsoft.com/office/drawing/2014/main" val="4290697059"/>
                    </a:ext>
                  </a:extLst>
                </a:gridCol>
                <a:gridCol w="820258">
                  <a:extLst>
                    <a:ext uri="{9D8B030D-6E8A-4147-A177-3AD203B41FA5}">
                      <a16:colId xmlns:a16="http://schemas.microsoft.com/office/drawing/2014/main" val="1505339171"/>
                    </a:ext>
                  </a:extLst>
                </a:gridCol>
              </a:tblGrid>
              <a:tr h="466531">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MASTER</a:t>
                      </a:r>
                      <a:endParaRPr lang="fr-FR" sz="1800" b="1" kern="1200" dirty="0">
                        <a:effectLst/>
                        <a:latin typeface="Cambria" panose="02040503050406030204" pitchFamily="18" charset="0"/>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kern="1200" dirty="0">
                          <a:solidFill>
                            <a:schemeClr val="tx1"/>
                          </a:solidFill>
                          <a:effectLst/>
                          <a:latin typeface="Cambria" panose="02040503050406030204" pitchFamily="18" charset="0"/>
                          <a:ea typeface="+mn-ea"/>
                          <a:cs typeface="+mn-cs"/>
                        </a:rPr>
                        <a:t>Management (A) </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إدارة الأعمال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ماستر</a:t>
                      </a:r>
                    </a:p>
                  </a:txBody>
                  <a:tcPr marL="68582" marR="68582" marT="0" marB="0" vert="vert" anchor="ctr"/>
                </a:tc>
                <a:extLst>
                  <a:ext uri="{0D108BD9-81ED-4DB2-BD59-A6C34878D82A}">
                    <a16:rowId xmlns:a16="http://schemas.microsoft.com/office/drawing/2014/main" val="3627552418"/>
                  </a:ext>
                </a:extLst>
              </a:tr>
              <a:tr h="583163">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Gestion Public (A)</a:t>
                      </a:r>
                    </a:p>
                  </a:txBody>
                  <a:tcPr marL="68582" marR="68582" marT="0" marB="0" anchor="ctr">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تسيير عمومي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58316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Management Financier (P)</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a:effectLst/>
                          <a:latin typeface="Cambria" panose="02040503050406030204" pitchFamily="18" charset="0"/>
                        </a:rPr>
                        <a:t>ال</a:t>
                      </a:r>
                      <a:r>
                        <a:rPr lang="ar-SA" sz="1800" b="1" kern="1200" dirty="0">
                          <a:effectLst/>
                          <a:latin typeface="Cambria" panose="02040503050406030204" pitchFamily="18" charset="0"/>
                        </a:rPr>
                        <a:t>إدارة </a:t>
                      </a:r>
                      <a:r>
                        <a:rPr lang="ar-DZ" sz="1800" b="1" kern="1200" dirty="0">
                          <a:effectLst/>
                          <a:latin typeface="Cambria" panose="02040503050406030204" pitchFamily="18" charset="0"/>
                        </a:rPr>
                        <a:t>ال</a:t>
                      </a:r>
                      <a:r>
                        <a:rPr lang="ar-SA" sz="1800" b="1" kern="1200" dirty="0">
                          <a:effectLst/>
                          <a:latin typeface="Cambria" panose="02040503050406030204" pitchFamily="18" charset="0"/>
                        </a:rPr>
                        <a:t>مالية (م)</a:t>
                      </a:r>
                      <a:endParaRPr lang="fr-FR" sz="1800" b="1" dirty="0">
                        <a:latin typeface="Cambria" panose="020405030504060302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sp>
        <p:nvSpPr>
          <p:cNvPr id="19" name="Forme libre 18"/>
          <p:cNvSpPr/>
          <p:nvPr/>
        </p:nvSpPr>
        <p:spPr>
          <a:xfrm>
            <a:off x="9919252" y="156068"/>
            <a:ext cx="2185027" cy="1918795"/>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7030A0"/>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1125650547"/>
              </p:ext>
            </p:extLst>
          </p:nvPr>
        </p:nvGraphicFramePr>
        <p:xfrm>
          <a:off x="642257" y="1295400"/>
          <a:ext cx="9100459" cy="1807029"/>
        </p:xfrm>
        <a:graphic>
          <a:graphicData uri="http://schemas.openxmlformats.org/drawingml/2006/table">
            <a:tbl>
              <a:tblPr firstRow="1" firstCol="1" bandRow="1">
                <a:tableStyleId>{5FD0F851-EC5A-4D38-B0AD-8093EC10F338}</a:tableStyleId>
              </a:tblPr>
              <a:tblGrid>
                <a:gridCol w="690254">
                  <a:extLst>
                    <a:ext uri="{9D8B030D-6E8A-4147-A177-3AD203B41FA5}">
                      <a16:colId xmlns:a16="http://schemas.microsoft.com/office/drawing/2014/main" val="2971426245"/>
                    </a:ext>
                  </a:extLst>
                </a:gridCol>
                <a:gridCol w="5188830">
                  <a:extLst>
                    <a:ext uri="{9D8B030D-6E8A-4147-A177-3AD203B41FA5}">
                      <a16:colId xmlns:a16="http://schemas.microsoft.com/office/drawing/2014/main" val="115446433"/>
                    </a:ext>
                  </a:extLst>
                </a:gridCol>
                <a:gridCol w="2303876">
                  <a:extLst>
                    <a:ext uri="{9D8B030D-6E8A-4147-A177-3AD203B41FA5}">
                      <a16:colId xmlns:a16="http://schemas.microsoft.com/office/drawing/2014/main" val="4290697059"/>
                    </a:ext>
                  </a:extLst>
                </a:gridCol>
                <a:gridCol w="917499">
                  <a:extLst>
                    <a:ext uri="{9D8B030D-6E8A-4147-A177-3AD203B41FA5}">
                      <a16:colId xmlns:a16="http://schemas.microsoft.com/office/drawing/2014/main" val="1505339171"/>
                    </a:ext>
                  </a:extLst>
                </a:gridCol>
              </a:tblGrid>
              <a:tr h="549175">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dirty="0">
                          <a:latin typeface="Cambria" panose="02040503050406030204" pitchFamily="18" charset="0"/>
                        </a:rPr>
                        <a:t>MASTER</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b="1" kern="1200" dirty="0">
                          <a:effectLst/>
                          <a:latin typeface="Cambria" panose="02040503050406030204" pitchFamily="18" charset="0"/>
                        </a:rPr>
                        <a:t>Finance et Commerce International (A) </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مالية وتجارة دولية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b="1" dirty="0">
                          <a:latin typeface="Cambria" panose="02040503050406030204" pitchFamily="18" charset="0"/>
                        </a:rPr>
                        <a:t>ماستر</a:t>
                      </a:r>
                      <a:endParaRPr lang="fr-FR" sz="18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549175">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latin typeface="Cambria" panose="02040503050406030204" pitchFamily="18" charset="0"/>
                        </a:rPr>
                        <a:t>Marketing des Services (A) </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تسويق الخدمات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708679">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Cambria" panose="02040503050406030204" pitchFamily="18" charset="0"/>
                          <a:ea typeface="+mn-ea"/>
                          <a:cs typeface="+mn-cs"/>
                        </a:rPr>
                        <a:t>Marketing Digital(A)</a:t>
                      </a:r>
                    </a:p>
                  </a:txBody>
                  <a:tcPr marL="68582" marR="68582" marT="0" marB="0" anchor="ctr">
                    <a:lnT w="12700" cap="flat" cmpd="sng" algn="ctr">
                      <a:solidFill>
                        <a:schemeClr val="tx1"/>
                      </a:solidFill>
                      <a:prstDash val="solid"/>
                      <a:round/>
                      <a:headEnd type="none" w="med" len="med"/>
                      <a:tailEnd type="none" w="med" len="med"/>
                    </a:lnT>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800" b="1" kern="1200" dirty="0">
                          <a:solidFill>
                            <a:schemeClr val="tx1"/>
                          </a:solidFill>
                          <a:effectLst/>
                          <a:latin typeface="Cambria" panose="02040503050406030204" pitchFamily="18" charset="0"/>
                          <a:ea typeface="+mn-ea"/>
                          <a:cs typeface="+mn-cs"/>
                        </a:rPr>
                        <a:t>التسويق الرقمي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lnT w="12700" cap="flat" cmpd="sng" algn="ctr">
                      <a:solidFill>
                        <a:schemeClr val="tx1"/>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latin typeface="Cambria" panose="02040503050406030204" pitchFamily="18" charset="0"/>
                      </a:endParaRPr>
                    </a:p>
                  </a:txBody>
                  <a:tcPr marL="68582" marR="68582" marT="0" marB="0" vert="vert"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85994663"/>
                  </a:ext>
                </a:extLst>
              </a:tr>
            </a:tbl>
          </a:graphicData>
        </a:graphic>
      </p:graphicFrame>
      <p:sp>
        <p:nvSpPr>
          <p:cNvPr id="17" name="ZoneTexte 16"/>
          <p:cNvSpPr txBox="1"/>
          <p:nvPr/>
        </p:nvSpPr>
        <p:spPr bwMode="auto">
          <a:xfrm>
            <a:off x="10169815" y="956930"/>
            <a:ext cx="1683899" cy="523221"/>
          </a:xfrm>
          <a:prstGeom prst="rect">
            <a:avLst/>
          </a:prstGeom>
          <a:solidFill>
            <a:srgbClr val="7030A0"/>
          </a:solidFill>
          <a:ln>
            <a:noFill/>
          </a:ln>
        </p:spPr>
        <p:txBody>
          <a:bodyPr wrap="square" lIns="0" tIns="0" rIns="0" bIns="0">
            <a:noAutofit/>
          </a:bodyPr>
          <a:lstStyle/>
          <a:p>
            <a:pPr algn="ctr">
              <a:defRPr/>
            </a:pPr>
            <a:r>
              <a:rPr lang="fr-FR" sz="2800" b="1" dirty="0">
                <a:ln w="0"/>
                <a:solidFill>
                  <a:schemeClr val="bg1"/>
                </a:solidFill>
                <a:effectLst>
                  <a:outerShdw blurRad="38100" dist="19050" dir="2700000" algn="tl" rotWithShape="0">
                    <a:schemeClr val="dk1">
                      <a:alpha val="40000"/>
                    </a:schemeClr>
                  </a:outerShdw>
                </a:effectLst>
              </a:rPr>
              <a:t>F00LAL04</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
                                          </p:val>
                                        </p:tav>
                                        <p:tav tm="100000">
                                          <p:val>
                                            <p:strVal val="#ppt_x"/>
                                          </p:val>
                                        </p:tav>
                                      </p:tavLst>
                                    </p:anim>
                                    <p:anim calcmode="lin" valueType="num">
                                      <p:cBhvr>
                                        <p:cTn id="9" dur="1000" fill="hold"/>
                                        <p:tgtEl>
                                          <p:spTgt spid="450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fade">
                                      <p:cBhvr>
                                        <p:cTn id="13" dur="1000"/>
                                        <p:tgtEl>
                                          <p:spTgt spid="45059"/>
                                        </p:tgtEl>
                                      </p:cBhvr>
                                    </p:animEffect>
                                    <p:anim calcmode="lin" valueType="num">
                                      <p:cBhvr>
                                        <p:cTn id="14" dur="1000" fill="hold"/>
                                        <p:tgtEl>
                                          <p:spTgt spid="45059"/>
                                        </p:tgtEl>
                                        <p:attrNameLst>
                                          <p:attrName>ppt_x</p:attrName>
                                        </p:attrNameLst>
                                      </p:cBhvr>
                                      <p:tavLst>
                                        <p:tav tm="0">
                                          <p:val>
                                            <p:strVal val="#ppt_x"/>
                                          </p:val>
                                        </p:tav>
                                        <p:tav tm="100000">
                                          <p:val>
                                            <p:strVal val="#ppt_x"/>
                                          </p:val>
                                        </p:tav>
                                      </p:tavLst>
                                    </p:anim>
                                    <p:anim calcmode="lin" valueType="num">
                                      <p:cBhvr>
                                        <p:cTn id="15" dur="1000" fill="hold"/>
                                        <p:tgtEl>
                                          <p:spTgt spid="4505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5061"/>
                                        </p:tgtEl>
                                        <p:attrNameLst>
                                          <p:attrName>style.visibility</p:attrName>
                                        </p:attrNameLst>
                                      </p:cBhvr>
                                      <p:to>
                                        <p:strVal val="visible"/>
                                      </p:to>
                                    </p:set>
                                    <p:animEffect transition="in" filter="fade">
                                      <p:cBhvr>
                                        <p:cTn id="19" dur="1000"/>
                                        <p:tgtEl>
                                          <p:spTgt spid="45061"/>
                                        </p:tgtEl>
                                      </p:cBhvr>
                                    </p:animEffect>
                                    <p:anim calcmode="lin" valueType="num">
                                      <p:cBhvr>
                                        <p:cTn id="20" dur="1000" fill="hold"/>
                                        <p:tgtEl>
                                          <p:spTgt spid="45061"/>
                                        </p:tgtEl>
                                        <p:attrNameLst>
                                          <p:attrName>ppt_x</p:attrName>
                                        </p:attrNameLst>
                                      </p:cBhvr>
                                      <p:tavLst>
                                        <p:tav tm="0">
                                          <p:val>
                                            <p:strVal val="#ppt_x"/>
                                          </p:val>
                                        </p:tav>
                                        <p:tav tm="100000">
                                          <p:val>
                                            <p:strVal val="#ppt_x"/>
                                          </p:val>
                                        </p:tav>
                                      </p:tavLst>
                                    </p:anim>
                                    <p:anim calcmode="lin" valueType="num">
                                      <p:cBhvr>
                                        <p:cTn id="21" dur="1000" fill="hold"/>
                                        <p:tgtEl>
                                          <p:spTgt spid="4506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pic>
        <p:nvPicPr>
          <p:cNvPr id="6147" name="Image 7"/>
          <p:cNvPicPr>
            <a:picLocks noChangeAspect="1" noChangeArrowheads="1"/>
          </p:cNvPicPr>
          <p:nvPr/>
        </p:nvPicPr>
        <p:blipFill>
          <a:blip r:embed="rId3">
            <a:extLst>
              <a:ext uri="{28A0092B-C50C-407E-A947-70E740481C1C}">
                <a14:useLocalDpi xmlns:a14="http://schemas.microsoft.com/office/drawing/2010/main" val="0"/>
              </a:ext>
            </a:extLst>
          </a:blip>
          <a:srcRect l="12880" t="1131" r="13493" b="1308"/>
          <a:stretch>
            <a:fillRect/>
          </a:stretch>
        </p:blipFill>
        <p:spPr bwMode="auto">
          <a:xfrm>
            <a:off x="115888" y="3295650"/>
            <a:ext cx="5634037"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13"/>
          <p:cNvGrpSpPr>
            <a:grpSpLocks/>
          </p:cNvGrpSpPr>
          <p:nvPr/>
        </p:nvGrpSpPr>
        <p:grpSpPr bwMode="auto">
          <a:xfrm>
            <a:off x="5938838" y="87313"/>
            <a:ext cx="5969000" cy="2971800"/>
            <a:chOff x="7097486" y="17417"/>
            <a:chExt cx="4265395" cy="3135086"/>
          </a:xfrm>
        </p:grpSpPr>
        <p:pic>
          <p:nvPicPr>
            <p:cNvPr id="6154" name="Image 4"/>
            <p:cNvPicPr>
              <a:picLocks noChangeAspect="1" noChangeArrowheads="1"/>
            </p:cNvPicPr>
            <p:nvPr/>
          </p:nvPicPr>
          <p:blipFill>
            <a:blip r:embed="rId4">
              <a:extLst>
                <a:ext uri="{28A0092B-C50C-407E-A947-70E740481C1C}">
                  <a14:useLocalDpi xmlns:a14="http://schemas.microsoft.com/office/drawing/2010/main" val="0"/>
                </a:ext>
              </a:extLst>
            </a:blip>
            <a:srcRect l="12997" t="545" r="14159" b="1299"/>
            <a:stretch>
              <a:fillRect/>
            </a:stretch>
          </p:blipFill>
          <p:spPr bwMode="auto">
            <a:xfrm>
              <a:off x="7097486" y="17417"/>
              <a:ext cx="4265395" cy="31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logo-umbb-300PPP"/>
            <p:cNvPicPr/>
            <p:nvPr/>
          </p:nvPicPr>
          <p:blipFill>
            <a:blip r:embed="rId5" cstate="print"/>
            <a:srcRect/>
            <a:stretch>
              <a:fillRect/>
            </a:stretch>
          </p:blipFill>
          <p:spPr bwMode="auto">
            <a:xfrm>
              <a:off x="10619339" y="2395454"/>
              <a:ext cx="731144" cy="722215"/>
            </a:xfrm>
            <a:prstGeom prst="ellipse">
              <a:avLst/>
            </a:prstGeom>
            <a:ln>
              <a:noFill/>
            </a:ln>
            <a:effectLst>
              <a:softEdge rad="112500"/>
            </a:effectLst>
          </p:spPr>
        </p:pic>
      </p:grpSp>
      <p:grpSp>
        <p:nvGrpSpPr>
          <p:cNvPr id="15" name="Groupe 14"/>
          <p:cNvGrpSpPr>
            <a:grpSpLocks/>
          </p:cNvGrpSpPr>
          <p:nvPr/>
        </p:nvGrpSpPr>
        <p:grpSpPr bwMode="auto">
          <a:xfrm>
            <a:off x="5938838" y="3279775"/>
            <a:ext cx="5989637" cy="3309938"/>
            <a:chOff x="6897188" y="3196047"/>
            <a:chExt cx="4511041" cy="3605348"/>
          </a:xfrm>
        </p:grpSpPr>
        <p:pic>
          <p:nvPicPr>
            <p:cNvPr id="6152" name="Image 9"/>
            <p:cNvPicPr>
              <a:picLocks noChangeAspect="1" noChangeArrowheads="1"/>
            </p:cNvPicPr>
            <p:nvPr/>
          </p:nvPicPr>
          <p:blipFill>
            <a:blip r:embed="rId6">
              <a:extLst>
                <a:ext uri="{28A0092B-C50C-407E-A947-70E740481C1C}">
                  <a14:useLocalDpi xmlns:a14="http://schemas.microsoft.com/office/drawing/2010/main" val="0"/>
                </a:ext>
              </a:extLst>
            </a:blip>
            <a:srcRect l="12534" t="56" r="12947" b="1546"/>
            <a:stretch>
              <a:fillRect/>
            </a:stretch>
          </p:blipFill>
          <p:spPr bwMode="auto">
            <a:xfrm>
              <a:off x="6897188" y="3196047"/>
              <a:ext cx="4511041" cy="360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descr="logo-umbb-300PPP"/>
            <p:cNvPicPr/>
            <p:nvPr/>
          </p:nvPicPr>
          <p:blipFill>
            <a:blip r:embed="rId5" cstate="print"/>
            <a:srcRect/>
            <a:stretch>
              <a:fillRect/>
            </a:stretch>
          </p:blipFill>
          <p:spPr bwMode="auto">
            <a:xfrm>
              <a:off x="10619339" y="6026813"/>
              <a:ext cx="731144" cy="722215"/>
            </a:xfrm>
            <a:prstGeom prst="ellipse">
              <a:avLst/>
            </a:prstGeom>
            <a:ln>
              <a:noFill/>
            </a:ln>
            <a:effectLst>
              <a:softEdge rad="112500"/>
            </a:effectLst>
          </p:spPr>
        </p:pic>
      </p:grpSp>
      <p:pic>
        <p:nvPicPr>
          <p:cNvPr id="16" name="Image 15" descr="logo-umbb-300PPP"/>
          <p:cNvPicPr/>
          <p:nvPr/>
        </p:nvPicPr>
        <p:blipFill>
          <a:blip r:embed="rId5" cstate="print"/>
          <a:srcRect/>
          <a:stretch>
            <a:fillRect/>
          </a:stretch>
        </p:blipFill>
        <p:spPr bwMode="auto">
          <a:xfrm>
            <a:off x="4682127" y="5878812"/>
            <a:ext cx="946430" cy="663094"/>
          </a:xfrm>
          <a:prstGeom prst="ellipse">
            <a:avLst/>
          </a:prstGeom>
          <a:ln>
            <a:noFill/>
          </a:ln>
          <a:effectLst>
            <a:softEdge rad="112500"/>
          </a:effectLst>
        </p:spPr>
      </p:pic>
      <p:grpSp>
        <p:nvGrpSpPr>
          <p:cNvPr id="2" name="Groupe 1"/>
          <p:cNvGrpSpPr/>
          <p:nvPr/>
        </p:nvGrpSpPr>
        <p:grpSpPr>
          <a:xfrm>
            <a:off x="115888" y="87313"/>
            <a:ext cx="5634037" cy="2995237"/>
            <a:chOff x="115888" y="87313"/>
            <a:chExt cx="5634037" cy="2995237"/>
          </a:xfrm>
        </p:grpSpPr>
        <p:pic>
          <p:nvPicPr>
            <p:cNvPr id="6146" name="Image 10"/>
            <p:cNvPicPr>
              <a:picLocks noChangeAspect="1" noChangeArrowheads="1"/>
            </p:cNvPicPr>
            <p:nvPr/>
          </p:nvPicPr>
          <p:blipFill>
            <a:blip r:embed="rId7">
              <a:extLst>
                <a:ext uri="{28A0092B-C50C-407E-A947-70E740481C1C}">
                  <a14:useLocalDpi xmlns:a14="http://schemas.microsoft.com/office/drawing/2010/main" val="0"/>
                </a:ext>
              </a:extLst>
            </a:blip>
            <a:srcRect l="12880" t="1089" r="13626" b="1299"/>
            <a:stretch>
              <a:fillRect/>
            </a:stretch>
          </p:blipFill>
          <p:spPr bwMode="auto">
            <a:xfrm>
              <a:off x="115888" y="87313"/>
              <a:ext cx="56340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6" descr="logo-umbb-300PPP"/>
            <p:cNvPicPr/>
            <p:nvPr/>
          </p:nvPicPr>
          <p:blipFill>
            <a:blip r:embed="rId5" cstate="print"/>
            <a:srcRect/>
            <a:stretch>
              <a:fillRect/>
            </a:stretch>
          </p:blipFill>
          <p:spPr bwMode="auto">
            <a:xfrm>
              <a:off x="4630736" y="2419456"/>
              <a:ext cx="946430" cy="663094"/>
            </a:xfrm>
            <a:prstGeom prst="ellipse">
              <a:avLst/>
            </a:prstGeom>
            <a:ln>
              <a:noFill/>
            </a:ln>
            <a:effectLst>
              <a:softEdge rad="112500"/>
            </a:effectLst>
          </p:spPr>
        </p:pic>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2000"/>
                                        <p:tgtEl>
                                          <p:spTgt spid="14"/>
                                        </p:tgtEl>
                                      </p:cBhvr>
                                    </p:animEffect>
                                  </p:childTnLst>
                                </p:cTn>
                              </p:par>
                              <p:par>
                                <p:cTn id="8" presetID="4" presetClass="entr" presetSubtype="3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out)">
                                      <p:cBhvr>
                                        <p:cTn id="10" dur="2000"/>
                                        <p:tgtEl>
                                          <p:spTgt spid="15"/>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7FAFD"/>
            </a:gs>
            <a:gs pos="100000">
              <a:srgbClr val="FF99FF"/>
            </a:gs>
            <a:gs pos="19000">
              <a:schemeClr val="bg1"/>
            </a:gs>
            <a:gs pos="100000">
              <a:srgbClr val="FF99FF"/>
            </a:gs>
          </a:gsLst>
          <a:lin ang="13500000" scaled="1"/>
          <a:tileRect/>
        </a:grad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1023256" y="947602"/>
            <a:ext cx="5496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tabLst>
                <a:tab pos="2473325" algn="ctr"/>
                <a:tab pos="4498975" algn="r"/>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473325" algn="ctr"/>
                <a:tab pos="4498975" algn="r"/>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473325" algn="ctr"/>
                <a:tab pos="4498975" algn="r"/>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473325" algn="ctr"/>
                <a:tab pos="4498975" algn="r"/>
              </a:tabLst>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Economiques</a:t>
            </a:r>
          </a:p>
        </p:txBody>
      </p:sp>
      <p:graphicFrame>
        <p:nvGraphicFramePr>
          <p:cNvPr id="3" name="Tableau 2"/>
          <p:cNvGraphicFramePr>
            <a:graphicFrameLocks noGrp="1"/>
          </p:cNvGraphicFramePr>
          <p:nvPr>
            <p:extLst>
              <p:ext uri="{D42A27DB-BD31-4B8C-83A1-F6EECF244321}">
                <p14:modId xmlns:p14="http://schemas.microsoft.com/office/powerpoint/2010/main" val="3728060027"/>
              </p:ext>
            </p:extLst>
          </p:nvPr>
        </p:nvGraphicFramePr>
        <p:xfrm>
          <a:off x="707571" y="1741714"/>
          <a:ext cx="9710057" cy="1436916"/>
        </p:xfrm>
        <a:graphic>
          <a:graphicData uri="http://schemas.openxmlformats.org/drawingml/2006/table">
            <a:tbl>
              <a:tblPr firstRow="1" firstCol="1" bandRow="1">
                <a:tableStyleId>{5FD0F851-EC5A-4D38-B0AD-8093EC10F338}</a:tableStyleId>
              </a:tblPr>
              <a:tblGrid>
                <a:gridCol w="960958">
                  <a:extLst>
                    <a:ext uri="{9D8B030D-6E8A-4147-A177-3AD203B41FA5}">
                      <a16:colId xmlns:a16="http://schemas.microsoft.com/office/drawing/2014/main" val="2971426245"/>
                    </a:ext>
                  </a:extLst>
                </a:gridCol>
                <a:gridCol w="4239680">
                  <a:extLst>
                    <a:ext uri="{9D8B030D-6E8A-4147-A177-3AD203B41FA5}">
                      <a16:colId xmlns:a16="http://schemas.microsoft.com/office/drawing/2014/main" val="115446433"/>
                    </a:ext>
                  </a:extLst>
                </a:gridCol>
                <a:gridCol w="3918647">
                  <a:extLst>
                    <a:ext uri="{9D8B030D-6E8A-4147-A177-3AD203B41FA5}">
                      <a16:colId xmlns:a16="http://schemas.microsoft.com/office/drawing/2014/main" val="4290697059"/>
                    </a:ext>
                  </a:extLst>
                </a:gridCol>
                <a:gridCol w="590772">
                  <a:extLst>
                    <a:ext uri="{9D8B030D-6E8A-4147-A177-3AD203B41FA5}">
                      <a16:colId xmlns:a16="http://schemas.microsoft.com/office/drawing/2014/main" val="1505339171"/>
                    </a:ext>
                  </a:extLst>
                </a:gridCol>
              </a:tblGrid>
              <a:tr h="429178">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b="1" dirty="0">
                          <a:latin typeface="Cambria" panose="02040503050406030204" pitchFamily="18" charset="0"/>
                        </a:rPr>
                        <a:t>MASTER</a:t>
                      </a:r>
                      <a:endParaRPr lang="fr-FR" sz="1600" b="1" kern="1200" dirty="0">
                        <a:effectLst/>
                        <a:latin typeface="Cambria" panose="02040503050406030204" pitchFamily="18" charset="0"/>
                      </a:endParaRPr>
                    </a:p>
                  </a:txBody>
                  <a:tcPr marL="68582" marR="68582" marT="0" marB="0" vert="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Economie Quantitative (A) </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lnT w="12700" cap="flat" cmpd="sng" algn="ctr">
                      <a:solidFill>
                        <a:schemeClr val="tx1"/>
                      </a:solidFill>
                      <a:prstDash val="solid"/>
                      <a:round/>
                      <a:headEnd type="none" w="med" len="med"/>
                      <a:tailEnd type="none" w="med" len="med"/>
                    </a:lnT>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اقتصاد </a:t>
                      </a:r>
                      <a:r>
                        <a:rPr lang="ar-DZ" sz="1600" b="1" kern="1200" dirty="0">
                          <a:effectLst/>
                          <a:latin typeface="Cambria" panose="02040503050406030204" pitchFamily="18" charset="0"/>
                        </a:rPr>
                        <a:t>كمي</a:t>
                      </a:r>
                      <a:r>
                        <a:rPr lang="ar-SA" sz="1600" b="1" kern="1200" dirty="0">
                          <a:effectLst/>
                          <a:latin typeface="Cambria" panose="02040503050406030204" pitchFamily="18" charset="0"/>
                        </a:rPr>
                        <a:t> (أ)</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lnT w="12700" cap="flat" cmpd="sng" algn="ctr">
                      <a:solidFill>
                        <a:schemeClr val="tx1"/>
                      </a:solidFill>
                      <a:prstDash val="solid"/>
                      <a:round/>
                      <a:headEnd type="none" w="med" len="med"/>
                      <a:tailEnd type="none" w="med" len="med"/>
                    </a:lnT>
                    <a:solidFill>
                      <a:srgbClr val="7030A0">
                        <a:alpha val="20000"/>
                      </a:srgbClr>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600" b="1" dirty="0">
                          <a:latin typeface="Cambria" panose="02040503050406030204" pitchFamily="18" charset="0"/>
                        </a:rPr>
                        <a:t>ماستر</a:t>
                      </a:r>
                      <a:endParaRPr lang="fr-FR" sz="1600" b="1" dirty="0">
                        <a:latin typeface="Cambria" panose="02040503050406030204" pitchFamily="18" charset="0"/>
                      </a:endParaRPr>
                    </a:p>
                  </a:txBody>
                  <a:tcPr marL="68582" marR="68582" marT="0" marB="0" vert="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0031354"/>
                  </a:ext>
                </a:extLst>
              </a:tr>
              <a:tr h="503869">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tx1"/>
                          </a:solidFill>
                          <a:effectLst/>
                          <a:latin typeface="Cambria" panose="02040503050406030204" pitchFamily="18" charset="0"/>
                          <a:ea typeface="+mn-ea"/>
                          <a:cs typeface="+mn-cs"/>
                        </a:rPr>
                        <a:t>Economie Monétaire et Financière(A)</a:t>
                      </a: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اقتصاد </a:t>
                      </a:r>
                      <a:r>
                        <a:rPr lang="ar-DZ" sz="1600" b="1" kern="1200" dirty="0">
                          <a:effectLst/>
                          <a:latin typeface="Cambria" panose="02040503050406030204" pitchFamily="18" charset="0"/>
                        </a:rPr>
                        <a:t>نقدي و مالي</a:t>
                      </a:r>
                      <a:r>
                        <a:rPr lang="ar-SA" sz="1600" b="1" kern="1200" dirty="0">
                          <a:effectLst/>
                          <a:latin typeface="Cambria" panose="02040503050406030204" pitchFamily="18" charset="0"/>
                        </a:rPr>
                        <a:t> (أ)</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r h="503869">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Economie et </a:t>
                      </a:r>
                      <a:r>
                        <a:rPr lang="fr-FR" sz="1600" b="1" kern="1200" dirty="0">
                          <a:solidFill>
                            <a:schemeClr val="tx1"/>
                          </a:solidFill>
                          <a:effectLst/>
                          <a:latin typeface="Cambria" panose="02040503050406030204" pitchFamily="18" charset="0"/>
                          <a:ea typeface="+mn-ea"/>
                          <a:cs typeface="+mn-cs"/>
                        </a:rPr>
                        <a:t>Gestion des Entreprises </a:t>
                      </a:r>
                      <a:r>
                        <a:rPr lang="fr-FR" sz="1600" b="1" kern="1200" dirty="0">
                          <a:effectLst/>
                          <a:latin typeface="Cambria" panose="02040503050406030204" pitchFamily="18" charset="0"/>
                        </a:rPr>
                        <a:t>(A)</a:t>
                      </a:r>
                      <a:r>
                        <a:rPr lang="fr-FR" sz="18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 b="1" kern="1200" dirty="0">
                        <a:solidFill>
                          <a:schemeClr val="tx1"/>
                        </a:solidFill>
                        <a:effectLst/>
                        <a:latin typeface="+mn-lt"/>
                        <a:ea typeface="+mn-ea"/>
                        <a:cs typeface="+mn-cs"/>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اقتصاد وتسيير المؤسسات (أ)</a:t>
                      </a:r>
                      <a:endParaRPr lang="fr-FR" sz="1600" b="1" kern="1200" dirty="0">
                        <a:effectLst/>
                        <a:latin typeface="Cambria" panose="02040503050406030204" pitchFamily="18" charset="0"/>
                      </a:endParaRPr>
                    </a:p>
                  </a:txBody>
                  <a:tcPr marL="68582" marR="68582" marT="0" marB="0" anchor="ctr">
                    <a:lnB w="12700" cap="flat" cmpd="sng" algn="ctr">
                      <a:solidFill>
                        <a:schemeClr val="tx1"/>
                      </a:solidFill>
                      <a:prstDash val="solid"/>
                      <a:round/>
                      <a:headEnd type="none" w="med" len="med"/>
                      <a:tailEnd type="none" w="med" len="med"/>
                    </a:lnB>
                    <a:solidFill>
                      <a:srgbClr val="7030A0">
                        <a:alpha val="20000"/>
                      </a:srgb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966811248"/>
                  </a:ext>
                </a:extLst>
              </a:tr>
            </a:tbl>
          </a:graphicData>
        </a:graphic>
      </p:graphicFrame>
      <p:sp>
        <p:nvSpPr>
          <p:cNvPr id="4" name="Rectangle 5"/>
          <p:cNvSpPr>
            <a:spLocks noChangeArrowheads="1"/>
          </p:cNvSpPr>
          <p:nvPr/>
        </p:nvSpPr>
        <p:spPr bwMode="auto">
          <a:xfrm>
            <a:off x="1186542" y="3369003"/>
            <a:ext cx="632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400" b="1" dirty="0">
                <a:solidFill>
                  <a:srgbClr val="7030A0"/>
                </a:solidFill>
                <a:latin typeface="Cambria" panose="02040503050406030204" pitchFamily="18" charset="0"/>
                <a:ea typeface="Times New Roman" panose="02020603050405020304" pitchFamily="18" charset="0"/>
                <a:cs typeface="Arial" panose="020B0604020202020204" pitchFamily="34" charset="0"/>
              </a:rPr>
              <a:t>Filière Sciences Financières et Comptabilité</a:t>
            </a:r>
            <a:endParaRPr lang="fr-FR" altLang="fr-FR" sz="2400" b="1" dirty="0">
              <a:solidFill>
                <a:srgbClr val="7030A0"/>
              </a:solidFill>
              <a:latin typeface="Century Gothic" panose="020B0502020202020204" pitchFamily="34" charset="0"/>
              <a:ea typeface="Times New Roman" panose="02020603050405020304" pitchFamily="18"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115554258"/>
              </p:ext>
            </p:extLst>
          </p:nvPr>
        </p:nvGraphicFramePr>
        <p:xfrm>
          <a:off x="816428" y="4147458"/>
          <a:ext cx="10251333" cy="1754578"/>
        </p:xfrm>
        <a:graphic>
          <a:graphicData uri="http://schemas.openxmlformats.org/drawingml/2006/table">
            <a:tbl>
              <a:tblPr firstRow="1" firstCol="1" bandRow="1">
                <a:tableStyleId>{5FD0F851-EC5A-4D38-B0AD-8093EC10F338}</a:tableStyleId>
              </a:tblPr>
              <a:tblGrid>
                <a:gridCol w="1014525">
                  <a:extLst>
                    <a:ext uri="{9D8B030D-6E8A-4147-A177-3AD203B41FA5}">
                      <a16:colId xmlns:a16="http://schemas.microsoft.com/office/drawing/2014/main" val="2971426245"/>
                    </a:ext>
                  </a:extLst>
                </a:gridCol>
                <a:gridCol w="4476016">
                  <a:extLst>
                    <a:ext uri="{9D8B030D-6E8A-4147-A177-3AD203B41FA5}">
                      <a16:colId xmlns:a16="http://schemas.microsoft.com/office/drawing/2014/main" val="115446433"/>
                    </a:ext>
                  </a:extLst>
                </a:gridCol>
                <a:gridCol w="4137088">
                  <a:extLst>
                    <a:ext uri="{9D8B030D-6E8A-4147-A177-3AD203B41FA5}">
                      <a16:colId xmlns:a16="http://schemas.microsoft.com/office/drawing/2014/main" val="4290697059"/>
                    </a:ext>
                  </a:extLst>
                </a:gridCol>
                <a:gridCol w="623704">
                  <a:extLst>
                    <a:ext uri="{9D8B030D-6E8A-4147-A177-3AD203B41FA5}">
                      <a16:colId xmlns:a16="http://schemas.microsoft.com/office/drawing/2014/main" val="1505339171"/>
                    </a:ext>
                  </a:extLst>
                </a:gridCol>
              </a:tblGrid>
              <a:tr h="366852">
                <a:tc rowSpan="4">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b="1" dirty="0">
                          <a:latin typeface="Cambria" panose="02040503050406030204" pitchFamily="18" charset="0"/>
                        </a:rPr>
                        <a:t>MASTER</a:t>
                      </a:r>
                      <a:endParaRPr lang="fr-FR" sz="1600" b="1" kern="1200" dirty="0">
                        <a:effectLst/>
                        <a:latin typeface="Cambria" panose="02040503050406030204" pitchFamily="18" charset="0"/>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b="1" kern="1200" dirty="0">
                          <a:effectLst/>
                          <a:latin typeface="Cambria" panose="02040503050406030204" pitchFamily="18" charset="0"/>
                        </a:rPr>
                        <a:t>Comptabilité et Audit (A) </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محاسبة وتدقيق (أ)</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600" b="1" dirty="0">
                          <a:latin typeface="Cambria" panose="02040503050406030204" pitchFamily="18" charset="0"/>
                        </a:rPr>
                        <a:t>ماستر</a:t>
                      </a:r>
                      <a:endParaRPr lang="fr-FR" sz="16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366852">
                <a:tc v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b="1" kern="1200" dirty="0">
                          <a:effectLst/>
                          <a:latin typeface="Cambria" panose="02040503050406030204" pitchFamily="18" charset="0"/>
                        </a:rPr>
                        <a:t>Comptabilité et Fiscalité (A) </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محاسبة وجباية (أ)</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solidFill>
                      <a:srgbClr val="7030A0">
                        <a:alpha val="20000"/>
                      </a:srgbClr>
                    </a:solidFill>
                  </a:tcPr>
                </a:tc>
                <a:tc vMerge="1">
                  <a:txBody>
                    <a:bodyPr/>
                    <a:lstStyle/>
                    <a:p>
                      <a:endParaRPr lang="fr-FR"/>
                    </a:p>
                  </a:txBody>
                  <a:tcPr/>
                </a:tc>
                <a:extLst>
                  <a:ext uri="{0D108BD9-81ED-4DB2-BD59-A6C34878D82A}">
                    <a16:rowId xmlns:a16="http://schemas.microsoft.com/office/drawing/2014/main" val="824404339"/>
                  </a:ext>
                </a:extLst>
              </a:tr>
              <a:tr h="491288">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Finance des</a:t>
                      </a:r>
                      <a:r>
                        <a:rPr lang="fr-FR" sz="1600" b="1" kern="1200" baseline="0" dirty="0">
                          <a:effectLst/>
                          <a:latin typeface="Cambria" panose="02040503050406030204" pitchFamily="18" charset="0"/>
                        </a:rPr>
                        <a:t> banques </a:t>
                      </a:r>
                      <a:r>
                        <a:rPr lang="fr-FR" sz="1600" b="1" kern="1200" dirty="0">
                          <a:effectLst/>
                          <a:latin typeface="Cambria" panose="02040503050406030204" pitchFamily="18" charset="0"/>
                        </a:rPr>
                        <a:t>et des  Assurances (A) </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مالية </a:t>
                      </a:r>
                      <a:r>
                        <a:rPr lang="ar-DZ" sz="1600" b="1" kern="1200" dirty="0">
                          <a:effectLst/>
                          <a:latin typeface="Cambria" panose="02040503050406030204" pitchFamily="18" charset="0"/>
                        </a:rPr>
                        <a:t>البنوك </a:t>
                      </a:r>
                      <a:r>
                        <a:rPr lang="ar-SA" sz="1600" b="1" kern="1200" dirty="0">
                          <a:effectLst/>
                          <a:latin typeface="Cambria" panose="02040503050406030204" pitchFamily="18" charset="0"/>
                        </a:rPr>
                        <a:t>و</a:t>
                      </a:r>
                      <a:r>
                        <a:rPr lang="ar-DZ" sz="1600" b="1" kern="1200" dirty="0">
                          <a:effectLst/>
                          <a:latin typeface="Cambria" panose="02040503050406030204" pitchFamily="18" charset="0"/>
                        </a:rPr>
                        <a:t>ال</a:t>
                      </a:r>
                      <a:r>
                        <a:rPr lang="ar-SA" sz="1600" b="1" kern="1200" dirty="0">
                          <a:effectLst/>
                          <a:latin typeface="Cambria" panose="02040503050406030204" pitchFamily="18" charset="0"/>
                        </a:rPr>
                        <a:t>تأمينات (أ)</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529586">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Finance de l’entreprise (A)</a:t>
                      </a:r>
                    </a:p>
                  </a:txBody>
                  <a:tcPr marL="68582" marR="68582" marT="0" marB="0" anchor="ctr">
                    <a:solidFill>
                      <a:srgbClr val="7030A0">
                        <a:alpha val="20000"/>
                      </a:srgb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600" b="1" kern="1200" dirty="0">
                          <a:effectLst/>
                          <a:latin typeface="Cambria" panose="02040503050406030204" pitchFamily="18" charset="0"/>
                        </a:rPr>
                        <a:t>مالية </a:t>
                      </a:r>
                      <a:r>
                        <a:rPr lang="ar-DZ" sz="1600" b="1" kern="1200" dirty="0">
                          <a:effectLst/>
                          <a:latin typeface="Cambria" panose="02040503050406030204" pitchFamily="18" charset="0"/>
                        </a:rPr>
                        <a:t>المؤسسة</a:t>
                      </a:r>
                      <a:r>
                        <a:rPr lang="ar-SA" sz="1600" b="1" kern="1200" dirty="0">
                          <a:effectLst/>
                          <a:latin typeface="Cambria" panose="02040503050406030204" pitchFamily="18" charset="0"/>
                        </a:rPr>
                        <a:t> (أ)</a:t>
                      </a:r>
                      <a:endParaRPr lang="fr-FR" sz="1600" b="1" i="1" dirty="0">
                        <a:effectLst/>
                        <a:latin typeface="Cambria" panose="02040503050406030204" pitchFamily="18" charset="0"/>
                        <a:ea typeface="Times New Roman" panose="02020603050405020304" pitchFamily="18" charset="0"/>
                      </a:endParaRPr>
                    </a:p>
                  </a:txBody>
                  <a:tcPr marL="68582" marR="68582" marT="0" marB="0" anchor="ctr">
                    <a:solidFill>
                      <a:srgbClr val="7030A0">
                        <a:alpha val="20000"/>
                      </a:srgbClr>
                    </a:solidFill>
                  </a:tcP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sp>
        <p:nvSpPr>
          <p:cNvPr id="6" name="Rectangle 9"/>
          <p:cNvSpPr>
            <a:spLocks noChangeArrowheads="1"/>
          </p:cNvSpPr>
          <p:nvPr/>
        </p:nvSpPr>
        <p:spPr bwMode="auto">
          <a:xfrm>
            <a:off x="7882216" y="948892"/>
            <a:ext cx="1630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2400" b="1" dirty="0">
                <a:solidFill>
                  <a:srgbClr val="7030A0"/>
                </a:solidFill>
                <a:latin typeface="Century Gothic" panose="020B0502020202020204" pitchFamily="34" charset="0"/>
                <a:ea typeface="Times New Roman" panose="02020603050405020304" pitchFamily="18" charset="0"/>
                <a:cs typeface="Sakkal Majalla"/>
              </a:rPr>
              <a:t>علوم اقتصادية</a:t>
            </a:r>
            <a:endParaRPr lang="fr-FR" altLang="fr-FR" sz="2400" b="1" dirty="0">
              <a:solidFill>
                <a:srgbClr val="7030A0"/>
              </a:solidFill>
              <a:latin typeface="Century Gothic" panose="020B0502020202020204" pitchFamily="34" charset="0"/>
              <a:ea typeface="Times New Roman" panose="02020603050405020304" pitchFamily="18" charset="0"/>
              <a:cs typeface="Sakkal Majalla"/>
            </a:endParaRPr>
          </a:p>
        </p:txBody>
      </p:sp>
      <p:sp>
        <p:nvSpPr>
          <p:cNvPr id="7" name="Rectangle 14"/>
          <p:cNvSpPr>
            <a:spLocks noChangeArrowheads="1"/>
          </p:cNvSpPr>
          <p:nvPr/>
        </p:nvSpPr>
        <p:spPr bwMode="auto">
          <a:xfrm>
            <a:off x="8305512" y="3369004"/>
            <a:ext cx="222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2400" b="1" dirty="0">
                <a:solidFill>
                  <a:srgbClr val="7030A0"/>
                </a:solidFill>
                <a:latin typeface="Century Gothic" panose="020B0502020202020204" pitchFamily="34" charset="0"/>
                <a:ea typeface="Times New Roman" panose="02020603050405020304" pitchFamily="18" charset="0"/>
                <a:cs typeface="Sakkal Majalla"/>
              </a:rPr>
              <a:t>علوم مالية ومحاسبة</a:t>
            </a:r>
            <a:endParaRPr lang="fr-FR" altLang="fr-FR" sz="2400" b="1" dirty="0">
              <a:solidFill>
                <a:srgbClr val="7030A0"/>
              </a:solidFill>
              <a:latin typeface="Century Gothic" panose="020B0502020202020204" pitchFamily="34" charset="0"/>
              <a:ea typeface="Times New Roman" panose="02020603050405020304" pitchFamily="18" charset="0"/>
              <a:cs typeface="Sakkal Majalla"/>
            </a:endParaRPr>
          </a:p>
        </p:txBody>
      </p:sp>
      <p:sp>
        <p:nvSpPr>
          <p:cNvPr id="8" name="Forme libre 7"/>
          <p:cNvSpPr/>
          <p:nvPr/>
        </p:nvSpPr>
        <p:spPr>
          <a:xfrm>
            <a:off x="10082922" y="156069"/>
            <a:ext cx="1969679" cy="1585646"/>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rgbClr val="7030A0"/>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ln w="0"/>
                <a:solidFill>
                  <a:schemeClr val="bg1"/>
                </a:solidFill>
                <a:effectLst>
                  <a:outerShdw blurRad="38100" dist="19050" dir="2700000" algn="tl" rotWithShape="0">
                    <a:schemeClr val="dk1">
                      <a:alpha val="40000"/>
                    </a:schemeClr>
                  </a:outerShdw>
                </a:effectLst>
              </a:rPr>
              <a:t>F00LAL04</a:t>
            </a:r>
          </a:p>
        </p:txBody>
      </p:sp>
    </p:spTree>
    <p:extLst>
      <p:ext uri="{BB962C8B-B14F-4D97-AF65-F5344CB8AC3E}">
        <p14:creationId xmlns:p14="http://schemas.microsoft.com/office/powerpoint/2010/main" val="2713436087"/>
      </p:ext>
    </p:extLst>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E2AD88"/>
            </a:gs>
            <a:gs pos="5000">
              <a:schemeClr val="accent2">
                <a:lumMod val="75000"/>
              </a:schemeClr>
            </a:gs>
            <a:gs pos="41000">
              <a:srgbClr val="FFFFFF"/>
            </a:gs>
            <a:gs pos="82000">
              <a:srgbClr val="EFE4DD"/>
            </a:gs>
            <a:gs pos="100000">
              <a:srgbClr val="D0CECE"/>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46082" name="Titre 1"/>
          <p:cNvSpPr txBox="1">
            <a:spLocks/>
          </p:cNvSpPr>
          <p:nvPr/>
        </p:nvSpPr>
        <p:spPr bwMode="auto">
          <a:xfrm>
            <a:off x="838200" y="581818"/>
            <a:ext cx="10236200" cy="258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buFont typeface="Arial" panose="020B0604020202020204" pitchFamily="34" charset="0"/>
              <a:buNone/>
            </a:pPr>
            <a:r>
              <a:rPr lang="ar-SA" altLang="fr-FR" sz="4000" b="1" dirty="0">
                <a:solidFill>
                  <a:srgbClr val="CC0066"/>
                </a:solidFill>
                <a:latin typeface="Cambria" panose="02040503050406030204" pitchFamily="18" charset="0"/>
              </a:rPr>
              <a:t>الحقوق والعلوم السياسية </a:t>
            </a:r>
            <a:endParaRPr lang="ar-DZ" altLang="fr-FR" sz="4000" b="1" dirty="0">
              <a:solidFill>
                <a:srgbClr val="CC0066"/>
              </a:solidFill>
              <a:latin typeface="Cambria" panose="02040503050406030204" pitchFamily="18" charset="0"/>
            </a:endParaRPr>
          </a:p>
          <a:p>
            <a:pPr algn="ctr" rtl="1">
              <a:buFont typeface="Arial" panose="020B0604020202020204" pitchFamily="34" charset="0"/>
              <a:buNone/>
            </a:pPr>
            <a:br>
              <a:rPr lang="ar-DZ" altLang="fr-FR" sz="4000" b="1" dirty="0">
                <a:solidFill>
                  <a:srgbClr val="CC0066"/>
                </a:solidFill>
                <a:latin typeface="Cambria" panose="02040503050406030204" pitchFamily="18" charset="0"/>
                <a:ea typeface="Trebuchet MS" panose="020B0603020202020204" pitchFamily="34" charset="0"/>
                <a:cs typeface="Trebuchet MS" panose="020B0603020202020204" pitchFamily="34" charset="0"/>
              </a:rPr>
            </a:br>
            <a:r>
              <a:rPr lang="fr-FR" altLang="fr-FR" sz="4000" b="1" dirty="0">
                <a:solidFill>
                  <a:srgbClr val="CC0066"/>
                </a:solidFill>
                <a:latin typeface="Cambria" panose="02040503050406030204" pitchFamily="18" charset="0"/>
                <a:ea typeface="Trebuchet MS" panose="020B0603020202020204" pitchFamily="34" charset="0"/>
                <a:cs typeface="Trebuchet MS" panose="020B0603020202020204" pitchFamily="34" charset="0"/>
              </a:rPr>
              <a:t>DOMAINE </a:t>
            </a:r>
            <a:r>
              <a:rPr lang="fr-FR" altLang="fr-FR" sz="4000" b="1" dirty="0">
                <a:solidFill>
                  <a:srgbClr val="CC0066"/>
                </a:solidFill>
                <a:latin typeface="Cambria" panose="02040503050406030204" pitchFamily="18" charset="0"/>
                <a:ea typeface="Times New Roman" panose="02020603050405020304" pitchFamily="18" charset="0"/>
                <a:cs typeface="Arial" panose="020B0604020202020204" pitchFamily="34" charset="0"/>
              </a:rPr>
              <a:t>Droit et Sciences Politiques (DSP)</a:t>
            </a:r>
            <a:endParaRPr lang="fr-FR" altLang="fr-FR" sz="4000" b="1" dirty="0">
              <a:solidFill>
                <a:srgbClr val="CC0066"/>
              </a:solidFill>
              <a:latin typeface="Century Gothic" panose="020B0502020202020204" pitchFamily="34" charset="0"/>
              <a:ea typeface="Times New Roman" panose="02020603050405020304" pitchFamily="18" charset="0"/>
              <a:cs typeface="Arial" panose="020B0604020202020204" pitchFamily="34" charset="0"/>
            </a:endParaRPr>
          </a:p>
        </p:txBody>
      </p:sp>
      <p:grpSp>
        <p:nvGrpSpPr>
          <p:cNvPr id="46084" name="Groupe 3"/>
          <p:cNvGrpSpPr>
            <a:grpSpLocks/>
          </p:cNvGrpSpPr>
          <p:nvPr/>
        </p:nvGrpSpPr>
        <p:grpSpPr bwMode="auto">
          <a:xfrm>
            <a:off x="5314549" y="3315903"/>
            <a:ext cx="5759851" cy="1257737"/>
            <a:chOff x="4804195" y="3252847"/>
            <a:chExt cx="5708246" cy="2070372"/>
          </a:xfrm>
        </p:grpSpPr>
        <p:grpSp>
          <p:nvGrpSpPr>
            <p:cNvPr id="46088" name="Groupe 8"/>
            <p:cNvGrpSpPr>
              <a:grpSpLocks/>
            </p:cNvGrpSpPr>
            <p:nvPr/>
          </p:nvGrpSpPr>
          <p:grpSpPr bwMode="auto">
            <a:xfrm>
              <a:off x="4804195" y="3252847"/>
              <a:ext cx="5708245" cy="2070372"/>
              <a:chOff x="3264123" y="2948050"/>
              <a:chExt cx="6031354" cy="2070372"/>
            </a:xfrm>
          </p:grpSpPr>
          <p:sp>
            <p:nvSpPr>
              <p:cNvPr id="13" name="Arrondir un rectangle avec un coin du même côté 15"/>
              <p:cNvSpPr/>
              <p:nvPr/>
            </p:nvSpPr>
            <p:spPr>
              <a:xfrm rot="5400000">
                <a:off x="4906263" y="1307852"/>
                <a:ext cx="2068426" cy="5352705"/>
              </a:xfrm>
              <a:prstGeom prst="round2SameRect">
                <a:avLst/>
              </a:prstGeom>
              <a:gradFill>
                <a:gsLst>
                  <a:gs pos="20000">
                    <a:srgbClr val="E2AD88"/>
                  </a:gs>
                  <a:gs pos="5000">
                    <a:srgbClr val="F2A068"/>
                  </a:gs>
                  <a:gs pos="82000">
                    <a:srgbClr val="EFE4DD"/>
                  </a:gs>
                  <a:gs pos="100000">
                    <a:srgbClr val="D0CEC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7369282" y="3092227"/>
                <a:ext cx="2070372" cy="1782018"/>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gradFill flip="none" rotWithShape="1">
                <a:gsLst>
                  <a:gs pos="20000">
                    <a:srgbClr val="E2AD88"/>
                  </a:gs>
                  <a:gs pos="49000">
                    <a:srgbClr val="C00000"/>
                  </a:gs>
                  <a:gs pos="82000">
                    <a:srgbClr val="EFE4DD"/>
                  </a:gs>
                  <a:gs pos="100000">
                    <a:srgbClr val="D0CECE"/>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6089" name="Groupe 9"/>
            <p:cNvGrpSpPr>
              <a:grpSpLocks/>
            </p:cNvGrpSpPr>
            <p:nvPr/>
          </p:nvGrpSpPr>
          <p:grpSpPr bwMode="auto">
            <a:xfrm>
              <a:off x="4804196" y="3828678"/>
              <a:ext cx="5708245" cy="1165259"/>
              <a:chOff x="4804196" y="3828678"/>
              <a:chExt cx="5708245" cy="1165259"/>
            </a:xfrm>
          </p:grpSpPr>
          <p:sp>
            <p:nvSpPr>
              <p:cNvPr id="46090" name="ZoneTexte 10"/>
              <p:cNvSpPr txBox="1">
                <a:spLocks noChangeArrowheads="1"/>
              </p:cNvSpPr>
              <p:nvPr/>
            </p:nvSpPr>
            <p:spPr bwMode="auto">
              <a:xfrm>
                <a:off x="4804196" y="3828678"/>
                <a:ext cx="3916284" cy="11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Wingdings" panose="05000000000000000000" pitchFamily="2" charset="2"/>
                  <a:buChar char="§"/>
                </a:pPr>
                <a:r>
                  <a:rPr lang="ar-SA" altLang="fr-FR" sz="4000" b="1" dirty="0">
                    <a:latin typeface="Century Gothic" panose="020B0502020202020204" pitchFamily="34" charset="0"/>
                    <a:ea typeface="Times New Roman" panose="02020603050405020304" pitchFamily="18" charset="0"/>
                    <a:cs typeface="Sakkal Majalla"/>
                  </a:rPr>
                  <a:t>الحقوق</a:t>
                </a:r>
                <a:endParaRPr lang="fr-FR" altLang="fr-FR" sz="4000" b="1" dirty="0">
                  <a:latin typeface="Century Gothic" panose="020B0502020202020204" pitchFamily="34" charset="0"/>
                  <a:ea typeface="Times New Roman" panose="02020603050405020304" pitchFamily="18" charset="0"/>
                  <a:cs typeface="Sakkal Majalla"/>
                </a:endParaRPr>
              </a:p>
            </p:txBody>
          </p:sp>
          <p:sp>
            <p:nvSpPr>
              <p:cNvPr id="12" name="ZoneTexte 11"/>
              <p:cNvSpPr txBox="1"/>
              <p:nvPr/>
            </p:nvSpPr>
            <p:spPr>
              <a:xfrm>
                <a:off x="8835321" y="3996323"/>
                <a:ext cx="1677120" cy="759949"/>
              </a:xfrm>
              <a:prstGeom prst="rect">
                <a:avLst/>
              </a:prstGeom>
              <a:noFill/>
              <a:ln>
                <a:noFill/>
              </a:ln>
            </p:spPr>
            <p:txBody>
              <a:bodyPr wrap="square">
                <a:spAutoFit/>
              </a:bodyPr>
              <a:lstStyle/>
              <a:p>
                <a:pPr algn="ctr">
                  <a:defRPr/>
                </a:pPr>
                <a:r>
                  <a:rPr lang="fr-FR" sz="2400" b="1" dirty="0">
                    <a:ln w="0"/>
                    <a:solidFill>
                      <a:schemeClr val="bg1"/>
                    </a:solidFill>
                    <a:effectLst>
                      <a:outerShdw blurRad="38100" dist="19050" dir="2700000" algn="tl" rotWithShape="0">
                        <a:schemeClr val="dk1">
                          <a:alpha val="40000"/>
                        </a:schemeClr>
                      </a:outerShdw>
                    </a:effectLst>
                  </a:rPr>
                  <a:t>G02LAL01</a:t>
                </a:r>
              </a:p>
            </p:txBody>
          </p:sp>
        </p:grpSp>
      </p:grpSp>
      <p:grpSp>
        <p:nvGrpSpPr>
          <p:cNvPr id="15" name="Groupe 3"/>
          <p:cNvGrpSpPr>
            <a:grpSpLocks/>
          </p:cNvGrpSpPr>
          <p:nvPr/>
        </p:nvGrpSpPr>
        <p:grpSpPr bwMode="auto">
          <a:xfrm>
            <a:off x="5324070" y="5314952"/>
            <a:ext cx="5759850" cy="1183484"/>
            <a:chOff x="4804196" y="3917221"/>
            <a:chExt cx="5708245" cy="1948142"/>
          </a:xfrm>
        </p:grpSpPr>
        <p:grpSp>
          <p:nvGrpSpPr>
            <p:cNvPr id="16" name="Groupe 8"/>
            <p:cNvGrpSpPr>
              <a:grpSpLocks/>
            </p:cNvGrpSpPr>
            <p:nvPr/>
          </p:nvGrpSpPr>
          <p:grpSpPr bwMode="auto">
            <a:xfrm>
              <a:off x="4804196" y="3917221"/>
              <a:ext cx="5708243" cy="1948142"/>
              <a:chOff x="3264124" y="3612424"/>
              <a:chExt cx="6031352" cy="1948142"/>
            </a:xfrm>
          </p:grpSpPr>
          <p:sp>
            <p:nvSpPr>
              <p:cNvPr id="20" name="Arrondir un rectangle avec un coin du même côté 15"/>
              <p:cNvSpPr/>
              <p:nvPr/>
            </p:nvSpPr>
            <p:spPr>
              <a:xfrm rot="5400000">
                <a:off x="4966406" y="1910143"/>
                <a:ext cx="1948141" cy="5352705"/>
              </a:xfrm>
              <a:prstGeom prst="round2SameRect">
                <a:avLst/>
              </a:prstGeom>
              <a:gradFill>
                <a:gsLst>
                  <a:gs pos="20000">
                    <a:srgbClr val="E2AD88"/>
                  </a:gs>
                  <a:gs pos="5000">
                    <a:srgbClr val="F2A068"/>
                  </a:gs>
                  <a:gs pos="82000">
                    <a:srgbClr val="EFE4DD"/>
                  </a:gs>
                  <a:gs pos="100000">
                    <a:srgbClr val="D0CECE"/>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Forme libre 20"/>
              <p:cNvSpPr/>
              <p:nvPr/>
            </p:nvSpPr>
            <p:spPr>
              <a:xfrm rot="5400000">
                <a:off x="7431368" y="3694514"/>
                <a:ext cx="1946198" cy="1782018"/>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gradFill flip="none" rotWithShape="1">
                <a:gsLst>
                  <a:gs pos="20000">
                    <a:srgbClr val="E2AD88"/>
                  </a:gs>
                  <a:gs pos="49000">
                    <a:srgbClr val="C00000"/>
                  </a:gs>
                  <a:gs pos="82000">
                    <a:srgbClr val="EFE4DD"/>
                  </a:gs>
                  <a:gs pos="100000">
                    <a:srgbClr val="D0CECE"/>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7" name="Groupe 9"/>
            <p:cNvGrpSpPr>
              <a:grpSpLocks/>
            </p:cNvGrpSpPr>
            <p:nvPr/>
          </p:nvGrpSpPr>
          <p:grpSpPr bwMode="auto">
            <a:xfrm>
              <a:off x="4804196" y="4157958"/>
              <a:ext cx="5708245" cy="1165257"/>
              <a:chOff x="4804196" y="4157958"/>
              <a:chExt cx="5708245" cy="1165257"/>
            </a:xfrm>
          </p:grpSpPr>
          <p:sp>
            <p:nvSpPr>
              <p:cNvPr id="18" name="ZoneTexte 10"/>
              <p:cNvSpPr txBox="1">
                <a:spLocks noChangeArrowheads="1"/>
              </p:cNvSpPr>
              <p:nvPr/>
            </p:nvSpPr>
            <p:spPr bwMode="auto">
              <a:xfrm>
                <a:off x="4804196" y="4157958"/>
                <a:ext cx="3916284" cy="116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Wingdings" panose="05000000000000000000" pitchFamily="2" charset="2"/>
                  <a:buChar char="§"/>
                </a:pPr>
                <a:r>
                  <a:rPr lang="ar-SA" altLang="fr-FR" sz="4000" b="1" dirty="0">
                    <a:latin typeface="Century Gothic" panose="020B0502020202020204" pitchFamily="34" charset="0"/>
                    <a:ea typeface="Times New Roman" panose="02020603050405020304" pitchFamily="18" charset="0"/>
                    <a:cs typeface="Sakkal Majalla"/>
                  </a:rPr>
                  <a:t>العلوم السياسية</a:t>
                </a:r>
                <a:endParaRPr lang="fr-FR" altLang="fr-FR" sz="4000" b="1" dirty="0">
                  <a:latin typeface="Century Gothic" panose="020B0502020202020204" pitchFamily="34" charset="0"/>
                  <a:ea typeface="Times New Roman" panose="02020603050405020304" pitchFamily="18" charset="0"/>
                  <a:cs typeface="Sakkal Majalla"/>
                </a:endParaRPr>
              </a:p>
            </p:txBody>
          </p:sp>
          <p:sp>
            <p:nvSpPr>
              <p:cNvPr id="19" name="ZoneTexte 18"/>
              <p:cNvSpPr txBox="1"/>
              <p:nvPr/>
            </p:nvSpPr>
            <p:spPr>
              <a:xfrm>
                <a:off x="8816453" y="4584312"/>
                <a:ext cx="1695988" cy="607960"/>
              </a:xfrm>
              <a:prstGeom prst="rect">
                <a:avLst/>
              </a:prstGeom>
              <a:noFill/>
              <a:ln>
                <a:noFill/>
              </a:ln>
            </p:spPr>
            <p:txBody>
              <a:bodyPr wrap="square" lIns="0" tIns="0" rIns="0" bIns="0">
                <a:spAutoFit/>
              </a:bodyPr>
              <a:lstStyle/>
              <a:p>
                <a:pPr algn="ctr">
                  <a:defRPr/>
                </a:pPr>
                <a:r>
                  <a:rPr lang="fr-FR" sz="2400" b="1" dirty="0">
                    <a:ln w="0"/>
                    <a:solidFill>
                      <a:schemeClr val="bg1"/>
                    </a:solidFill>
                    <a:effectLst>
                      <a:outerShdw blurRad="38100" dist="19050" dir="2700000" algn="tl" rotWithShape="0">
                        <a:schemeClr val="dk1">
                          <a:alpha val="40000"/>
                        </a:schemeClr>
                      </a:outerShdw>
                    </a:effectLst>
                  </a:rPr>
                  <a:t>G01LAL01</a:t>
                </a:r>
              </a:p>
            </p:txBody>
          </p:sp>
        </p:gr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10" dur="1000" fill="hold"/>
                                        <p:tgtEl>
                                          <p:spTgt spid="460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08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6084"/>
                                        </p:tgtEl>
                                        <p:attrNameLst>
                                          <p:attrName>style.visibility</p:attrName>
                                        </p:attrNameLst>
                                      </p:cBhvr>
                                      <p:to>
                                        <p:strVal val="visible"/>
                                      </p:to>
                                    </p:set>
                                    <p:anim calcmode="lin" valueType="num">
                                      <p:cBhvr>
                                        <p:cTn id="18" dur="500" decel="50000" fill="hold">
                                          <p:stCondLst>
                                            <p:cond delay="0"/>
                                          </p:stCondLst>
                                        </p:cTn>
                                        <p:tgtEl>
                                          <p:spTgt spid="4608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608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6084"/>
                                        </p:tgtEl>
                                        <p:attrNameLst>
                                          <p:attrName>ppt_w</p:attrName>
                                        </p:attrNameLst>
                                      </p:cBhvr>
                                      <p:tavLst>
                                        <p:tav tm="0">
                                          <p:val>
                                            <p:strVal val="#ppt_w*.05"/>
                                          </p:val>
                                        </p:tav>
                                        <p:tav tm="100000">
                                          <p:val>
                                            <p:strVal val="#ppt_w"/>
                                          </p:val>
                                        </p:tav>
                                      </p:tavLst>
                                    </p:anim>
                                    <p:anim calcmode="lin" valueType="num">
                                      <p:cBhvr>
                                        <p:cTn id="21" dur="1000" fill="hold"/>
                                        <p:tgtEl>
                                          <p:spTgt spid="4608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608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608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608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6084"/>
                                        </p:tgtEl>
                                      </p:cBhvr>
                                    </p:animEffect>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0.34844 -0.00555 L -0.09844 -0.00555 " pathEditMode="relative" rAng="0" ptsTypes="AA">
                                      <p:cBhvr>
                                        <p:cTn id="28" dur="2000" fill="hold"/>
                                        <p:tgtEl>
                                          <p:spTgt spid="46084"/>
                                        </p:tgtEl>
                                        <p:attrNameLst>
                                          <p:attrName>ppt_x</p:attrName>
                                          <p:attrName>ppt_y</p:attrName>
                                        </p:attrNameLst>
                                      </p:cBhvr>
                                      <p:rCtr x="12500" y="0"/>
                                    </p:animMotion>
                                  </p:childTnLst>
                                </p:cTn>
                              </p:par>
                            </p:childTnLst>
                          </p:cTn>
                        </p:par>
                        <p:par>
                          <p:cTn id="29" fill="hold">
                            <p:stCondLst>
                              <p:cond delay="4000"/>
                            </p:stCondLst>
                            <p:childTnLst>
                              <p:par>
                                <p:cTn id="30" presetID="25"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5" dur="1000" fill="hold"/>
                                        <p:tgtEl>
                                          <p:spTgt spid="1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5"/>
                                        </p:tgtEl>
                                      </p:cBhvr>
                                    </p:animEffect>
                                  </p:childTnLst>
                                </p:cTn>
                              </p:par>
                            </p:childTnLst>
                          </p:cTn>
                        </p:par>
                        <p:par>
                          <p:cTn id="40" fill="hold">
                            <p:stCondLst>
                              <p:cond delay="5000"/>
                            </p:stCondLst>
                            <p:childTnLst>
                              <p:par>
                                <p:cTn id="41" presetID="63" presetClass="path" presetSubtype="0" accel="50000" decel="50000" fill="hold" nodeType="afterEffect">
                                  <p:stCondLst>
                                    <p:cond delay="0"/>
                                  </p:stCondLst>
                                  <p:childTnLst>
                                    <p:animMotion origin="layout" path="M -0.34844 -0.00555 L -0.09844 -0.00555 " pathEditMode="relative" rAng="0" ptsTypes="AA">
                                      <p:cBhvr>
                                        <p:cTn id="42" dur="2000" fill="hold"/>
                                        <p:tgtEl>
                                          <p:spTgt spid="1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2A068"/>
            </a:gs>
            <a:gs pos="35001">
              <a:srgbClr val="FFFFFF"/>
            </a:gs>
            <a:gs pos="100000">
              <a:srgbClr val="D0CECE"/>
            </a:gs>
          </a:gsLst>
          <a:lin ang="2700000"/>
        </a:gradFill>
        <a:effectLst/>
      </p:bgPr>
    </p:bg>
    <p:spTree>
      <p:nvGrpSpPr>
        <p:cNvPr id="1" name=""/>
        <p:cNvGrpSpPr/>
        <p:nvPr/>
      </p:nvGrpSpPr>
      <p:grpSpPr>
        <a:xfrm>
          <a:off x="0" y="0"/>
          <a:ext cx="0" cy="0"/>
          <a:chOff x="0" y="0"/>
          <a:chExt cx="0" cy="0"/>
        </a:xfrm>
      </p:grpSpPr>
      <p:sp>
        <p:nvSpPr>
          <p:cNvPr id="47106" name="Rectangle 9"/>
          <p:cNvSpPr>
            <a:spLocks noChangeArrowheads="1"/>
          </p:cNvSpPr>
          <p:nvPr/>
        </p:nvSpPr>
        <p:spPr bwMode="auto">
          <a:xfrm>
            <a:off x="5187950" y="1130300"/>
            <a:ext cx="324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DZ" altLang="fr-FR" sz="1800">
                <a:latin typeface="Century Gothic" panose="020B0502020202020204" pitchFamily="34" charset="0"/>
              </a:rPr>
              <a:t>  </a:t>
            </a:r>
            <a:endParaRPr lang="fr-FR" altLang="fr-FR" sz="1800">
              <a:latin typeface="Century Gothic" panose="020B0502020202020204" pitchFamily="34" charset="0"/>
            </a:endParaRPr>
          </a:p>
        </p:txBody>
      </p:sp>
      <p:sp>
        <p:nvSpPr>
          <p:cNvPr id="47107" name="Rectangle 7"/>
          <p:cNvSpPr>
            <a:spLocks noChangeArrowheads="1"/>
          </p:cNvSpPr>
          <p:nvPr/>
        </p:nvSpPr>
        <p:spPr bwMode="auto">
          <a:xfrm>
            <a:off x="2073275" y="244475"/>
            <a:ext cx="249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3200" b="1" dirty="0">
                <a:latin typeface="Cambria" panose="02040503050406030204" pitchFamily="18" charset="0"/>
                <a:ea typeface="Times New Roman" panose="02020603050405020304" pitchFamily="18" charset="0"/>
                <a:cs typeface="Arial" panose="020B0604020202020204" pitchFamily="34" charset="0"/>
              </a:rPr>
              <a:t>Filière Droit</a:t>
            </a:r>
            <a:endParaRPr lang="fr-FR" altLang="fr-FR" sz="3200" b="1" dirty="0">
              <a:latin typeface="Century Gothic" panose="020B0502020202020204" pitchFamily="34" charset="0"/>
              <a:ea typeface="Times New Roman" panose="02020603050405020304" pitchFamily="18" charset="0"/>
              <a:cs typeface="Arial" panose="020B0604020202020204" pitchFamily="34" charset="0"/>
            </a:endParaRPr>
          </a:p>
        </p:txBody>
      </p:sp>
      <p:sp>
        <p:nvSpPr>
          <p:cNvPr id="47108" name="Rectangle 9"/>
          <p:cNvSpPr>
            <a:spLocks noChangeArrowheads="1"/>
          </p:cNvSpPr>
          <p:nvPr/>
        </p:nvSpPr>
        <p:spPr bwMode="auto">
          <a:xfrm>
            <a:off x="238125" y="3627438"/>
            <a:ext cx="5100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3200" b="1">
                <a:latin typeface="Cambria" panose="02040503050406030204" pitchFamily="18" charset="0"/>
                <a:ea typeface="Times New Roman" panose="02020603050405020304" pitchFamily="18" charset="0"/>
                <a:cs typeface="Arial" panose="020B0604020202020204" pitchFamily="34" charset="0"/>
              </a:rPr>
              <a:t>Filière Sciences Politiques</a:t>
            </a:r>
            <a:endParaRPr lang="fr-FR" altLang="fr-FR" sz="3200" b="1">
              <a:latin typeface="Century Gothic" panose="020B0502020202020204" pitchFamily="34" charset="0"/>
              <a:ea typeface="Times New Roman" panose="02020603050405020304" pitchFamily="18" charset="0"/>
              <a:cs typeface="Arial" panose="020B0604020202020204" pitchFamily="34" charset="0"/>
            </a:endParaRPr>
          </a:p>
        </p:txBody>
      </p:sp>
      <p:sp>
        <p:nvSpPr>
          <p:cNvPr id="47109" name="Rectangle 1"/>
          <p:cNvSpPr>
            <a:spLocks noChangeArrowheads="1"/>
          </p:cNvSpPr>
          <p:nvPr/>
        </p:nvSpPr>
        <p:spPr bwMode="auto">
          <a:xfrm>
            <a:off x="8586788" y="295275"/>
            <a:ext cx="11572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3200" b="1">
                <a:latin typeface="Century Gothic" panose="020B0502020202020204" pitchFamily="34" charset="0"/>
                <a:ea typeface="Times New Roman" panose="02020603050405020304" pitchFamily="18" charset="0"/>
                <a:cs typeface="Sakkal Majalla"/>
              </a:rPr>
              <a:t>الحقوق</a:t>
            </a:r>
            <a:endParaRPr lang="fr-FR" altLang="fr-FR" sz="3200" b="1">
              <a:latin typeface="Century Gothic" panose="020B0502020202020204" pitchFamily="34" charset="0"/>
              <a:ea typeface="Times New Roman" panose="02020603050405020304" pitchFamily="18" charset="0"/>
              <a:cs typeface="Sakkal Majalla"/>
            </a:endParaRPr>
          </a:p>
        </p:txBody>
      </p:sp>
      <p:sp>
        <p:nvSpPr>
          <p:cNvPr id="47110" name="Rectangle 2"/>
          <p:cNvSpPr>
            <a:spLocks noChangeArrowheads="1"/>
          </p:cNvSpPr>
          <p:nvPr/>
        </p:nvSpPr>
        <p:spPr bwMode="auto">
          <a:xfrm>
            <a:off x="7505700" y="3622675"/>
            <a:ext cx="223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SA" altLang="fr-FR" sz="3200" b="1">
                <a:latin typeface="Century Gothic" panose="020B0502020202020204" pitchFamily="34" charset="0"/>
                <a:ea typeface="Times New Roman" panose="02020603050405020304" pitchFamily="18" charset="0"/>
                <a:cs typeface="Sakkal Majalla"/>
              </a:rPr>
              <a:t>العلوم السياسية</a:t>
            </a:r>
            <a:endParaRPr lang="fr-FR" altLang="fr-FR" sz="3200" b="1">
              <a:latin typeface="Century Gothic" panose="020B0502020202020204" pitchFamily="34" charset="0"/>
              <a:ea typeface="Times New Roman" panose="02020603050405020304" pitchFamily="18" charset="0"/>
              <a:cs typeface="Sakkal Majalla"/>
            </a:endParaRPr>
          </a:p>
        </p:txBody>
      </p:sp>
      <p:graphicFrame>
        <p:nvGraphicFramePr>
          <p:cNvPr id="18" name="Tableau 17"/>
          <p:cNvGraphicFramePr>
            <a:graphicFrameLocks noGrp="1"/>
          </p:cNvGraphicFramePr>
          <p:nvPr>
            <p:extLst>
              <p:ext uri="{D42A27DB-BD31-4B8C-83A1-F6EECF244321}">
                <p14:modId xmlns:p14="http://schemas.microsoft.com/office/powerpoint/2010/main" val="3383234683"/>
              </p:ext>
            </p:extLst>
          </p:nvPr>
        </p:nvGraphicFramePr>
        <p:xfrm>
          <a:off x="379413" y="1077913"/>
          <a:ext cx="9617075" cy="819150"/>
        </p:xfrm>
        <a:graphic>
          <a:graphicData uri="http://schemas.openxmlformats.org/drawingml/2006/table">
            <a:tbl>
              <a:tblPr firstRow="1" firstCol="1" bandRow="1">
                <a:tableStyleId>{0E3FDE45-AF77-4B5C-9715-49D594BDF05E}</a:tableStyleId>
              </a:tblPr>
              <a:tblGrid>
                <a:gridCol w="1211752">
                  <a:extLst>
                    <a:ext uri="{9D8B030D-6E8A-4147-A177-3AD203B41FA5}">
                      <a16:colId xmlns:a16="http://schemas.microsoft.com/office/drawing/2014/main" val="2971426245"/>
                    </a:ext>
                  </a:extLst>
                </a:gridCol>
                <a:gridCol w="3939085">
                  <a:extLst>
                    <a:ext uri="{9D8B030D-6E8A-4147-A177-3AD203B41FA5}">
                      <a16:colId xmlns:a16="http://schemas.microsoft.com/office/drawing/2014/main" val="115446433"/>
                    </a:ext>
                  </a:extLst>
                </a:gridCol>
                <a:gridCol w="3641600">
                  <a:extLst>
                    <a:ext uri="{9D8B030D-6E8A-4147-A177-3AD203B41FA5}">
                      <a16:colId xmlns:a16="http://schemas.microsoft.com/office/drawing/2014/main" val="4290697059"/>
                    </a:ext>
                  </a:extLst>
                </a:gridCol>
                <a:gridCol w="824638">
                  <a:extLst>
                    <a:ext uri="{9D8B030D-6E8A-4147-A177-3AD203B41FA5}">
                      <a16:colId xmlns:a16="http://schemas.microsoft.com/office/drawing/2014/main" val="1505339171"/>
                    </a:ext>
                  </a:extLst>
                </a:gridCol>
              </a:tblGrid>
              <a:tr h="407319">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t>LICENCE</a:t>
                      </a:r>
                      <a:endParaRPr lang="fr-FR" sz="2000" b="1" kern="1200" dirty="0">
                        <a:solidFill>
                          <a:schemeClr val="tx1"/>
                        </a:solidFill>
                        <a:effectLst/>
                        <a:latin typeface="Cambria" panose="02040503050406030204" pitchFamily="18" charset="0"/>
                        <a:ea typeface="+mn-ea"/>
                        <a:cs typeface="+mn-cs"/>
                      </a:endParaRPr>
                    </a:p>
                  </a:txBody>
                  <a:tcPr marL="68581" marR="6858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0" kern="1200" dirty="0">
                          <a:effectLst/>
                        </a:rPr>
                        <a:t>Droit Public (A) </a:t>
                      </a:r>
                      <a:endParaRPr lang="fr-FR" sz="2000" b="0" kern="1200" dirty="0">
                        <a:solidFill>
                          <a:schemeClr val="tx1"/>
                        </a:solidFill>
                        <a:effectLst/>
                        <a:latin typeface="Cambria" panose="02040503050406030204" pitchFamily="18" charset="0"/>
                        <a:ea typeface="+mn-ea"/>
                        <a:cs typeface="+mn-cs"/>
                      </a:endParaRPr>
                    </a:p>
                  </a:txBody>
                  <a:tcPr marL="68581" marR="68581"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effectLst/>
                        </a:rPr>
                        <a:t>القانون العام (أ)</a:t>
                      </a:r>
                      <a:endParaRPr lang="fr-FR" sz="2000" b="0" kern="1200" dirty="0">
                        <a:solidFill>
                          <a:schemeClr val="tx1"/>
                        </a:solidFill>
                        <a:effectLst/>
                        <a:latin typeface="Cambria" panose="02040503050406030204" pitchFamily="18" charset="0"/>
                        <a:ea typeface="+mn-ea"/>
                        <a:cs typeface="+mn-cs"/>
                      </a:endParaRPr>
                    </a:p>
                  </a:txBody>
                  <a:tcPr marL="68581" marR="68581"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t>ليسانس</a:t>
                      </a:r>
                      <a:endParaRPr lang="fr-FR" sz="2000" dirty="0"/>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000" b="1" kern="1200" dirty="0">
                        <a:effectLst/>
                        <a:latin typeface="Cambria" panose="02040503050406030204" pitchFamily="18" charset="0"/>
                      </a:endParaRPr>
                    </a:p>
                  </a:txBody>
                  <a:tcPr marL="68581" marR="68581" marT="0" marB="0" anchor="ctr"/>
                </a:tc>
                <a:extLst>
                  <a:ext uri="{0D108BD9-81ED-4DB2-BD59-A6C34878D82A}">
                    <a16:rowId xmlns:a16="http://schemas.microsoft.com/office/drawing/2014/main" val="3627552418"/>
                  </a:ext>
                </a:extLst>
              </a:tr>
              <a:tr h="411831">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effectLst/>
                        </a:rPr>
                        <a:t>Droit Privé (A) </a:t>
                      </a:r>
                      <a:endParaRPr lang="fr-FR" sz="2000" b="1" kern="1200" dirty="0">
                        <a:solidFill>
                          <a:schemeClr val="tx1"/>
                        </a:solidFill>
                        <a:effectLst/>
                        <a:latin typeface="Cambria" panose="02040503050406030204" pitchFamily="18" charset="0"/>
                        <a:ea typeface="+mn-ea"/>
                        <a:cs typeface="+mn-cs"/>
                      </a:endParaRPr>
                    </a:p>
                  </a:txBody>
                  <a:tcPr marL="68581" marR="68581"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a:effectLst/>
                        </a:rPr>
                        <a:t>القانون الخاص (أ)</a:t>
                      </a:r>
                      <a:endParaRPr lang="fr-FR" sz="2000" b="1" i="1" dirty="0">
                        <a:effectLst/>
                        <a:latin typeface="Cambria" panose="02040503050406030204" pitchFamily="18" charset="0"/>
                        <a:ea typeface="Times New Roman" panose="02020603050405020304" pitchFamily="18" charset="0"/>
                      </a:endParaRPr>
                    </a:p>
                  </a:txBody>
                  <a:tcPr marL="68581" marR="68581"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593616171"/>
              </p:ext>
            </p:extLst>
          </p:nvPr>
        </p:nvGraphicFramePr>
        <p:xfrm>
          <a:off x="483473" y="2173229"/>
          <a:ext cx="10110694" cy="1193088"/>
        </p:xfrm>
        <a:graphic>
          <a:graphicData uri="http://schemas.openxmlformats.org/drawingml/2006/table">
            <a:tbl>
              <a:tblPr firstRow="1" firstCol="1" bandRow="1">
                <a:tableStyleId>{0E3FDE45-AF77-4B5C-9715-49D594BDF05E}</a:tableStyleId>
              </a:tblPr>
              <a:tblGrid>
                <a:gridCol w="999357">
                  <a:extLst>
                    <a:ext uri="{9D8B030D-6E8A-4147-A177-3AD203B41FA5}">
                      <a16:colId xmlns:a16="http://schemas.microsoft.com/office/drawing/2014/main" val="2971426245"/>
                    </a:ext>
                  </a:extLst>
                </a:gridCol>
                <a:gridCol w="4415860">
                  <a:extLst>
                    <a:ext uri="{9D8B030D-6E8A-4147-A177-3AD203B41FA5}">
                      <a16:colId xmlns:a16="http://schemas.microsoft.com/office/drawing/2014/main" val="115446433"/>
                    </a:ext>
                  </a:extLst>
                </a:gridCol>
                <a:gridCol w="3793366">
                  <a:extLst>
                    <a:ext uri="{9D8B030D-6E8A-4147-A177-3AD203B41FA5}">
                      <a16:colId xmlns:a16="http://schemas.microsoft.com/office/drawing/2014/main" val="4290697059"/>
                    </a:ext>
                  </a:extLst>
                </a:gridCol>
                <a:gridCol w="902111">
                  <a:extLst>
                    <a:ext uri="{9D8B030D-6E8A-4147-A177-3AD203B41FA5}">
                      <a16:colId xmlns:a16="http://schemas.microsoft.com/office/drawing/2014/main" val="1505339171"/>
                    </a:ext>
                  </a:extLst>
                </a:gridCol>
              </a:tblGrid>
              <a:tr h="369762">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t>MASTER</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0" kern="1200" dirty="0">
                          <a:solidFill>
                            <a:schemeClr val="tx1"/>
                          </a:solidFill>
                          <a:effectLst/>
                          <a:latin typeface="+mn-lt"/>
                          <a:ea typeface="+mn-ea"/>
                          <a:cs typeface="+mn-cs"/>
                        </a:rPr>
                        <a:t>Droit Public (A)</a:t>
                      </a: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solidFill>
                            <a:schemeClr val="tx1"/>
                          </a:solidFill>
                          <a:effectLst/>
                          <a:latin typeface="+mn-lt"/>
                          <a:ea typeface="+mn-ea"/>
                          <a:cs typeface="+mn-cs"/>
                        </a:rPr>
                        <a:t>القانون العام (أ)</a:t>
                      </a:r>
                      <a:endParaRPr lang="fr-FR" sz="2000" b="0" kern="1200" dirty="0">
                        <a:solidFill>
                          <a:schemeClr val="tx1"/>
                        </a:solidFill>
                        <a:effectLst/>
                        <a:latin typeface="+mn-lt"/>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kern="1200" dirty="0"/>
                        <a:t>ماستر</a:t>
                      </a:r>
                      <a:endParaRPr lang="fr-FR" sz="2000" b="1" kern="1200" dirty="0">
                        <a:solidFill>
                          <a:schemeClr val="tx1"/>
                        </a:solidFill>
                        <a:latin typeface="Cambria" panose="02040503050406030204" pitchFamily="18" charset="0"/>
                        <a:ea typeface="+mn-ea"/>
                        <a:cs typeface="+mn-cs"/>
                      </a:endParaRPr>
                    </a:p>
                  </a:txBody>
                  <a:tcPr marL="68582" marR="68582" marT="0" marB="0" vert="vert" anchor="ctr"/>
                </a:tc>
                <a:extLst>
                  <a:ext uri="{0D108BD9-81ED-4DB2-BD59-A6C34878D82A}">
                    <a16:rowId xmlns:a16="http://schemas.microsoft.com/office/drawing/2014/main" val="3627552418"/>
                  </a:ext>
                </a:extLst>
              </a:tr>
              <a:tr h="411663">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effectLst/>
                        </a:rPr>
                        <a:t>Droit Privé (A)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a:effectLst/>
                        </a:rPr>
                        <a:t>القانون الخاص (أ)</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r h="411663">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effectLst/>
                        </a:rPr>
                        <a:t>Droit des Affaires (A) </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a:effectLst/>
                        </a:rPr>
                        <a:t>قانون الأعمال (أ) </a:t>
                      </a:r>
                      <a:endParaRPr lang="fr-FR" sz="20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3168055735"/>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894209414"/>
              </p:ext>
            </p:extLst>
          </p:nvPr>
        </p:nvGraphicFramePr>
        <p:xfrm>
          <a:off x="413656" y="4310742"/>
          <a:ext cx="9749307" cy="1126310"/>
        </p:xfrm>
        <a:graphic>
          <a:graphicData uri="http://schemas.openxmlformats.org/drawingml/2006/table">
            <a:tbl>
              <a:tblPr firstRow="1" firstCol="1" bandRow="1">
                <a:tableStyleId>{0E3FDE45-AF77-4B5C-9715-49D594BDF05E}</a:tableStyleId>
              </a:tblPr>
              <a:tblGrid>
                <a:gridCol w="1367447">
                  <a:extLst>
                    <a:ext uri="{9D8B030D-6E8A-4147-A177-3AD203B41FA5}">
                      <a16:colId xmlns:a16="http://schemas.microsoft.com/office/drawing/2014/main" val="2971426245"/>
                    </a:ext>
                  </a:extLst>
                </a:gridCol>
                <a:gridCol w="4456411">
                  <a:extLst>
                    <a:ext uri="{9D8B030D-6E8A-4147-A177-3AD203B41FA5}">
                      <a16:colId xmlns:a16="http://schemas.microsoft.com/office/drawing/2014/main" val="115446433"/>
                    </a:ext>
                  </a:extLst>
                </a:gridCol>
                <a:gridCol w="3123362">
                  <a:extLst>
                    <a:ext uri="{9D8B030D-6E8A-4147-A177-3AD203B41FA5}">
                      <a16:colId xmlns:a16="http://schemas.microsoft.com/office/drawing/2014/main" val="4290697059"/>
                    </a:ext>
                  </a:extLst>
                </a:gridCol>
                <a:gridCol w="802087">
                  <a:extLst>
                    <a:ext uri="{9D8B030D-6E8A-4147-A177-3AD203B41FA5}">
                      <a16:colId xmlns:a16="http://schemas.microsoft.com/office/drawing/2014/main" val="1505339171"/>
                    </a:ext>
                  </a:extLst>
                </a:gridCol>
              </a:tblGrid>
              <a:tr h="516710">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t>LICENCE</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0" kern="1200" dirty="0">
                          <a:effectLst/>
                        </a:rPr>
                        <a:t>Relations Internationales (A) </a:t>
                      </a:r>
                      <a:endParaRPr lang="fr-FR" sz="2000" b="0"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effectLst/>
                        </a:rPr>
                        <a:t>العلاقات الدولية (أ)</a:t>
                      </a:r>
                      <a:endParaRPr lang="fr-FR" sz="2000" b="0" kern="1200" dirty="0">
                        <a:solidFill>
                          <a:schemeClr val="tx1"/>
                        </a:solidFill>
                        <a:effectLst/>
                        <a:latin typeface="Cambria" panose="02040503050406030204" pitchFamily="18" charset="0"/>
                        <a:ea typeface="+mn-ea"/>
                        <a:cs typeface="+mn-cs"/>
                      </a:endParaRPr>
                    </a:p>
                  </a:txBody>
                  <a:tcPr marL="68582" marR="68582"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t>ليسانس</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583761">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kern="1200" dirty="0">
                          <a:effectLst/>
                        </a:rPr>
                        <a:t>Organisations Politique et Administratives (A)</a:t>
                      </a:r>
                      <a:endParaRPr lang="fr-FR" sz="20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kern="1200" dirty="0">
                          <a:effectLst/>
                        </a:rPr>
                        <a:t>التنظيمات السياسية والإدارية (أ)</a:t>
                      </a:r>
                      <a:endParaRPr lang="fr-FR" sz="2000" b="1" dirty="0">
                        <a:latin typeface="Cambria" panose="02040503050406030204" pitchFamily="18" charset="0"/>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4282867236"/>
              </p:ext>
            </p:extLst>
          </p:nvPr>
        </p:nvGraphicFramePr>
        <p:xfrm>
          <a:off x="326570" y="5639378"/>
          <a:ext cx="10237485" cy="1070503"/>
        </p:xfrm>
        <a:graphic>
          <a:graphicData uri="http://schemas.openxmlformats.org/drawingml/2006/table">
            <a:tbl>
              <a:tblPr firstRow="1" firstCol="1" bandRow="1">
                <a:tableStyleId>{0E3FDE45-AF77-4B5C-9715-49D594BDF05E}</a:tableStyleId>
              </a:tblPr>
              <a:tblGrid>
                <a:gridCol w="1013154">
                  <a:extLst>
                    <a:ext uri="{9D8B030D-6E8A-4147-A177-3AD203B41FA5}">
                      <a16:colId xmlns:a16="http://schemas.microsoft.com/office/drawing/2014/main" val="2971426245"/>
                    </a:ext>
                  </a:extLst>
                </a:gridCol>
                <a:gridCol w="4469970">
                  <a:extLst>
                    <a:ext uri="{9D8B030D-6E8A-4147-A177-3AD203B41FA5}">
                      <a16:colId xmlns:a16="http://schemas.microsoft.com/office/drawing/2014/main" val="115446433"/>
                    </a:ext>
                  </a:extLst>
                </a:gridCol>
                <a:gridCol w="3935835">
                  <a:extLst>
                    <a:ext uri="{9D8B030D-6E8A-4147-A177-3AD203B41FA5}">
                      <a16:colId xmlns:a16="http://schemas.microsoft.com/office/drawing/2014/main" val="4290697059"/>
                    </a:ext>
                  </a:extLst>
                </a:gridCol>
                <a:gridCol w="818526">
                  <a:extLst>
                    <a:ext uri="{9D8B030D-6E8A-4147-A177-3AD203B41FA5}">
                      <a16:colId xmlns:a16="http://schemas.microsoft.com/office/drawing/2014/main" val="1505339171"/>
                    </a:ext>
                  </a:extLst>
                </a:gridCol>
              </a:tblGrid>
              <a:tr h="518877">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dirty="0"/>
                        <a:t>MASTER</a:t>
                      </a:r>
                      <a:endParaRPr lang="fr-FR" sz="20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2000" b="0" kern="1200" dirty="0">
                          <a:effectLst/>
                        </a:rPr>
                        <a:t>Administration Locale (A) </a:t>
                      </a:r>
                      <a:endParaRPr lang="fr-FR" sz="2000" b="0"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0" kern="1200" dirty="0">
                          <a:effectLst/>
                        </a:rPr>
                        <a:t>الإدارة المحلية (أ)</a:t>
                      </a:r>
                      <a:endParaRPr lang="fr-FR" sz="2000" b="0" kern="1200" dirty="0">
                        <a:solidFill>
                          <a:schemeClr val="tx1"/>
                        </a:solidFill>
                        <a:effectLst/>
                        <a:latin typeface="Cambria" panose="02040503050406030204" pitchFamily="18" charset="0"/>
                        <a:ea typeface="+mn-ea"/>
                        <a:cs typeface="+mn-cs"/>
                      </a:endParaRPr>
                    </a:p>
                  </a:txBody>
                  <a:tcPr marL="68582" marR="68582"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000" dirty="0"/>
                        <a:t>ماستر</a:t>
                      </a:r>
                      <a:endParaRPr lang="fr-FR" sz="2000"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627552418"/>
                  </a:ext>
                </a:extLst>
              </a:tr>
              <a:tr h="551626">
                <a:tc vMerge="1">
                  <a:txBody>
                    <a:bodyPr/>
                    <a:lstStyle/>
                    <a:p>
                      <a:pPr>
                        <a:lnSpc>
                          <a:spcPct val="100000"/>
                        </a:lnSpc>
                        <a:spcAft>
                          <a:spcPts val="0"/>
                        </a:spcAft>
                        <a:tabLst>
                          <a:tab pos="114300" algn="l"/>
                          <a:tab pos="457200" algn="l"/>
                        </a:tabLst>
                      </a:pPr>
                      <a:endParaRPr lang="fr-FR" sz="2000" b="1" i="1"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0" kern="1200" dirty="0">
                          <a:effectLst/>
                        </a:rPr>
                        <a:t>Coopération Internationale (A) </a:t>
                      </a:r>
                      <a:endParaRPr lang="fr-FR" sz="2000" b="0"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000" b="0" kern="1200" dirty="0">
                          <a:effectLst/>
                        </a:rPr>
                        <a:t>التعاون الدولي (أ)</a:t>
                      </a:r>
                      <a:endParaRPr lang="fr-FR" sz="2000" b="0"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algn="r"/>
                      <a:endParaRPr lang="fr-FR" sz="1800" b="1" i="1" dirty="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3810031354"/>
                  </a:ext>
                </a:extLst>
              </a:tr>
            </a:tbl>
          </a:graphicData>
        </a:graphic>
      </p:graphicFrame>
      <p:sp>
        <p:nvSpPr>
          <p:cNvPr id="12" name="Forme libre 11"/>
          <p:cNvSpPr/>
          <p:nvPr/>
        </p:nvSpPr>
        <p:spPr>
          <a:xfrm>
            <a:off x="10108504" y="243999"/>
            <a:ext cx="1866378" cy="1929230"/>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adFill>
            <a:gsLst>
              <a:gs pos="0">
                <a:srgbClr val="C00000"/>
              </a:gs>
              <a:gs pos="95000">
                <a:srgbClr val="FFFFFF"/>
              </a:gs>
              <a:gs pos="100000">
                <a:srgbClr val="D0CECE"/>
              </a:gs>
            </a:gsLst>
            <a:lin ang="2700000" scaled="0"/>
          </a:gra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orme libre 15"/>
          <p:cNvSpPr/>
          <p:nvPr/>
        </p:nvSpPr>
        <p:spPr>
          <a:xfrm>
            <a:off x="10052799" y="3710148"/>
            <a:ext cx="1866378" cy="1929230"/>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gradFill>
            <a:gsLst>
              <a:gs pos="0">
                <a:srgbClr val="C00000"/>
              </a:gs>
              <a:gs pos="77000">
                <a:srgbClr val="FFFFFF"/>
              </a:gs>
              <a:gs pos="100000">
                <a:srgbClr val="D0CECE"/>
              </a:gs>
            </a:gsLst>
            <a:lin ang="2700000" scaled="0"/>
          </a:gra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ZoneTexte 21"/>
          <p:cNvSpPr txBox="1"/>
          <p:nvPr/>
        </p:nvSpPr>
        <p:spPr bwMode="auto">
          <a:xfrm>
            <a:off x="10226895" y="971435"/>
            <a:ext cx="1692282" cy="461664"/>
          </a:xfrm>
          <a:prstGeom prst="rect">
            <a:avLst/>
          </a:prstGeom>
          <a:noFill/>
          <a:ln>
            <a:noFill/>
          </a:ln>
        </p:spPr>
        <p:txBody>
          <a:bodyPr wrap="square">
            <a:spAutoFit/>
          </a:bodyPr>
          <a:lstStyle/>
          <a:p>
            <a:pPr algn="ctr">
              <a:defRPr/>
            </a:pPr>
            <a:r>
              <a:rPr lang="fr-FR" sz="2400" b="1" dirty="0">
                <a:ln w="0"/>
                <a:solidFill>
                  <a:schemeClr val="bg1"/>
                </a:solidFill>
                <a:effectLst>
                  <a:outerShdw blurRad="38100" dist="19050" dir="2700000" algn="tl" rotWithShape="0">
                    <a:schemeClr val="dk1">
                      <a:alpha val="40000"/>
                    </a:schemeClr>
                  </a:outerShdw>
                </a:effectLst>
              </a:rPr>
              <a:t>G02LAL01</a:t>
            </a:r>
          </a:p>
        </p:txBody>
      </p:sp>
      <p:sp>
        <p:nvSpPr>
          <p:cNvPr id="23" name="ZoneTexte 22"/>
          <p:cNvSpPr txBox="1"/>
          <p:nvPr/>
        </p:nvSpPr>
        <p:spPr bwMode="auto">
          <a:xfrm>
            <a:off x="10167727" y="4567269"/>
            <a:ext cx="1711320" cy="369332"/>
          </a:xfrm>
          <a:prstGeom prst="rect">
            <a:avLst/>
          </a:prstGeom>
          <a:noFill/>
          <a:ln>
            <a:noFill/>
          </a:ln>
        </p:spPr>
        <p:txBody>
          <a:bodyPr wrap="square" lIns="0" tIns="0" rIns="0" bIns="0">
            <a:spAutoFit/>
          </a:bodyPr>
          <a:lstStyle/>
          <a:p>
            <a:pPr algn="ctr">
              <a:defRPr/>
            </a:pPr>
            <a:r>
              <a:rPr lang="fr-FR" sz="2400" b="1" dirty="0">
                <a:ln w="0"/>
                <a:solidFill>
                  <a:schemeClr val="bg1"/>
                </a:solidFill>
                <a:effectLst>
                  <a:outerShdw blurRad="38100" dist="19050" dir="2700000" algn="tl" rotWithShape="0">
                    <a:schemeClr val="dk1">
                      <a:alpha val="40000"/>
                    </a:schemeClr>
                  </a:outerShdw>
                </a:effectLst>
              </a:rPr>
              <a:t>G01LAL01</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ppt_x</p:attrName>
                                        </p:attrNameLst>
                                      </p:cBhvr>
                                      <p:tavLst>
                                        <p:tav tm="0">
                                          <p:val>
                                            <p:strVal val="#ppt_x"/>
                                          </p:val>
                                        </p:tav>
                                        <p:tav tm="100000">
                                          <p:val>
                                            <p:strVal val="#ppt_x"/>
                                          </p:val>
                                        </p:tav>
                                      </p:tavLst>
                                    </p:anim>
                                    <p:anim calcmode="lin" valueType="num">
                                      <p:cBhvr>
                                        <p:cTn id="9" dur="1000" fill="hold"/>
                                        <p:tgtEl>
                                          <p:spTgt spid="4710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fade">
                                      <p:cBhvr>
                                        <p:cTn id="13" dur="1000"/>
                                        <p:tgtEl>
                                          <p:spTgt spid="47107"/>
                                        </p:tgtEl>
                                      </p:cBhvr>
                                    </p:animEffect>
                                    <p:anim calcmode="lin" valueType="num">
                                      <p:cBhvr>
                                        <p:cTn id="14" dur="1000" fill="hold"/>
                                        <p:tgtEl>
                                          <p:spTgt spid="47107"/>
                                        </p:tgtEl>
                                        <p:attrNameLst>
                                          <p:attrName>ppt_x</p:attrName>
                                        </p:attrNameLst>
                                      </p:cBhvr>
                                      <p:tavLst>
                                        <p:tav tm="0">
                                          <p:val>
                                            <p:strVal val="#ppt_x"/>
                                          </p:val>
                                        </p:tav>
                                        <p:tav tm="100000">
                                          <p:val>
                                            <p:strVal val="#ppt_x"/>
                                          </p:val>
                                        </p:tav>
                                      </p:tavLst>
                                    </p:anim>
                                    <p:anim calcmode="lin" valueType="num">
                                      <p:cBhvr>
                                        <p:cTn id="15" dur="1000" fill="hold"/>
                                        <p:tgtEl>
                                          <p:spTgt spid="4710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7110"/>
                                        </p:tgtEl>
                                        <p:attrNameLst>
                                          <p:attrName>style.visibility</p:attrName>
                                        </p:attrNameLst>
                                      </p:cBhvr>
                                      <p:to>
                                        <p:strVal val="visible"/>
                                      </p:to>
                                    </p:set>
                                    <p:animEffect transition="in" filter="fade">
                                      <p:cBhvr>
                                        <p:cTn id="31" dur="1000"/>
                                        <p:tgtEl>
                                          <p:spTgt spid="47110"/>
                                        </p:tgtEl>
                                      </p:cBhvr>
                                    </p:animEffect>
                                    <p:anim calcmode="lin" valueType="num">
                                      <p:cBhvr>
                                        <p:cTn id="32" dur="1000" fill="hold"/>
                                        <p:tgtEl>
                                          <p:spTgt spid="47110"/>
                                        </p:tgtEl>
                                        <p:attrNameLst>
                                          <p:attrName>ppt_x</p:attrName>
                                        </p:attrNameLst>
                                      </p:cBhvr>
                                      <p:tavLst>
                                        <p:tav tm="0">
                                          <p:val>
                                            <p:strVal val="#ppt_x"/>
                                          </p:val>
                                        </p:tav>
                                        <p:tav tm="100000">
                                          <p:val>
                                            <p:strVal val="#ppt_x"/>
                                          </p:val>
                                        </p:tav>
                                      </p:tavLst>
                                    </p:anim>
                                    <p:anim calcmode="lin" valueType="num">
                                      <p:cBhvr>
                                        <p:cTn id="33" dur="1000" fill="hold"/>
                                        <p:tgtEl>
                                          <p:spTgt spid="471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7108"/>
                                        </p:tgtEl>
                                        <p:attrNameLst>
                                          <p:attrName>style.visibility</p:attrName>
                                        </p:attrNameLst>
                                      </p:cBhvr>
                                      <p:to>
                                        <p:strVal val="visible"/>
                                      </p:to>
                                    </p:set>
                                    <p:animEffect transition="in" filter="fade">
                                      <p:cBhvr>
                                        <p:cTn id="37" dur="1000"/>
                                        <p:tgtEl>
                                          <p:spTgt spid="47108"/>
                                        </p:tgtEl>
                                      </p:cBhvr>
                                    </p:animEffect>
                                    <p:anim calcmode="lin" valueType="num">
                                      <p:cBhvr>
                                        <p:cTn id="38" dur="1000" fill="hold"/>
                                        <p:tgtEl>
                                          <p:spTgt spid="47108"/>
                                        </p:tgtEl>
                                        <p:attrNameLst>
                                          <p:attrName>ppt_x</p:attrName>
                                        </p:attrNameLst>
                                      </p:cBhvr>
                                      <p:tavLst>
                                        <p:tav tm="0">
                                          <p:val>
                                            <p:strVal val="#ppt_x"/>
                                          </p:val>
                                        </p:tav>
                                        <p:tav tm="100000">
                                          <p:val>
                                            <p:strVal val="#ppt_x"/>
                                          </p:val>
                                        </p:tav>
                                      </p:tavLst>
                                    </p:anim>
                                    <p:anim calcmode="lin" valueType="num">
                                      <p:cBhvr>
                                        <p:cTn id="39" dur="1000" fill="hold"/>
                                        <p:tgtEl>
                                          <p:spTgt spid="4710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P spid="47109" grpId="0"/>
      <p:bldP spid="4711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966"/>
            </a:gs>
            <a:gs pos="44000">
              <a:srgbClr val="FFFFFF"/>
            </a:gs>
            <a:gs pos="100000">
              <a:srgbClr val="FFF2CC"/>
            </a:gs>
          </a:gsLst>
          <a:lin ang="2700000"/>
        </a:gradFill>
        <a:effectLst/>
      </p:bgPr>
    </p:bg>
    <p:spTree>
      <p:nvGrpSpPr>
        <p:cNvPr id="1" name=""/>
        <p:cNvGrpSpPr/>
        <p:nvPr/>
      </p:nvGrpSpPr>
      <p:grpSpPr>
        <a:xfrm>
          <a:off x="0" y="0"/>
          <a:ext cx="0" cy="0"/>
          <a:chOff x="0" y="0"/>
          <a:chExt cx="0" cy="0"/>
        </a:xfrm>
      </p:grpSpPr>
      <p:sp>
        <p:nvSpPr>
          <p:cNvPr id="48130" name="Titre 1"/>
          <p:cNvSpPr txBox="1">
            <a:spLocks/>
          </p:cNvSpPr>
          <p:nvPr/>
        </p:nvSpPr>
        <p:spPr bwMode="auto">
          <a:xfrm>
            <a:off x="971284" y="485775"/>
            <a:ext cx="10160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buFont typeface="Arial" panose="020B0604020202020204" pitchFamily="34" charset="0"/>
              <a:buNone/>
            </a:pPr>
            <a:r>
              <a:rPr lang="ar-SA" altLang="fr-FR" sz="4000" b="1" dirty="0">
                <a:solidFill>
                  <a:srgbClr val="C00000"/>
                </a:solidFill>
                <a:latin typeface="Cambria" panose="02040503050406030204" pitchFamily="18" charset="0"/>
                <a:ea typeface="Trebuchet MS" panose="020B0603020202020204" pitchFamily="34" charset="0"/>
                <a:cs typeface="Trebuchet MS" panose="020B0603020202020204" pitchFamily="34" charset="0"/>
              </a:rPr>
              <a:t>اللغة والأدب العربي</a:t>
            </a:r>
            <a:endParaRPr lang="fr-FR" altLang="fr-FR" sz="4000" b="1" dirty="0">
              <a:solidFill>
                <a:srgbClr val="C00000"/>
              </a:solidFill>
              <a:latin typeface="Cambria" panose="02040503050406030204" pitchFamily="18" charset="0"/>
              <a:ea typeface="Trebuchet MS" panose="020B0603020202020204" pitchFamily="34" charset="0"/>
              <a:cs typeface="Trebuchet MS" panose="020B0603020202020204" pitchFamily="34" charset="0"/>
            </a:endParaRPr>
          </a:p>
          <a:p>
            <a:pPr algn="ctr" rtl="1">
              <a:buFont typeface="Arial" panose="020B0604020202020204" pitchFamily="34" charset="0"/>
              <a:buNone/>
            </a:pPr>
            <a:br>
              <a:rPr lang="ar-DZ" altLang="fr-FR" sz="4000" b="1" dirty="0">
                <a:solidFill>
                  <a:srgbClr val="C00000"/>
                </a:solidFill>
                <a:latin typeface="Cambria" panose="02040503050406030204" pitchFamily="18" charset="0"/>
                <a:ea typeface="Trebuchet MS" panose="020B0603020202020204" pitchFamily="34" charset="0"/>
                <a:cs typeface="Trebuchet MS" panose="020B0603020202020204" pitchFamily="34" charset="0"/>
              </a:rPr>
            </a:br>
            <a:r>
              <a:rPr lang="fr-FR" altLang="fr-FR" sz="4000" b="1" dirty="0">
                <a:solidFill>
                  <a:srgbClr val="C00000"/>
                </a:solidFill>
                <a:latin typeface="Cambria" panose="02040503050406030204" pitchFamily="18" charset="0"/>
                <a:ea typeface="Trebuchet MS" panose="020B0603020202020204" pitchFamily="34" charset="0"/>
                <a:cs typeface="Trebuchet MS" panose="020B0603020202020204" pitchFamily="34" charset="0"/>
              </a:rPr>
              <a:t>DOMAINE Langue</a:t>
            </a:r>
            <a:r>
              <a:rPr lang="fr-FR" altLang="fr-FR" sz="3600" dirty="0"/>
              <a:t> </a:t>
            </a:r>
            <a:r>
              <a:rPr lang="fr-FR" altLang="fr-FR" sz="4000" b="1" dirty="0">
                <a:solidFill>
                  <a:srgbClr val="C00000"/>
                </a:solidFill>
                <a:latin typeface="Cambria" panose="02040503050406030204" pitchFamily="18" charset="0"/>
                <a:ea typeface="Trebuchet MS" panose="020B0603020202020204" pitchFamily="34" charset="0"/>
                <a:cs typeface="Trebuchet MS" panose="020B0603020202020204" pitchFamily="34" charset="0"/>
              </a:rPr>
              <a:t>et Littérature Arabes (LLA)</a:t>
            </a:r>
          </a:p>
          <a:p>
            <a:endParaRPr lang="fr-FR" altLang="fr-FR" sz="3600" dirty="0"/>
          </a:p>
          <a:p>
            <a:pPr>
              <a:buFont typeface="Arial" panose="020B0604020202020204" pitchFamily="34" charset="0"/>
              <a:buNone/>
            </a:pPr>
            <a:endParaRPr lang="fr-FR" altLang="fr-FR" sz="3600" dirty="0"/>
          </a:p>
        </p:txBody>
      </p:sp>
      <p:grpSp>
        <p:nvGrpSpPr>
          <p:cNvPr id="48132" name="Groupe 3"/>
          <p:cNvGrpSpPr>
            <a:grpSpLocks/>
          </p:cNvGrpSpPr>
          <p:nvPr/>
        </p:nvGrpSpPr>
        <p:grpSpPr bwMode="auto">
          <a:xfrm>
            <a:off x="5521304" y="3591995"/>
            <a:ext cx="5609980" cy="2123520"/>
            <a:chOff x="5303321" y="4146038"/>
            <a:chExt cx="5209120" cy="1400568"/>
          </a:xfrm>
        </p:grpSpPr>
        <p:grpSp>
          <p:nvGrpSpPr>
            <p:cNvPr id="48136" name="Groupe 8"/>
            <p:cNvGrpSpPr>
              <a:grpSpLocks/>
            </p:cNvGrpSpPr>
            <p:nvPr/>
          </p:nvGrpSpPr>
          <p:grpSpPr bwMode="auto">
            <a:xfrm>
              <a:off x="5303321" y="4146038"/>
              <a:ext cx="5209120" cy="1400568"/>
              <a:chOff x="3791502" y="3841241"/>
              <a:chExt cx="5503977" cy="1400568"/>
            </a:xfrm>
          </p:grpSpPr>
          <p:sp>
            <p:nvSpPr>
              <p:cNvPr id="13" name="Arrondir un rectangle avec un coin du même côté 15"/>
              <p:cNvSpPr/>
              <p:nvPr/>
            </p:nvSpPr>
            <p:spPr>
              <a:xfrm rot="5400000">
                <a:off x="5843206" y="1789537"/>
                <a:ext cx="1400567" cy="5503976"/>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7703833" y="3650164"/>
                <a:ext cx="1400567" cy="1782724"/>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48137" name="Groupe 9"/>
            <p:cNvGrpSpPr>
              <a:grpSpLocks/>
            </p:cNvGrpSpPr>
            <p:nvPr/>
          </p:nvGrpSpPr>
          <p:grpSpPr bwMode="auto">
            <a:xfrm>
              <a:off x="5489340" y="4266893"/>
              <a:ext cx="4978859" cy="1157066"/>
              <a:chOff x="5489340" y="4266893"/>
              <a:chExt cx="4978859" cy="1157066"/>
            </a:xfrm>
          </p:grpSpPr>
          <p:sp>
            <p:nvSpPr>
              <p:cNvPr id="48138" name="ZoneTexte 10"/>
              <p:cNvSpPr txBox="1">
                <a:spLocks noChangeArrowheads="1"/>
              </p:cNvSpPr>
              <p:nvPr/>
            </p:nvSpPr>
            <p:spPr bwMode="auto">
              <a:xfrm>
                <a:off x="5489340" y="4266893"/>
                <a:ext cx="3335879" cy="115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a:lnSpc>
                    <a:spcPct val="100000"/>
                  </a:lnSpc>
                  <a:spcBef>
                    <a:spcPct val="0"/>
                  </a:spcBef>
                  <a:buFont typeface="Wingdings" panose="05000000000000000000" pitchFamily="2" charset="2"/>
                  <a:buChar char="§"/>
                </a:pPr>
                <a:r>
                  <a:rPr lang="ar-DZ" altLang="fr-FR" sz="3600" b="1" dirty="0">
                    <a:solidFill>
                      <a:srgbClr val="C00000"/>
                    </a:solidFill>
                    <a:latin typeface="Century Gothic" panose="020B0502020202020204" pitchFamily="34" charset="0"/>
                    <a:ea typeface="Times New Roman" panose="02020603050405020304" pitchFamily="18" charset="0"/>
                    <a:cs typeface="Sakkal Majalla"/>
                  </a:rPr>
                  <a:t>دراسات نقدية</a:t>
                </a:r>
                <a:endParaRPr lang="fr-FR" altLang="fr-FR" sz="3600" dirty="0">
                  <a:solidFill>
                    <a:srgbClr val="C00000"/>
                  </a:solidFill>
                  <a:latin typeface="Century Gothic" panose="020B0502020202020204" pitchFamily="34" charset="0"/>
                  <a:ea typeface="Times New Roman" panose="02020603050405020304" pitchFamily="18" charset="0"/>
                  <a:cs typeface="Sakkal Majalla"/>
                </a:endParaRPr>
              </a:p>
              <a:p>
                <a:pPr algn="r" rtl="1">
                  <a:lnSpc>
                    <a:spcPct val="100000"/>
                  </a:lnSpc>
                  <a:spcBef>
                    <a:spcPct val="0"/>
                  </a:spcBef>
                  <a:buFont typeface="Wingdings" panose="05000000000000000000" pitchFamily="2" charset="2"/>
                  <a:buChar char="§"/>
                </a:pPr>
                <a:r>
                  <a:rPr lang="ar-DZ" altLang="fr-FR" sz="3600" b="1" dirty="0">
                    <a:solidFill>
                      <a:srgbClr val="C00000"/>
                    </a:solidFill>
                    <a:latin typeface="Century Gothic" panose="020B0502020202020204" pitchFamily="34" charset="0"/>
                    <a:ea typeface="Times New Roman" panose="02020603050405020304" pitchFamily="18" charset="0"/>
                    <a:cs typeface="Sakkal Majalla"/>
                  </a:rPr>
                  <a:t>دراسات لغوية</a:t>
                </a:r>
              </a:p>
              <a:p>
                <a:pPr algn="r" rtl="1">
                  <a:lnSpc>
                    <a:spcPct val="100000"/>
                  </a:lnSpc>
                  <a:spcBef>
                    <a:spcPct val="0"/>
                  </a:spcBef>
                  <a:buFont typeface="Wingdings" panose="05000000000000000000" pitchFamily="2" charset="2"/>
                  <a:buChar char="§"/>
                </a:pPr>
                <a:r>
                  <a:rPr lang="ar-DZ" altLang="fr-FR" sz="3600" b="1" dirty="0">
                    <a:solidFill>
                      <a:srgbClr val="C00000"/>
                    </a:solidFill>
                    <a:latin typeface="Century Gothic" panose="020B0502020202020204" pitchFamily="34" charset="0"/>
                    <a:ea typeface="Times New Roman" panose="02020603050405020304" pitchFamily="18" charset="0"/>
                    <a:cs typeface="Sakkal Majalla"/>
                  </a:rPr>
                  <a:t>دراسات أدبية</a:t>
                </a:r>
                <a:endParaRPr lang="fr-FR" altLang="fr-FR" sz="3600" dirty="0">
                  <a:solidFill>
                    <a:srgbClr val="C00000"/>
                  </a:solidFill>
                  <a:latin typeface="Century Gothic" panose="020B0502020202020204" pitchFamily="34" charset="0"/>
                  <a:ea typeface="Times New Roman" panose="02020603050405020304" pitchFamily="18" charset="0"/>
                  <a:cs typeface="Sakkal Majalla"/>
                </a:endParaRPr>
              </a:p>
            </p:txBody>
          </p:sp>
          <p:sp>
            <p:nvSpPr>
              <p:cNvPr id="12" name="ZoneTexte 11"/>
              <p:cNvSpPr txBox="1"/>
              <p:nvPr/>
            </p:nvSpPr>
            <p:spPr>
              <a:xfrm>
                <a:off x="8869459" y="4683030"/>
                <a:ext cx="1598740" cy="324791"/>
              </a:xfrm>
              <a:prstGeom prst="rect">
                <a:avLst/>
              </a:prstGeom>
              <a:solidFill>
                <a:schemeClr val="accent4"/>
              </a:solidFill>
              <a:ln>
                <a:noFill/>
              </a:ln>
            </p:spPr>
            <p:txBody>
              <a:bodyPr wrap="square" anchor="ctr">
                <a:spAutoFit/>
              </a:bodyPr>
              <a:lstStyle/>
              <a:p>
                <a:pPr algn="ctr">
                  <a:defRPr/>
                </a:pPr>
                <a:r>
                  <a:rPr lang="fr-FR" sz="2600" b="1" dirty="0">
                    <a:ln w="0"/>
                    <a:solidFill>
                      <a:schemeClr val="bg1"/>
                    </a:solidFill>
                    <a:effectLst>
                      <a:outerShdw blurRad="38100" dist="19050" dir="2700000" algn="tl" rotWithShape="0">
                        <a:schemeClr val="dk1">
                          <a:alpha val="40000"/>
                        </a:schemeClr>
                      </a:outerShdw>
                    </a:effectLst>
                  </a:rPr>
                  <a:t>L00LAL02</a:t>
                </a:r>
              </a:p>
            </p:txBody>
          </p:sp>
        </p:grpSp>
      </p:grpSp>
      <p:grpSp>
        <p:nvGrpSpPr>
          <p:cNvPr id="48133" name="Groupe 5"/>
          <p:cNvGrpSpPr>
            <a:grpSpLocks/>
          </p:cNvGrpSpPr>
          <p:nvPr/>
        </p:nvGrpSpPr>
        <p:grpSpPr bwMode="auto">
          <a:xfrm>
            <a:off x="1497688" y="3276600"/>
            <a:ext cx="4556163" cy="2754313"/>
            <a:chOff x="429174" y="617875"/>
            <a:chExt cx="4556090" cy="1816608"/>
          </a:xfrm>
        </p:grpSpPr>
        <p:sp>
          <p:nvSpPr>
            <p:cNvPr id="7" name="Forme libre 6"/>
            <p:cNvSpPr/>
            <p:nvPr/>
          </p:nvSpPr>
          <p:spPr>
            <a:xfrm rot="16200000">
              <a:off x="1794928" y="-747879"/>
              <a:ext cx="1816608" cy="4548114"/>
            </a:xfrm>
            <a:custGeom>
              <a:avLst/>
              <a:gdLst>
                <a:gd name="connsiteX0" fmla="*/ 1816608 w 1816608"/>
                <a:gd name="connsiteY0" fmla="*/ 302774 h 4547616"/>
                <a:gd name="connsiteX1" fmla="*/ 1816608 w 1816608"/>
                <a:gd name="connsiteY1" fmla="*/ 4547616 h 4547616"/>
                <a:gd name="connsiteX2" fmla="*/ 1414273 w 1816608"/>
                <a:gd name="connsiteY2" fmla="*/ 4547616 h 4547616"/>
                <a:gd name="connsiteX3" fmla="*/ 908305 w 1816608"/>
                <a:gd name="connsiteY3" fmla="*/ 4047744 h 4547616"/>
                <a:gd name="connsiteX4" fmla="*/ 402337 w 1816608"/>
                <a:gd name="connsiteY4" fmla="*/ 4547616 h 4547616"/>
                <a:gd name="connsiteX5" fmla="*/ 0 w 1816608"/>
                <a:gd name="connsiteY5" fmla="*/ 4547616 h 4547616"/>
                <a:gd name="connsiteX6" fmla="*/ 0 w 1816608"/>
                <a:gd name="connsiteY6" fmla="*/ 302774 h 4547616"/>
                <a:gd name="connsiteX7" fmla="*/ 302774 w 1816608"/>
                <a:gd name="connsiteY7" fmla="*/ 0 h 4547616"/>
                <a:gd name="connsiteX8" fmla="*/ 1513834 w 1816608"/>
                <a:gd name="connsiteY8" fmla="*/ 0 h 4547616"/>
                <a:gd name="connsiteX9" fmla="*/ 1816608 w 1816608"/>
                <a:gd name="connsiteY9" fmla="*/ 302774 h 45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6608" h="4547616">
                  <a:moveTo>
                    <a:pt x="1816608" y="302774"/>
                  </a:moveTo>
                  <a:lnTo>
                    <a:pt x="1816608" y="4547616"/>
                  </a:lnTo>
                  <a:lnTo>
                    <a:pt x="1414273" y="4547616"/>
                  </a:lnTo>
                  <a:cubicBezTo>
                    <a:pt x="1414273" y="4271544"/>
                    <a:pt x="1187743" y="4047744"/>
                    <a:pt x="908305" y="4047744"/>
                  </a:cubicBezTo>
                  <a:cubicBezTo>
                    <a:pt x="628867" y="4047744"/>
                    <a:pt x="402337" y="4271544"/>
                    <a:pt x="402337" y="4547616"/>
                  </a:cubicBezTo>
                  <a:lnTo>
                    <a:pt x="0" y="4547616"/>
                  </a:lnTo>
                  <a:lnTo>
                    <a:pt x="0" y="302774"/>
                  </a:lnTo>
                  <a:cubicBezTo>
                    <a:pt x="0" y="135557"/>
                    <a:pt x="135557" y="0"/>
                    <a:pt x="302774" y="0"/>
                  </a:cubicBezTo>
                  <a:lnTo>
                    <a:pt x="1513834" y="0"/>
                  </a:lnTo>
                  <a:cubicBezTo>
                    <a:pt x="1681051" y="0"/>
                    <a:pt x="1816608" y="135557"/>
                    <a:pt x="1816608" y="30277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orme libre 7"/>
            <p:cNvSpPr/>
            <p:nvPr/>
          </p:nvSpPr>
          <p:spPr>
            <a:xfrm rot="16200000">
              <a:off x="2121215" y="-637549"/>
              <a:ext cx="1400567" cy="4327456"/>
            </a:xfrm>
            <a:custGeom>
              <a:avLst/>
              <a:gdLst>
                <a:gd name="connsiteX0" fmla="*/ 1402077 w 1402077"/>
                <a:gd name="connsiteY0" fmla="*/ 233684 h 4206241"/>
                <a:gd name="connsiteX1" fmla="*/ 1402077 w 1402077"/>
                <a:gd name="connsiteY1" fmla="*/ 4206241 h 4206241"/>
                <a:gd name="connsiteX2" fmla="*/ 1207005 w 1402077"/>
                <a:gd name="connsiteY2" fmla="*/ 4206241 h 4206241"/>
                <a:gd name="connsiteX3" fmla="*/ 701037 w 1402077"/>
                <a:gd name="connsiteY3" fmla="*/ 3706369 h 4206241"/>
                <a:gd name="connsiteX4" fmla="*/ 195069 w 1402077"/>
                <a:gd name="connsiteY4" fmla="*/ 4206241 h 4206241"/>
                <a:gd name="connsiteX5" fmla="*/ 0 w 1402077"/>
                <a:gd name="connsiteY5" fmla="*/ 4206241 h 4206241"/>
                <a:gd name="connsiteX6" fmla="*/ 0 w 1402077"/>
                <a:gd name="connsiteY6" fmla="*/ 233684 h 4206241"/>
                <a:gd name="connsiteX7" fmla="*/ 233684 w 1402077"/>
                <a:gd name="connsiteY7" fmla="*/ 0 h 4206241"/>
                <a:gd name="connsiteX8" fmla="*/ 1168393 w 1402077"/>
                <a:gd name="connsiteY8" fmla="*/ 0 h 4206241"/>
                <a:gd name="connsiteX9" fmla="*/ 1402077 w 1402077"/>
                <a:gd name="connsiteY9" fmla="*/ 233684 h 42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77" h="4206241">
                  <a:moveTo>
                    <a:pt x="1402077" y="233684"/>
                  </a:moveTo>
                  <a:lnTo>
                    <a:pt x="1402077" y="4206241"/>
                  </a:lnTo>
                  <a:lnTo>
                    <a:pt x="1207005" y="4206241"/>
                  </a:lnTo>
                  <a:cubicBezTo>
                    <a:pt x="1207005" y="3930169"/>
                    <a:pt x="980475" y="3706369"/>
                    <a:pt x="701037" y="3706369"/>
                  </a:cubicBezTo>
                  <a:cubicBezTo>
                    <a:pt x="421599" y="3706369"/>
                    <a:pt x="195069" y="3930169"/>
                    <a:pt x="195069" y="4206241"/>
                  </a:cubicBezTo>
                  <a:lnTo>
                    <a:pt x="0" y="4206241"/>
                  </a:lnTo>
                  <a:lnTo>
                    <a:pt x="0" y="233684"/>
                  </a:lnTo>
                  <a:cubicBezTo>
                    <a:pt x="0" y="104624"/>
                    <a:pt x="104624" y="0"/>
                    <a:pt x="233684" y="0"/>
                  </a:cubicBezTo>
                  <a:lnTo>
                    <a:pt x="1168393" y="0"/>
                  </a:lnTo>
                  <a:cubicBezTo>
                    <a:pt x="1297453" y="0"/>
                    <a:pt x="1402077" y="104624"/>
                    <a:pt x="1402077" y="233684"/>
                  </a:cubicBezTo>
                  <a:close/>
                </a:path>
              </a:pathLst>
            </a:custGeom>
            <a:solidFill>
              <a:schemeClr val="accent4">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decel="50000" fill="hold">
                                          <p:stCondLst>
                                            <p:cond delay="0"/>
                                          </p:stCondLst>
                                        </p:cTn>
                                        <p:tgtEl>
                                          <p:spTgt spid="481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81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8130"/>
                                        </p:tgtEl>
                                        <p:attrNameLst>
                                          <p:attrName>ppt_w</p:attrName>
                                        </p:attrNameLst>
                                      </p:cBhvr>
                                      <p:tavLst>
                                        <p:tav tm="0">
                                          <p:val>
                                            <p:strVal val="#ppt_w*.05"/>
                                          </p:val>
                                        </p:tav>
                                        <p:tav tm="100000">
                                          <p:val>
                                            <p:strVal val="#ppt_w"/>
                                          </p:val>
                                        </p:tav>
                                      </p:tavLst>
                                    </p:anim>
                                    <p:anim calcmode="lin" valueType="num">
                                      <p:cBhvr>
                                        <p:cTn id="10" dur="1000" fill="hold"/>
                                        <p:tgtEl>
                                          <p:spTgt spid="481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81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81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81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8130"/>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48133"/>
                                        </p:tgtEl>
                                        <p:attrNameLst>
                                          <p:attrName>style.visibility</p:attrName>
                                        </p:attrNameLst>
                                      </p:cBhvr>
                                      <p:to>
                                        <p:strVal val="visible"/>
                                      </p:to>
                                    </p:set>
                                    <p:anim calcmode="lin" valueType="num">
                                      <p:cBhvr>
                                        <p:cTn id="18" dur="500" decel="50000" fill="hold">
                                          <p:stCondLst>
                                            <p:cond delay="0"/>
                                          </p:stCondLst>
                                        </p:cTn>
                                        <p:tgtEl>
                                          <p:spTgt spid="4813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813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8133"/>
                                        </p:tgtEl>
                                        <p:attrNameLst>
                                          <p:attrName>ppt_w</p:attrName>
                                        </p:attrNameLst>
                                      </p:cBhvr>
                                      <p:tavLst>
                                        <p:tav tm="0">
                                          <p:val>
                                            <p:strVal val="#ppt_w*.05"/>
                                          </p:val>
                                        </p:tav>
                                        <p:tav tm="100000">
                                          <p:val>
                                            <p:strVal val="#ppt_w"/>
                                          </p:val>
                                        </p:tav>
                                      </p:tavLst>
                                    </p:anim>
                                    <p:anim calcmode="lin" valueType="num">
                                      <p:cBhvr>
                                        <p:cTn id="21" dur="1000" fill="hold"/>
                                        <p:tgtEl>
                                          <p:spTgt spid="4813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813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813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813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8133"/>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8132"/>
                                        </p:tgtEl>
                                        <p:attrNameLst>
                                          <p:attrName>style.visibility</p:attrName>
                                        </p:attrNameLst>
                                      </p:cBhvr>
                                      <p:to>
                                        <p:strVal val="visible"/>
                                      </p:to>
                                    </p:set>
                                    <p:anim calcmode="lin" valueType="num">
                                      <p:cBhvr>
                                        <p:cTn id="29" dur="500" decel="50000" fill="hold">
                                          <p:stCondLst>
                                            <p:cond delay="0"/>
                                          </p:stCondLst>
                                        </p:cTn>
                                        <p:tgtEl>
                                          <p:spTgt spid="4813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813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8132"/>
                                        </p:tgtEl>
                                        <p:attrNameLst>
                                          <p:attrName>ppt_w</p:attrName>
                                        </p:attrNameLst>
                                      </p:cBhvr>
                                      <p:tavLst>
                                        <p:tav tm="0">
                                          <p:val>
                                            <p:strVal val="#ppt_w*.05"/>
                                          </p:val>
                                        </p:tav>
                                        <p:tav tm="100000">
                                          <p:val>
                                            <p:strVal val="#ppt_w"/>
                                          </p:val>
                                        </p:tav>
                                      </p:tavLst>
                                    </p:anim>
                                    <p:anim calcmode="lin" valueType="num">
                                      <p:cBhvr>
                                        <p:cTn id="32" dur="1000" fill="hold"/>
                                        <p:tgtEl>
                                          <p:spTgt spid="4813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813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813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813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8132"/>
                                        </p:tgtEl>
                                      </p:cBhvr>
                                    </p:animEffect>
                                  </p:childTnLst>
                                </p:cTn>
                              </p:par>
                            </p:childTnLst>
                          </p:cTn>
                        </p:par>
                        <p:par>
                          <p:cTn id="37" fill="hold">
                            <p:stCondLst>
                              <p:cond delay="3000"/>
                            </p:stCondLst>
                            <p:childTnLst>
                              <p:par>
                                <p:cTn id="38" presetID="63" presetClass="path" presetSubtype="0" accel="50000" decel="50000" fill="hold" nodeType="afterEffect">
                                  <p:stCondLst>
                                    <p:cond delay="0"/>
                                  </p:stCondLst>
                                  <p:childTnLst>
                                    <p:animMotion origin="layout" path="M -0.31093 -2.22222E-6 L -0.06093 -2.22222E-6 " pathEditMode="relative" rAng="0" ptsTypes="AA">
                                      <p:cBhvr>
                                        <p:cTn id="39" dur="2000" fill="hold"/>
                                        <p:tgtEl>
                                          <p:spTgt spid="4813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966"/>
            </a:gs>
            <a:gs pos="36000">
              <a:srgbClr val="FFFFFF"/>
            </a:gs>
            <a:gs pos="100000">
              <a:srgbClr val="FFF2CC"/>
            </a:gs>
          </a:gsLst>
          <a:lin ang="2700000"/>
        </a:gradFill>
        <a:effectLst/>
      </p:bgPr>
    </p:bg>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1370013" y="330200"/>
            <a:ext cx="4300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C00000"/>
                </a:solidFill>
                <a:latin typeface="Cambria" panose="02040503050406030204" pitchFamily="18" charset="0"/>
                <a:ea typeface="Times New Roman" panose="02020603050405020304" pitchFamily="18" charset="0"/>
                <a:cs typeface="Arial" panose="020B0604020202020204" pitchFamily="34" charset="0"/>
              </a:rPr>
              <a:t>Filière Etudes Critiques</a:t>
            </a:r>
          </a:p>
        </p:txBody>
      </p:sp>
      <p:sp>
        <p:nvSpPr>
          <p:cNvPr id="49155" name="Rectangle 16"/>
          <p:cNvSpPr>
            <a:spLocks noChangeArrowheads="1"/>
          </p:cNvSpPr>
          <p:nvPr/>
        </p:nvSpPr>
        <p:spPr bwMode="auto">
          <a:xfrm>
            <a:off x="542925" y="2465388"/>
            <a:ext cx="4767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a:solidFill>
                  <a:srgbClr val="C00000"/>
                </a:solidFill>
                <a:latin typeface="Cambria" panose="02040503050406030204" pitchFamily="18" charset="0"/>
                <a:ea typeface="Times New Roman" panose="02020603050405020304" pitchFamily="18" charset="0"/>
                <a:cs typeface="Arial" panose="020B0604020202020204" pitchFamily="34" charset="0"/>
              </a:rPr>
              <a:t>Filière Etudes Linguistiques</a:t>
            </a:r>
            <a:endParaRPr lang="fr-FR" altLang="fr-FR" b="1">
              <a:solidFill>
                <a:srgbClr val="C00000"/>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9156" name="Rectangle 17"/>
          <p:cNvSpPr>
            <a:spLocks noChangeArrowheads="1"/>
          </p:cNvSpPr>
          <p:nvPr/>
        </p:nvSpPr>
        <p:spPr bwMode="auto">
          <a:xfrm>
            <a:off x="611181" y="4597400"/>
            <a:ext cx="4273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b="1" dirty="0">
                <a:solidFill>
                  <a:srgbClr val="C00000"/>
                </a:solidFill>
                <a:latin typeface="Cambria" panose="02040503050406030204" pitchFamily="18" charset="0"/>
                <a:ea typeface="Times New Roman" panose="02020603050405020304" pitchFamily="18" charset="0"/>
                <a:cs typeface="Arial" panose="020B0604020202020204" pitchFamily="34" charset="0"/>
              </a:rPr>
              <a:t>Filière Etudes Littéraires</a:t>
            </a:r>
            <a:endParaRPr lang="fr-FR" altLang="fr-FR" b="1" dirty="0">
              <a:solidFill>
                <a:srgbClr val="C00000"/>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9157" name="Rectangle 1"/>
          <p:cNvSpPr>
            <a:spLocks noChangeArrowheads="1"/>
          </p:cNvSpPr>
          <p:nvPr/>
        </p:nvSpPr>
        <p:spPr bwMode="auto">
          <a:xfrm>
            <a:off x="7518400" y="-9525"/>
            <a:ext cx="749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latin typeface="Cambria" panose="02040503050406030204" pitchFamily="18" charset="0"/>
                <a:ea typeface="Times New Roman" panose="02020603050405020304" pitchFamily="18" charset="0"/>
                <a:cs typeface="Arial" panose="020B0604020202020204" pitchFamily="34" charset="0"/>
              </a:rPr>
              <a:t>           </a:t>
            </a:r>
            <a:endParaRPr lang="fr-FR" altLang="fr-FR" sz="3600">
              <a:latin typeface="Times New Roman" panose="02020603050405020304" pitchFamily="18" charset="0"/>
              <a:ea typeface="Times New Roman" panose="02020603050405020304" pitchFamily="18" charset="0"/>
              <a:cs typeface="Arial" panose="020B0604020202020204" pitchFamily="34" charset="0"/>
            </a:endParaRPr>
          </a:p>
        </p:txBody>
      </p:sp>
      <p:sp>
        <p:nvSpPr>
          <p:cNvPr id="49158" name="Rectangle 1"/>
          <p:cNvSpPr>
            <a:spLocks noChangeArrowheads="1"/>
          </p:cNvSpPr>
          <p:nvPr/>
        </p:nvSpPr>
        <p:spPr bwMode="auto">
          <a:xfrm>
            <a:off x="8316913" y="346075"/>
            <a:ext cx="1762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DZ" altLang="fr-FR" b="1">
                <a:solidFill>
                  <a:srgbClr val="C00000"/>
                </a:solidFill>
                <a:latin typeface="Cambria" panose="02040503050406030204" pitchFamily="18" charset="0"/>
                <a:ea typeface="Times New Roman" panose="02020603050405020304" pitchFamily="18" charset="0"/>
                <a:cs typeface="Sakkal Majalla"/>
              </a:rPr>
              <a:t>دراسات نقدية</a:t>
            </a:r>
            <a:endParaRPr lang="fr-FR" altLang="fr-FR" b="1">
              <a:solidFill>
                <a:srgbClr val="C00000"/>
              </a:solidFill>
              <a:latin typeface="Cambria" panose="02040503050406030204" pitchFamily="18" charset="0"/>
              <a:ea typeface="Times New Roman" panose="02020603050405020304" pitchFamily="18" charset="0"/>
              <a:cs typeface="Sakkal Majalla"/>
            </a:endParaRPr>
          </a:p>
        </p:txBody>
      </p:sp>
      <p:sp>
        <p:nvSpPr>
          <p:cNvPr id="49159" name="Rectangle 2"/>
          <p:cNvSpPr>
            <a:spLocks noChangeArrowheads="1"/>
          </p:cNvSpPr>
          <p:nvPr/>
        </p:nvSpPr>
        <p:spPr bwMode="auto">
          <a:xfrm>
            <a:off x="8882063" y="2411413"/>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DZ" altLang="fr-FR" b="1" dirty="0">
                <a:solidFill>
                  <a:srgbClr val="C00000"/>
                </a:solidFill>
                <a:latin typeface="Century Gothic" panose="020B0502020202020204" pitchFamily="34" charset="0"/>
                <a:ea typeface="Times New Roman" panose="02020603050405020304" pitchFamily="18" charset="0"/>
                <a:cs typeface="Sakkal Majalla"/>
              </a:rPr>
              <a:t>دراسات لغوية</a:t>
            </a:r>
            <a:endParaRPr lang="fr-FR" altLang="fr-FR" b="1" dirty="0">
              <a:solidFill>
                <a:srgbClr val="C00000"/>
              </a:solidFill>
              <a:latin typeface="Century Gothic" panose="020B0502020202020204" pitchFamily="34" charset="0"/>
              <a:ea typeface="Times New Roman" panose="02020603050405020304" pitchFamily="18" charset="0"/>
              <a:cs typeface="Sakkal Majalla"/>
            </a:endParaRPr>
          </a:p>
        </p:txBody>
      </p:sp>
      <p:sp>
        <p:nvSpPr>
          <p:cNvPr id="49160" name="Rectangle 3"/>
          <p:cNvSpPr>
            <a:spLocks noChangeArrowheads="1"/>
          </p:cNvSpPr>
          <p:nvPr/>
        </p:nvSpPr>
        <p:spPr bwMode="auto">
          <a:xfrm>
            <a:off x="9358313" y="4648200"/>
            <a:ext cx="1722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ar-DZ" altLang="fr-FR" b="1" dirty="0">
                <a:solidFill>
                  <a:srgbClr val="C00000"/>
                </a:solidFill>
                <a:latin typeface="Century Gothic" panose="020B0502020202020204" pitchFamily="34" charset="0"/>
                <a:ea typeface="Times New Roman" panose="02020603050405020304" pitchFamily="18" charset="0"/>
                <a:cs typeface="Sakkal Majalla"/>
              </a:rPr>
              <a:t>دراسات أدبية</a:t>
            </a:r>
            <a:endParaRPr lang="fr-FR" altLang="fr-FR" b="1" dirty="0">
              <a:solidFill>
                <a:srgbClr val="C00000"/>
              </a:solidFill>
              <a:latin typeface="Century Gothic" panose="020B0502020202020204" pitchFamily="34" charset="0"/>
              <a:ea typeface="Times New Roman" panose="02020603050405020304" pitchFamily="18" charset="0"/>
              <a:cs typeface="Sakkal Majalla"/>
            </a:endParaRPr>
          </a:p>
        </p:txBody>
      </p:sp>
      <p:graphicFrame>
        <p:nvGraphicFramePr>
          <p:cNvPr id="23" name="Tableau 22"/>
          <p:cNvGraphicFramePr>
            <a:graphicFrameLocks noGrp="1"/>
          </p:cNvGraphicFramePr>
          <p:nvPr/>
        </p:nvGraphicFramePr>
        <p:xfrm>
          <a:off x="625475" y="974725"/>
          <a:ext cx="9453563" cy="533400"/>
        </p:xfrm>
        <a:graphic>
          <a:graphicData uri="http://schemas.openxmlformats.org/drawingml/2006/table">
            <a:tbl>
              <a:tblPr firstRow="1" firstCol="1" bandRow="1">
                <a:tableStyleId>{5DA37D80-6434-44D0-A028-1B22A696006F}</a:tableStyleId>
              </a:tblPr>
              <a:tblGrid>
                <a:gridCol w="935573">
                  <a:extLst>
                    <a:ext uri="{9D8B030D-6E8A-4147-A177-3AD203B41FA5}">
                      <a16:colId xmlns:a16="http://schemas.microsoft.com/office/drawing/2014/main" val="2971426245"/>
                    </a:ext>
                  </a:extLst>
                </a:gridCol>
                <a:gridCol w="4127688">
                  <a:extLst>
                    <a:ext uri="{9D8B030D-6E8A-4147-A177-3AD203B41FA5}">
                      <a16:colId xmlns:a16="http://schemas.microsoft.com/office/drawing/2014/main" val="115446433"/>
                    </a:ext>
                  </a:extLst>
                </a:gridCol>
                <a:gridCol w="3545770">
                  <a:extLst>
                    <a:ext uri="{9D8B030D-6E8A-4147-A177-3AD203B41FA5}">
                      <a16:colId xmlns:a16="http://schemas.microsoft.com/office/drawing/2014/main" val="4290697059"/>
                    </a:ext>
                  </a:extLst>
                </a:gridCol>
                <a:gridCol w="844532">
                  <a:extLst>
                    <a:ext uri="{9D8B030D-6E8A-4147-A177-3AD203B41FA5}">
                      <a16:colId xmlns:a16="http://schemas.microsoft.com/office/drawing/2014/main" val="1505339171"/>
                    </a:ext>
                  </a:extLst>
                </a:gridCol>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LICENCE</a:t>
                      </a:r>
                      <a:endParaRPr lang="fr-FR" sz="1800" kern="1200" dirty="0">
                        <a:solidFill>
                          <a:schemeClr val="tx1"/>
                        </a:solidFill>
                        <a:effectLst/>
                        <a:latin typeface="+mn-lt"/>
                        <a:ea typeface="+mn-ea"/>
                        <a:cs typeface="+mn-cs"/>
                      </a:endParaRPr>
                    </a:p>
                  </a:txBody>
                  <a:tcPr marL="68577" marR="68577"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kern="1200" dirty="0">
                          <a:effectLst/>
                        </a:rPr>
                        <a:t>Critique et Méthodes (A)</a:t>
                      </a:r>
                      <a:endParaRPr lang="fr-FR" sz="1600" kern="1200" dirty="0">
                        <a:solidFill>
                          <a:schemeClr val="tx1"/>
                        </a:solidFill>
                        <a:effectLst/>
                        <a:latin typeface="+mn-lt"/>
                        <a:ea typeface="+mn-ea"/>
                        <a:cs typeface="+mn-cs"/>
                      </a:endParaRPr>
                    </a:p>
                  </a:txBody>
                  <a:tcPr marL="68577" marR="68577"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kern="1200" dirty="0">
                          <a:effectLst/>
                        </a:rPr>
                        <a:t>نقد ومناهج (أ)</a:t>
                      </a:r>
                      <a:endParaRPr lang="fr-FR" sz="1800" dirty="0">
                        <a:effectLst/>
                      </a:endParaRPr>
                    </a:p>
                  </a:txBody>
                  <a:tcPr marL="68577" marR="6857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ليسانس</a:t>
                      </a:r>
                      <a:endParaRPr lang="fr-FR" sz="1800" dirty="0"/>
                    </a:p>
                  </a:txBody>
                  <a:tcPr marL="68577" marR="68577" marT="0" marB="0" anchor="ctr"/>
                </a:tc>
                <a:extLst>
                  <a:ext uri="{0D108BD9-81ED-4DB2-BD59-A6C34878D82A}">
                    <a16:rowId xmlns:a16="http://schemas.microsoft.com/office/drawing/2014/main" val="3627552418"/>
                  </a:ext>
                </a:extLst>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2014052215"/>
              </p:ext>
            </p:extLst>
          </p:nvPr>
        </p:nvGraphicFramePr>
        <p:xfrm>
          <a:off x="601662" y="1666875"/>
          <a:ext cx="9463089" cy="596900"/>
        </p:xfrm>
        <a:graphic>
          <a:graphicData uri="http://schemas.openxmlformats.org/drawingml/2006/table">
            <a:tbl>
              <a:tblPr firstRow="1" firstCol="1" bandRow="1">
                <a:tableStyleId>{5DA37D80-6434-44D0-A028-1B22A696006F}</a:tableStyleId>
              </a:tblPr>
              <a:tblGrid>
                <a:gridCol w="936516">
                  <a:extLst>
                    <a:ext uri="{9D8B030D-6E8A-4147-A177-3AD203B41FA5}">
                      <a16:colId xmlns:a16="http://schemas.microsoft.com/office/drawing/2014/main" val="2971426245"/>
                    </a:ext>
                  </a:extLst>
                </a:gridCol>
                <a:gridCol w="4131847">
                  <a:extLst>
                    <a:ext uri="{9D8B030D-6E8A-4147-A177-3AD203B41FA5}">
                      <a16:colId xmlns:a16="http://schemas.microsoft.com/office/drawing/2014/main" val="115446433"/>
                    </a:ext>
                  </a:extLst>
                </a:gridCol>
                <a:gridCol w="3634656">
                  <a:extLst>
                    <a:ext uri="{9D8B030D-6E8A-4147-A177-3AD203B41FA5}">
                      <a16:colId xmlns:a16="http://schemas.microsoft.com/office/drawing/2014/main" val="4290697059"/>
                    </a:ext>
                  </a:extLst>
                </a:gridCol>
                <a:gridCol w="760070">
                  <a:extLst>
                    <a:ext uri="{9D8B030D-6E8A-4147-A177-3AD203B41FA5}">
                      <a16:colId xmlns:a16="http://schemas.microsoft.com/office/drawing/2014/main" val="1505339171"/>
                    </a:ext>
                  </a:extLst>
                </a:gridCol>
              </a:tblGrid>
              <a:tr h="596900">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MASTER</a:t>
                      </a:r>
                      <a:endParaRPr lang="fr-FR" sz="1800" kern="1200" dirty="0">
                        <a:solidFill>
                          <a:schemeClr val="tx1"/>
                        </a:solidFill>
                        <a:effectLst/>
                        <a:latin typeface="+mn-lt"/>
                        <a:ea typeface="+mn-ea"/>
                        <a:cs typeface="+mn-cs"/>
                      </a:endParaRPr>
                    </a:p>
                  </a:txBody>
                  <a:tcPr marL="68583" marR="6858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Critique moderne et contemporaine (A)</a:t>
                      </a:r>
                      <a:endParaRPr lang="fr-FR" sz="1600" kern="1200" dirty="0">
                        <a:solidFill>
                          <a:schemeClr val="tx1"/>
                        </a:solidFill>
                        <a:effectLst/>
                        <a:latin typeface="+mn-lt"/>
                        <a:ea typeface="+mn-ea"/>
                        <a:cs typeface="+mn-cs"/>
                      </a:endParaRPr>
                    </a:p>
                  </a:txBody>
                  <a:tcPr marL="68583" marR="68583"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effectLst/>
                        </a:rPr>
                        <a:t>نقد حديث و معاصر (أ)</a:t>
                      </a:r>
                      <a:endParaRPr lang="fr-FR" sz="1800" dirty="0">
                        <a:effectLst/>
                      </a:endParaRPr>
                    </a:p>
                  </a:txBody>
                  <a:tcPr marL="68583" marR="68583"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1800" dirty="0"/>
                        <a:t>ماستر</a:t>
                      </a:r>
                      <a:endParaRPr lang="fr-FR" sz="1800" dirty="0"/>
                    </a:p>
                  </a:txBody>
                  <a:tcPr marL="68583" marR="68583" marT="0" marB="0" anchor="ctr"/>
                </a:tc>
                <a:extLst>
                  <a:ext uri="{0D108BD9-81ED-4DB2-BD59-A6C34878D82A}">
                    <a16:rowId xmlns:a16="http://schemas.microsoft.com/office/drawing/2014/main" val="3810031354"/>
                  </a:ext>
                </a:extLst>
              </a:tr>
            </a:tbl>
          </a:graphicData>
        </a:graphic>
      </p:graphicFrame>
      <p:graphicFrame>
        <p:nvGraphicFramePr>
          <p:cNvPr id="29" name="Tableau 28"/>
          <p:cNvGraphicFramePr>
            <a:graphicFrameLocks noGrp="1"/>
          </p:cNvGraphicFramePr>
          <p:nvPr/>
        </p:nvGraphicFramePr>
        <p:xfrm>
          <a:off x="641350" y="3114675"/>
          <a:ext cx="10893425" cy="598488"/>
        </p:xfrm>
        <a:graphic>
          <a:graphicData uri="http://schemas.openxmlformats.org/drawingml/2006/table">
            <a:tbl>
              <a:tblPr firstRow="1" firstCol="1" bandRow="1">
                <a:tableStyleId>{5DA37D80-6434-44D0-A028-1B22A696006F}</a:tableStyleId>
              </a:tblPr>
              <a:tblGrid>
                <a:gridCol w="1078070">
                  <a:extLst>
                    <a:ext uri="{9D8B030D-6E8A-4147-A177-3AD203B41FA5}">
                      <a16:colId xmlns:a16="http://schemas.microsoft.com/office/drawing/2014/main" val="2971426245"/>
                    </a:ext>
                  </a:extLst>
                </a:gridCol>
                <a:gridCol w="4756371">
                  <a:extLst>
                    <a:ext uri="{9D8B030D-6E8A-4147-A177-3AD203B41FA5}">
                      <a16:colId xmlns:a16="http://schemas.microsoft.com/office/drawing/2014/main" val="115446433"/>
                    </a:ext>
                  </a:extLst>
                </a:gridCol>
                <a:gridCol w="4123535">
                  <a:extLst>
                    <a:ext uri="{9D8B030D-6E8A-4147-A177-3AD203B41FA5}">
                      <a16:colId xmlns:a16="http://schemas.microsoft.com/office/drawing/2014/main" val="4290697059"/>
                    </a:ext>
                  </a:extLst>
                </a:gridCol>
                <a:gridCol w="935449">
                  <a:extLst>
                    <a:ext uri="{9D8B030D-6E8A-4147-A177-3AD203B41FA5}">
                      <a16:colId xmlns:a16="http://schemas.microsoft.com/office/drawing/2014/main" val="1505339171"/>
                    </a:ext>
                  </a:extLst>
                </a:gridCol>
              </a:tblGrid>
              <a:tr h="598488">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LICENCE</a:t>
                      </a:r>
                      <a:endParaRPr lang="fr-FR" sz="1800" kern="1200" dirty="0">
                        <a:solidFill>
                          <a:schemeClr val="tx1"/>
                        </a:solidFill>
                        <a:effectLst/>
                        <a:latin typeface="+mn-lt"/>
                        <a:ea typeface="+mn-ea"/>
                        <a:cs typeface="+mn-cs"/>
                      </a:endParaRPr>
                    </a:p>
                  </a:txBody>
                  <a:tcPr marL="68576" marR="6857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kern="1200" dirty="0">
                          <a:effectLst/>
                        </a:rPr>
                        <a:t>Linguistique Générale (A)</a:t>
                      </a:r>
                      <a:endParaRPr lang="fr-FR" sz="1600" kern="1200" dirty="0">
                        <a:solidFill>
                          <a:schemeClr val="tx1"/>
                        </a:solidFill>
                        <a:effectLst/>
                        <a:latin typeface="+mn-lt"/>
                        <a:ea typeface="+mn-ea"/>
                        <a:cs typeface="+mn-cs"/>
                      </a:endParaRPr>
                    </a:p>
                  </a:txBody>
                  <a:tcPr marL="68576" marR="6857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kern="1200" dirty="0">
                          <a:effectLst/>
                        </a:rPr>
                        <a:t>لسانيات عامة (أ)</a:t>
                      </a:r>
                      <a:endParaRPr lang="fr-FR" sz="1800" dirty="0"/>
                    </a:p>
                  </a:txBody>
                  <a:tcPr marL="68576" marR="6857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ليسانس</a:t>
                      </a:r>
                      <a:endParaRPr lang="fr-FR" sz="1800" dirty="0"/>
                    </a:p>
                  </a:txBody>
                  <a:tcPr marL="68576" marR="68576" marT="0" marB="0" anchor="ctr"/>
                </a:tc>
                <a:extLst>
                  <a:ext uri="{0D108BD9-81ED-4DB2-BD59-A6C34878D82A}">
                    <a16:rowId xmlns:a16="http://schemas.microsoft.com/office/drawing/2014/main" val="3627552418"/>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4135061709"/>
              </p:ext>
            </p:extLst>
          </p:nvPr>
        </p:nvGraphicFramePr>
        <p:xfrm>
          <a:off x="641350" y="3925888"/>
          <a:ext cx="10877550" cy="595312"/>
        </p:xfrm>
        <a:graphic>
          <a:graphicData uri="http://schemas.openxmlformats.org/drawingml/2006/table">
            <a:tbl>
              <a:tblPr firstRow="1" firstCol="1" bandRow="1">
                <a:tableStyleId>{5DA37D80-6434-44D0-A028-1B22A696006F}</a:tableStyleId>
              </a:tblPr>
              <a:tblGrid>
                <a:gridCol w="1076498">
                  <a:extLst>
                    <a:ext uri="{9D8B030D-6E8A-4147-A177-3AD203B41FA5}">
                      <a16:colId xmlns:a16="http://schemas.microsoft.com/office/drawing/2014/main" val="2971426245"/>
                    </a:ext>
                  </a:extLst>
                </a:gridCol>
                <a:gridCol w="4749441">
                  <a:extLst>
                    <a:ext uri="{9D8B030D-6E8A-4147-A177-3AD203B41FA5}">
                      <a16:colId xmlns:a16="http://schemas.microsoft.com/office/drawing/2014/main" val="115446433"/>
                    </a:ext>
                  </a:extLst>
                </a:gridCol>
                <a:gridCol w="4134036">
                  <a:extLst>
                    <a:ext uri="{9D8B030D-6E8A-4147-A177-3AD203B41FA5}">
                      <a16:colId xmlns:a16="http://schemas.microsoft.com/office/drawing/2014/main" val="4290697059"/>
                    </a:ext>
                  </a:extLst>
                </a:gridCol>
                <a:gridCol w="917575">
                  <a:extLst>
                    <a:ext uri="{9D8B030D-6E8A-4147-A177-3AD203B41FA5}">
                      <a16:colId xmlns:a16="http://schemas.microsoft.com/office/drawing/2014/main" val="1505339171"/>
                    </a:ext>
                  </a:extLst>
                </a:gridCol>
              </a:tblGrid>
              <a:tr h="595312">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MASTER</a:t>
                      </a:r>
                      <a:endParaRPr lang="fr-FR" sz="1800" kern="1200" dirty="0">
                        <a:solidFill>
                          <a:schemeClr val="tx1"/>
                        </a:solidFill>
                        <a:effectLst/>
                        <a:latin typeface="+mn-lt"/>
                        <a:ea typeface="+mn-ea"/>
                        <a:cs typeface="+mn-cs"/>
                      </a:endParaRPr>
                    </a:p>
                  </a:txBody>
                  <a:tcPr marL="68576" marR="6857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Linguistique Générale (A)</a:t>
                      </a:r>
                      <a:endParaRPr lang="fr-FR" sz="1600" kern="1200" dirty="0">
                        <a:solidFill>
                          <a:schemeClr val="tx1"/>
                        </a:solidFill>
                        <a:effectLst/>
                        <a:latin typeface="+mn-lt"/>
                        <a:ea typeface="+mn-ea"/>
                        <a:cs typeface="+mn-cs"/>
                      </a:endParaRPr>
                    </a:p>
                  </a:txBody>
                  <a:tcPr marL="68576" marR="68576"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effectLst/>
                        </a:rPr>
                        <a:t>لسانيات عامة (أ)</a:t>
                      </a:r>
                      <a:endParaRPr lang="fr-FR" sz="1800" b="1" i="1" dirty="0">
                        <a:effectLst/>
                        <a:latin typeface="Times New Roman" panose="02020603050405020304" pitchFamily="18" charset="0"/>
                        <a:ea typeface="Times New Roman" panose="02020603050405020304" pitchFamily="18" charset="0"/>
                      </a:endParaRPr>
                    </a:p>
                  </a:txBody>
                  <a:tcPr marL="68576" marR="6857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ماستر</a:t>
                      </a:r>
                      <a:endParaRPr lang="fr-FR" sz="1800" dirty="0"/>
                    </a:p>
                  </a:txBody>
                  <a:tcPr marL="68576" marR="68576" marT="0" marB="0" anchor="ctr"/>
                </a:tc>
                <a:extLst>
                  <a:ext uri="{0D108BD9-81ED-4DB2-BD59-A6C34878D82A}">
                    <a16:rowId xmlns:a16="http://schemas.microsoft.com/office/drawing/2014/main" val="3810031354"/>
                  </a:ext>
                </a:extLst>
              </a:tr>
            </a:tbl>
          </a:graphicData>
        </a:graphic>
      </p:graphicFrame>
      <p:graphicFrame>
        <p:nvGraphicFramePr>
          <p:cNvPr id="31" name="Tableau 30"/>
          <p:cNvGraphicFramePr>
            <a:graphicFrameLocks noGrp="1"/>
          </p:cNvGraphicFramePr>
          <p:nvPr>
            <p:extLst>
              <p:ext uri="{D42A27DB-BD31-4B8C-83A1-F6EECF244321}">
                <p14:modId xmlns:p14="http://schemas.microsoft.com/office/powerpoint/2010/main" val="1695182779"/>
              </p:ext>
            </p:extLst>
          </p:nvPr>
        </p:nvGraphicFramePr>
        <p:xfrm>
          <a:off x="707571" y="5121275"/>
          <a:ext cx="10689772" cy="646113"/>
        </p:xfrm>
        <a:graphic>
          <a:graphicData uri="http://schemas.openxmlformats.org/drawingml/2006/table">
            <a:tbl>
              <a:tblPr firstRow="1" firstCol="1" bandRow="1">
                <a:tableStyleId>{5DA37D80-6434-44D0-A028-1B22A696006F}</a:tableStyleId>
              </a:tblPr>
              <a:tblGrid>
                <a:gridCol w="1057915">
                  <a:extLst>
                    <a:ext uri="{9D8B030D-6E8A-4147-A177-3AD203B41FA5}">
                      <a16:colId xmlns:a16="http://schemas.microsoft.com/office/drawing/2014/main" val="2971426245"/>
                    </a:ext>
                  </a:extLst>
                </a:gridCol>
                <a:gridCol w="4667450">
                  <a:extLst>
                    <a:ext uri="{9D8B030D-6E8A-4147-A177-3AD203B41FA5}">
                      <a16:colId xmlns:a16="http://schemas.microsoft.com/office/drawing/2014/main" val="115446433"/>
                    </a:ext>
                  </a:extLst>
                </a:gridCol>
                <a:gridCol w="3944824">
                  <a:extLst>
                    <a:ext uri="{9D8B030D-6E8A-4147-A177-3AD203B41FA5}">
                      <a16:colId xmlns:a16="http://schemas.microsoft.com/office/drawing/2014/main" val="4290697059"/>
                    </a:ext>
                  </a:extLst>
                </a:gridCol>
                <a:gridCol w="1019583">
                  <a:extLst>
                    <a:ext uri="{9D8B030D-6E8A-4147-A177-3AD203B41FA5}">
                      <a16:colId xmlns:a16="http://schemas.microsoft.com/office/drawing/2014/main" val="1505339171"/>
                    </a:ext>
                  </a:extLst>
                </a:gridCol>
              </a:tblGrid>
              <a:tr h="64611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LICENCE</a:t>
                      </a:r>
                      <a:endParaRPr lang="fr-FR" sz="1800" kern="1200" dirty="0">
                        <a:solidFill>
                          <a:schemeClr val="tx1"/>
                        </a:solidFill>
                        <a:effectLst/>
                        <a:latin typeface="+mn-lt"/>
                        <a:ea typeface="+mn-ea"/>
                        <a:cs typeface="+mn-cs"/>
                      </a:endParaRPr>
                    </a:p>
                  </a:txBody>
                  <a:tcPr marL="68576" marR="6857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kern="1200" dirty="0">
                          <a:effectLst/>
                        </a:rPr>
                        <a:t>Littérature Arabe (A)</a:t>
                      </a:r>
                      <a:endParaRPr lang="fr-FR" sz="1600" kern="1200" dirty="0">
                        <a:solidFill>
                          <a:schemeClr val="tx1"/>
                        </a:solidFill>
                        <a:effectLst/>
                        <a:latin typeface="+mn-lt"/>
                        <a:ea typeface="+mn-ea"/>
                        <a:cs typeface="+mn-cs"/>
                      </a:endParaRPr>
                    </a:p>
                  </a:txBody>
                  <a:tcPr marL="68576" marR="6857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kern="1200" dirty="0">
                          <a:effectLst/>
                        </a:rPr>
                        <a:t>أدب عربي (أ)</a:t>
                      </a:r>
                      <a:endParaRPr lang="fr-FR" sz="1800" dirty="0">
                        <a:effectLst/>
                      </a:endParaRPr>
                    </a:p>
                  </a:txBody>
                  <a:tcPr marL="68576" marR="68576"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t>ليسانس</a:t>
                      </a:r>
                      <a:endParaRPr lang="fr-FR" sz="1800" dirty="0"/>
                    </a:p>
                  </a:txBody>
                  <a:tcPr marL="68576" marR="68576" marT="0" marB="0" anchor="ctr"/>
                </a:tc>
                <a:extLst>
                  <a:ext uri="{0D108BD9-81ED-4DB2-BD59-A6C34878D82A}">
                    <a16:rowId xmlns:a16="http://schemas.microsoft.com/office/drawing/2014/main" val="3627552418"/>
                  </a:ext>
                </a:extLst>
              </a:tr>
            </a:tbl>
          </a:graphicData>
        </a:graphic>
      </p:graphicFrame>
      <p:graphicFrame>
        <p:nvGraphicFramePr>
          <p:cNvPr id="32" name="Tableau 31"/>
          <p:cNvGraphicFramePr>
            <a:graphicFrameLocks noGrp="1"/>
          </p:cNvGraphicFramePr>
          <p:nvPr/>
        </p:nvGraphicFramePr>
        <p:xfrm>
          <a:off x="592138" y="6011863"/>
          <a:ext cx="10877550" cy="714375"/>
        </p:xfrm>
        <a:graphic>
          <a:graphicData uri="http://schemas.openxmlformats.org/drawingml/2006/table">
            <a:tbl>
              <a:tblPr firstRow="1" firstCol="1" bandRow="1">
                <a:tableStyleId>{5DA37D80-6434-44D0-A028-1B22A696006F}</a:tableStyleId>
              </a:tblPr>
              <a:tblGrid>
                <a:gridCol w="1406965">
                  <a:extLst>
                    <a:ext uri="{9D8B030D-6E8A-4147-A177-3AD203B41FA5}">
                      <a16:colId xmlns:a16="http://schemas.microsoft.com/office/drawing/2014/main" val="2971426245"/>
                    </a:ext>
                  </a:extLst>
                </a:gridCol>
                <a:gridCol w="4442447">
                  <a:extLst>
                    <a:ext uri="{9D8B030D-6E8A-4147-A177-3AD203B41FA5}">
                      <a16:colId xmlns:a16="http://schemas.microsoft.com/office/drawing/2014/main" val="115446433"/>
                    </a:ext>
                  </a:extLst>
                </a:gridCol>
                <a:gridCol w="4132376">
                  <a:extLst>
                    <a:ext uri="{9D8B030D-6E8A-4147-A177-3AD203B41FA5}">
                      <a16:colId xmlns:a16="http://schemas.microsoft.com/office/drawing/2014/main" val="4290697059"/>
                    </a:ext>
                  </a:extLst>
                </a:gridCol>
                <a:gridCol w="895762">
                  <a:extLst>
                    <a:ext uri="{9D8B030D-6E8A-4147-A177-3AD203B41FA5}">
                      <a16:colId xmlns:a16="http://schemas.microsoft.com/office/drawing/2014/main" val="1505339171"/>
                    </a:ext>
                  </a:extLst>
                </a:gridCol>
              </a:tblGrid>
              <a:tr h="714375">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t>MASTER</a:t>
                      </a:r>
                      <a:endParaRPr lang="fr-FR" sz="1800" kern="1200" dirty="0">
                        <a:solidFill>
                          <a:schemeClr val="tx1"/>
                        </a:solidFill>
                        <a:effectLst/>
                        <a:latin typeface="+mn-lt"/>
                        <a:ea typeface="+mn-ea"/>
                        <a:cs typeface="+mn-cs"/>
                      </a:endParaRPr>
                    </a:p>
                  </a:txBody>
                  <a:tcPr marL="68576" marR="68576"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kern="1200" dirty="0">
                          <a:effectLst/>
                        </a:rPr>
                        <a:t>Littérature Arabe Ancienne (A)</a:t>
                      </a:r>
                      <a:endParaRPr lang="fr-FR" sz="1600" kern="1200" dirty="0">
                        <a:solidFill>
                          <a:schemeClr val="tx1"/>
                        </a:solidFill>
                        <a:effectLst/>
                        <a:latin typeface="+mn-lt"/>
                        <a:ea typeface="+mn-ea"/>
                        <a:cs typeface="+mn-cs"/>
                      </a:endParaRPr>
                    </a:p>
                  </a:txBody>
                  <a:tcPr marL="68576" marR="68576"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kern="1200" dirty="0">
                          <a:effectLst/>
                        </a:rPr>
                        <a:t>أدب عربي قديم (أ)</a:t>
                      </a:r>
                      <a:endParaRPr lang="fr-FR" sz="1800" b="1" i="1" dirty="0">
                        <a:effectLst/>
                        <a:latin typeface="Times New Roman" panose="02020603050405020304" pitchFamily="18" charset="0"/>
                        <a:ea typeface="Times New Roman" panose="02020603050405020304" pitchFamily="18" charset="0"/>
                      </a:endParaRPr>
                    </a:p>
                  </a:txBody>
                  <a:tcPr marL="68576" marR="68576"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1800" dirty="0"/>
                        <a:t>ماستر</a:t>
                      </a:r>
                      <a:endParaRPr lang="fr-FR" sz="1800" dirty="0"/>
                    </a:p>
                  </a:txBody>
                  <a:tcPr marL="68576" marR="68576" marT="0" marB="0" anchor="ctr"/>
                </a:tc>
                <a:extLst>
                  <a:ext uri="{0D108BD9-81ED-4DB2-BD59-A6C34878D82A}">
                    <a16:rowId xmlns:a16="http://schemas.microsoft.com/office/drawing/2014/main" val="3810031354"/>
                  </a:ext>
                </a:extLst>
              </a:tr>
            </a:tbl>
          </a:graphicData>
        </a:graphic>
      </p:graphicFrame>
      <p:sp>
        <p:nvSpPr>
          <p:cNvPr id="16" name="Forme libre 15"/>
          <p:cNvSpPr/>
          <p:nvPr/>
        </p:nvSpPr>
        <p:spPr>
          <a:xfrm>
            <a:off x="10272713" y="243999"/>
            <a:ext cx="1919285" cy="1641951"/>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4">
              <a:lumMod val="60000"/>
              <a:lumOff val="40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ZoneTexte 16"/>
          <p:cNvSpPr txBox="1"/>
          <p:nvPr/>
        </p:nvSpPr>
        <p:spPr bwMode="auto">
          <a:xfrm>
            <a:off x="10328133" y="778288"/>
            <a:ext cx="1721769" cy="492443"/>
          </a:xfrm>
          <a:prstGeom prst="rect">
            <a:avLst/>
          </a:prstGeom>
          <a:solidFill>
            <a:schemeClr val="accent4"/>
          </a:solidFill>
          <a:ln>
            <a:noFill/>
          </a:ln>
        </p:spPr>
        <p:txBody>
          <a:bodyPr wrap="square" anchor="ctr">
            <a:spAutoFit/>
          </a:bodyPr>
          <a:lstStyle/>
          <a:p>
            <a:pPr algn="ctr">
              <a:defRPr/>
            </a:pPr>
            <a:r>
              <a:rPr lang="fr-FR" sz="2600" b="1" dirty="0">
                <a:ln w="0"/>
                <a:solidFill>
                  <a:schemeClr val="bg1"/>
                </a:solidFill>
                <a:effectLst>
                  <a:outerShdw blurRad="38100" dist="19050" dir="2700000" algn="tl" rotWithShape="0">
                    <a:schemeClr val="dk1">
                      <a:alpha val="40000"/>
                    </a:schemeClr>
                  </a:outerShdw>
                </a:effectLst>
              </a:rPr>
              <a:t>L00LAL02</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fade">
                                      <p:cBhvr>
                                        <p:cTn id="7" dur="1000"/>
                                        <p:tgtEl>
                                          <p:spTgt spid="49158"/>
                                        </p:tgtEl>
                                      </p:cBhvr>
                                    </p:animEffect>
                                    <p:anim calcmode="lin" valueType="num">
                                      <p:cBhvr>
                                        <p:cTn id="8" dur="1000" fill="hold"/>
                                        <p:tgtEl>
                                          <p:spTgt spid="49158"/>
                                        </p:tgtEl>
                                        <p:attrNameLst>
                                          <p:attrName>ppt_x</p:attrName>
                                        </p:attrNameLst>
                                      </p:cBhvr>
                                      <p:tavLst>
                                        <p:tav tm="0">
                                          <p:val>
                                            <p:strVal val="#ppt_x"/>
                                          </p:val>
                                        </p:tav>
                                        <p:tav tm="100000">
                                          <p:val>
                                            <p:strVal val="#ppt_x"/>
                                          </p:val>
                                        </p:tav>
                                      </p:tavLst>
                                    </p:anim>
                                    <p:anim calcmode="lin" valueType="num">
                                      <p:cBhvr>
                                        <p:cTn id="9" dur="1000" fill="hold"/>
                                        <p:tgtEl>
                                          <p:spTgt spid="491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9154"/>
                                        </p:tgtEl>
                                        <p:attrNameLst>
                                          <p:attrName>style.visibility</p:attrName>
                                        </p:attrNameLst>
                                      </p:cBhvr>
                                      <p:to>
                                        <p:strVal val="visible"/>
                                      </p:to>
                                    </p:set>
                                    <p:animEffect transition="in" filter="fade">
                                      <p:cBhvr>
                                        <p:cTn id="13" dur="1000"/>
                                        <p:tgtEl>
                                          <p:spTgt spid="49154"/>
                                        </p:tgtEl>
                                      </p:cBhvr>
                                    </p:animEffect>
                                    <p:anim calcmode="lin" valueType="num">
                                      <p:cBhvr>
                                        <p:cTn id="14" dur="1000" fill="hold"/>
                                        <p:tgtEl>
                                          <p:spTgt spid="49154"/>
                                        </p:tgtEl>
                                        <p:attrNameLst>
                                          <p:attrName>ppt_x</p:attrName>
                                        </p:attrNameLst>
                                      </p:cBhvr>
                                      <p:tavLst>
                                        <p:tav tm="0">
                                          <p:val>
                                            <p:strVal val="#ppt_x"/>
                                          </p:val>
                                        </p:tav>
                                        <p:tav tm="100000">
                                          <p:val>
                                            <p:strVal val="#ppt_x"/>
                                          </p:val>
                                        </p:tav>
                                      </p:tavLst>
                                    </p:anim>
                                    <p:anim calcmode="lin" valueType="num">
                                      <p:cBhvr>
                                        <p:cTn id="15" dur="1000" fill="hold"/>
                                        <p:tgtEl>
                                          <p:spTgt spid="491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9159"/>
                                        </p:tgtEl>
                                        <p:attrNameLst>
                                          <p:attrName>style.visibility</p:attrName>
                                        </p:attrNameLst>
                                      </p:cBhvr>
                                      <p:to>
                                        <p:strVal val="visible"/>
                                      </p:to>
                                    </p:set>
                                    <p:animEffect transition="in" filter="fade">
                                      <p:cBhvr>
                                        <p:cTn id="25" dur="1000"/>
                                        <p:tgtEl>
                                          <p:spTgt spid="49159"/>
                                        </p:tgtEl>
                                      </p:cBhvr>
                                    </p:animEffect>
                                    <p:anim calcmode="lin" valueType="num">
                                      <p:cBhvr>
                                        <p:cTn id="26" dur="1000" fill="hold"/>
                                        <p:tgtEl>
                                          <p:spTgt spid="49159"/>
                                        </p:tgtEl>
                                        <p:attrNameLst>
                                          <p:attrName>ppt_x</p:attrName>
                                        </p:attrNameLst>
                                      </p:cBhvr>
                                      <p:tavLst>
                                        <p:tav tm="0">
                                          <p:val>
                                            <p:strVal val="#ppt_x"/>
                                          </p:val>
                                        </p:tav>
                                        <p:tav tm="100000">
                                          <p:val>
                                            <p:strVal val="#ppt_x"/>
                                          </p:val>
                                        </p:tav>
                                      </p:tavLst>
                                    </p:anim>
                                    <p:anim calcmode="lin" valueType="num">
                                      <p:cBhvr>
                                        <p:cTn id="27" dur="1000" fill="hold"/>
                                        <p:tgtEl>
                                          <p:spTgt spid="4915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9155"/>
                                        </p:tgtEl>
                                        <p:attrNameLst>
                                          <p:attrName>style.visibility</p:attrName>
                                        </p:attrNameLst>
                                      </p:cBhvr>
                                      <p:to>
                                        <p:strVal val="visible"/>
                                      </p:to>
                                    </p:set>
                                    <p:animEffect transition="in" filter="fade">
                                      <p:cBhvr>
                                        <p:cTn id="31" dur="1000"/>
                                        <p:tgtEl>
                                          <p:spTgt spid="49155"/>
                                        </p:tgtEl>
                                      </p:cBhvr>
                                    </p:animEffect>
                                    <p:anim calcmode="lin" valueType="num">
                                      <p:cBhvr>
                                        <p:cTn id="32" dur="1000" fill="hold"/>
                                        <p:tgtEl>
                                          <p:spTgt spid="49155"/>
                                        </p:tgtEl>
                                        <p:attrNameLst>
                                          <p:attrName>ppt_x</p:attrName>
                                        </p:attrNameLst>
                                      </p:cBhvr>
                                      <p:tavLst>
                                        <p:tav tm="0">
                                          <p:val>
                                            <p:strVal val="#ppt_x"/>
                                          </p:val>
                                        </p:tav>
                                        <p:tav tm="100000">
                                          <p:val>
                                            <p:strVal val="#ppt_x"/>
                                          </p:val>
                                        </p:tav>
                                      </p:tavLst>
                                    </p:anim>
                                    <p:anim calcmode="lin" valueType="num">
                                      <p:cBhvr>
                                        <p:cTn id="33" dur="1000" fill="hold"/>
                                        <p:tgtEl>
                                          <p:spTgt spid="4915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9160"/>
                                        </p:tgtEl>
                                        <p:attrNameLst>
                                          <p:attrName>style.visibility</p:attrName>
                                        </p:attrNameLst>
                                      </p:cBhvr>
                                      <p:to>
                                        <p:strVal val="visible"/>
                                      </p:to>
                                    </p:set>
                                    <p:animEffect transition="in" filter="fade">
                                      <p:cBhvr>
                                        <p:cTn id="49" dur="1000"/>
                                        <p:tgtEl>
                                          <p:spTgt spid="49160"/>
                                        </p:tgtEl>
                                      </p:cBhvr>
                                    </p:animEffect>
                                    <p:anim calcmode="lin" valueType="num">
                                      <p:cBhvr>
                                        <p:cTn id="50" dur="1000" fill="hold"/>
                                        <p:tgtEl>
                                          <p:spTgt spid="49160"/>
                                        </p:tgtEl>
                                        <p:attrNameLst>
                                          <p:attrName>ppt_x</p:attrName>
                                        </p:attrNameLst>
                                      </p:cBhvr>
                                      <p:tavLst>
                                        <p:tav tm="0">
                                          <p:val>
                                            <p:strVal val="#ppt_x"/>
                                          </p:val>
                                        </p:tav>
                                        <p:tav tm="100000">
                                          <p:val>
                                            <p:strVal val="#ppt_x"/>
                                          </p:val>
                                        </p:tav>
                                      </p:tavLst>
                                    </p:anim>
                                    <p:anim calcmode="lin" valueType="num">
                                      <p:cBhvr>
                                        <p:cTn id="51" dur="1000" fill="hold"/>
                                        <p:tgtEl>
                                          <p:spTgt spid="4916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9156"/>
                                        </p:tgtEl>
                                        <p:attrNameLst>
                                          <p:attrName>style.visibility</p:attrName>
                                        </p:attrNameLst>
                                      </p:cBhvr>
                                      <p:to>
                                        <p:strVal val="visible"/>
                                      </p:to>
                                    </p:set>
                                    <p:animEffect transition="in" filter="fade">
                                      <p:cBhvr>
                                        <p:cTn id="55" dur="1000"/>
                                        <p:tgtEl>
                                          <p:spTgt spid="49156"/>
                                        </p:tgtEl>
                                      </p:cBhvr>
                                    </p:animEffect>
                                    <p:anim calcmode="lin" valueType="num">
                                      <p:cBhvr>
                                        <p:cTn id="56" dur="1000" fill="hold"/>
                                        <p:tgtEl>
                                          <p:spTgt spid="49156"/>
                                        </p:tgtEl>
                                        <p:attrNameLst>
                                          <p:attrName>ppt_x</p:attrName>
                                        </p:attrNameLst>
                                      </p:cBhvr>
                                      <p:tavLst>
                                        <p:tav tm="0">
                                          <p:val>
                                            <p:strVal val="#ppt_x"/>
                                          </p:val>
                                        </p:tav>
                                        <p:tav tm="100000">
                                          <p:val>
                                            <p:strVal val="#ppt_x"/>
                                          </p:val>
                                        </p:tav>
                                      </p:tavLst>
                                    </p:anim>
                                    <p:anim calcmode="lin" valueType="num">
                                      <p:cBhvr>
                                        <p:cTn id="57" dur="1000" fill="hold"/>
                                        <p:tgtEl>
                                          <p:spTgt spid="4915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6" grpId="0"/>
      <p:bldP spid="49158" grpId="0"/>
      <p:bldP spid="49159" grpId="0"/>
      <p:bldP spid="4916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966"/>
            </a:gs>
            <a:gs pos="44000">
              <a:srgbClr val="FFFFFF"/>
            </a:gs>
            <a:gs pos="100000">
              <a:srgbClr val="FFF2CC"/>
            </a:gs>
          </a:gsLst>
          <a:lin ang="2700000"/>
        </a:gradFill>
        <a:effectLst/>
      </p:bgPr>
    </p:bg>
    <p:spTree>
      <p:nvGrpSpPr>
        <p:cNvPr id="1" name=""/>
        <p:cNvGrpSpPr/>
        <p:nvPr/>
      </p:nvGrpSpPr>
      <p:grpSpPr>
        <a:xfrm>
          <a:off x="0" y="0"/>
          <a:ext cx="0" cy="0"/>
          <a:chOff x="0" y="0"/>
          <a:chExt cx="0" cy="0"/>
        </a:xfrm>
      </p:grpSpPr>
      <p:sp>
        <p:nvSpPr>
          <p:cNvPr id="50178" name="Titre 1"/>
          <p:cNvSpPr txBox="1">
            <a:spLocks/>
          </p:cNvSpPr>
          <p:nvPr/>
        </p:nvSpPr>
        <p:spPr bwMode="auto">
          <a:xfrm>
            <a:off x="723900" y="333375"/>
            <a:ext cx="110871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a:buFont typeface="Arial" panose="020B0604020202020204" pitchFamily="34" charset="0"/>
              <a:buNone/>
            </a:pPr>
            <a:r>
              <a:rPr lang="ar-SA" altLang="fr-FR" sz="4000" b="1" dirty="0">
                <a:solidFill>
                  <a:schemeClr val="accent4">
                    <a:lumMod val="50000"/>
                  </a:schemeClr>
                </a:solidFill>
                <a:latin typeface="Cambria" panose="02040503050406030204" pitchFamily="18" charset="0"/>
                <a:ea typeface="Trebuchet MS" panose="020B0603020202020204" pitchFamily="34" charset="0"/>
                <a:cs typeface="Trebuchet MS" panose="020B0603020202020204" pitchFamily="34" charset="0"/>
              </a:rPr>
              <a:t>الآداب واللغات الأجنبية</a:t>
            </a:r>
            <a:endParaRPr lang="fr-FR" altLang="fr-FR" sz="4000" b="1" dirty="0">
              <a:solidFill>
                <a:schemeClr val="accent4">
                  <a:lumMod val="50000"/>
                </a:schemeClr>
              </a:solidFill>
              <a:latin typeface="Cambria" panose="02040503050406030204" pitchFamily="18" charset="0"/>
              <a:ea typeface="Trebuchet MS" panose="020B0603020202020204" pitchFamily="34" charset="0"/>
              <a:cs typeface="Trebuchet MS" panose="020B0603020202020204" pitchFamily="34" charset="0"/>
            </a:endParaRPr>
          </a:p>
          <a:p>
            <a:pPr algn="ctr" rtl="1">
              <a:lnSpc>
                <a:spcPct val="100000"/>
              </a:lnSpc>
              <a:buFont typeface="Arial" panose="020B0604020202020204" pitchFamily="34" charset="0"/>
              <a:buNone/>
            </a:pPr>
            <a:br>
              <a:rPr lang="ar-DZ" altLang="fr-FR" sz="4000" b="1" dirty="0">
                <a:solidFill>
                  <a:schemeClr val="accent4">
                    <a:lumMod val="50000"/>
                  </a:schemeClr>
                </a:solidFill>
                <a:latin typeface="Cambria" panose="02040503050406030204" pitchFamily="18" charset="0"/>
                <a:ea typeface="Trebuchet MS" panose="020B0603020202020204" pitchFamily="34" charset="0"/>
                <a:cs typeface="Trebuchet MS" panose="020B0603020202020204" pitchFamily="34" charset="0"/>
              </a:rPr>
            </a:br>
            <a:r>
              <a:rPr lang="fr-FR" altLang="fr-FR" sz="4000" b="1" dirty="0">
                <a:solidFill>
                  <a:schemeClr val="accent4">
                    <a:lumMod val="50000"/>
                  </a:schemeClr>
                </a:solidFill>
                <a:latin typeface="Cambria" panose="02040503050406030204" pitchFamily="18" charset="0"/>
                <a:ea typeface="Trebuchet MS" panose="020B0603020202020204" pitchFamily="34" charset="0"/>
                <a:cs typeface="Trebuchet MS" panose="020B0603020202020204" pitchFamily="34" charset="0"/>
              </a:rPr>
              <a:t>DOMAINE Lettres et Langues Etrangères </a:t>
            </a:r>
          </a:p>
          <a:p>
            <a:pPr algn="ctr" rtl="1">
              <a:buFont typeface="Arial" panose="020B0604020202020204" pitchFamily="34" charset="0"/>
              <a:buNone/>
            </a:pPr>
            <a:r>
              <a:rPr lang="fr-FR" altLang="fr-FR" sz="4000" b="1" dirty="0">
                <a:solidFill>
                  <a:schemeClr val="accent4">
                    <a:lumMod val="50000"/>
                  </a:schemeClr>
                </a:solidFill>
                <a:latin typeface="Cambria" panose="02040503050406030204" pitchFamily="18" charset="0"/>
                <a:ea typeface="Trebuchet MS" panose="020B0603020202020204" pitchFamily="34" charset="0"/>
                <a:cs typeface="Trebuchet MS" panose="020B0603020202020204" pitchFamily="34" charset="0"/>
              </a:rPr>
              <a:t>(LLE)</a:t>
            </a:r>
          </a:p>
          <a:p>
            <a:pPr>
              <a:buFont typeface="Arial" panose="020B0604020202020204" pitchFamily="34" charset="0"/>
              <a:buNone/>
            </a:pPr>
            <a:endParaRPr lang="fr-FR" altLang="fr-FR" sz="3600" dirty="0">
              <a:solidFill>
                <a:schemeClr val="accent4">
                  <a:lumMod val="50000"/>
                </a:schemeClr>
              </a:solidFill>
            </a:endParaRPr>
          </a:p>
        </p:txBody>
      </p:sp>
      <p:grpSp>
        <p:nvGrpSpPr>
          <p:cNvPr id="50180" name="Groupe 3"/>
          <p:cNvGrpSpPr>
            <a:grpSpLocks/>
          </p:cNvGrpSpPr>
          <p:nvPr/>
        </p:nvGrpSpPr>
        <p:grpSpPr bwMode="auto">
          <a:xfrm>
            <a:off x="5599530" y="5061843"/>
            <a:ext cx="5470251" cy="1024301"/>
            <a:chOff x="5303321" y="4146038"/>
            <a:chExt cx="5421240" cy="1400567"/>
          </a:xfrm>
        </p:grpSpPr>
        <p:grpSp>
          <p:nvGrpSpPr>
            <p:cNvPr id="50184" name="Groupe 8"/>
            <p:cNvGrpSpPr>
              <a:grpSpLocks/>
            </p:cNvGrpSpPr>
            <p:nvPr/>
          </p:nvGrpSpPr>
          <p:grpSpPr bwMode="auto">
            <a:xfrm>
              <a:off x="5303321" y="4146038"/>
              <a:ext cx="5421240" cy="1400567"/>
              <a:chOff x="3791502" y="3841241"/>
              <a:chExt cx="5728104" cy="1400567"/>
            </a:xfrm>
          </p:grpSpPr>
          <p:sp>
            <p:nvSpPr>
              <p:cNvPr id="13" name="Arrondir un rectangle avec un coin du même côté 15"/>
              <p:cNvSpPr/>
              <p:nvPr/>
            </p:nvSpPr>
            <p:spPr>
              <a:xfrm rot="5400000">
                <a:off x="5843206" y="1789537"/>
                <a:ext cx="1400567" cy="5503976"/>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13"/>
              <p:cNvSpPr/>
              <p:nvPr/>
            </p:nvSpPr>
            <p:spPr>
              <a:xfrm rot="5400000">
                <a:off x="8072180" y="3794383"/>
                <a:ext cx="1400567" cy="1494284"/>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11" name="ZoneTexte 10"/>
            <p:cNvSpPr txBox="1"/>
            <p:nvPr/>
          </p:nvSpPr>
          <p:spPr bwMode="auto">
            <a:xfrm>
              <a:off x="5484389" y="4439213"/>
              <a:ext cx="3915887" cy="731852"/>
            </a:xfrm>
            <a:prstGeom prst="rect">
              <a:avLst/>
            </a:prstGeom>
            <a:noFill/>
          </p:spPr>
          <p:txBody>
            <a:bodyPr>
              <a:spAutoFit/>
            </a:bodyPr>
            <a:lstStyle/>
            <a:p>
              <a:pPr marL="457200" indent="-457200" algn="r" rtl="1">
                <a:buFont typeface="Wingdings" panose="05000000000000000000" pitchFamily="2" charset="2"/>
                <a:buChar char="§"/>
                <a:defRPr/>
              </a:pPr>
              <a:r>
                <a:rPr lang="ar-DZ" altLang="fr-FR" sz="4000" b="1" dirty="0">
                  <a:solidFill>
                    <a:schemeClr val="accent4">
                      <a:lumMod val="75000"/>
                    </a:schemeClr>
                  </a:solidFill>
                  <a:ea typeface="Times New Roman" panose="02020603050405020304" pitchFamily="18" charset="0"/>
                  <a:cs typeface="Sakkal Majalla" charset="0"/>
                </a:rPr>
                <a:t>لغة فرنسية</a:t>
              </a:r>
              <a:endParaRPr lang="fr-FR" altLang="fr-FR" sz="4000" dirty="0">
                <a:solidFill>
                  <a:schemeClr val="accent4">
                    <a:lumMod val="75000"/>
                  </a:schemeClr>
                </a:solidFill>
                <a:ea typeface="Times New Roman" panose="02020603050405020304" pitchFamily="18" charset="0"/>
                <a:cs typeface="Sakkal Majalla" charset="0"/>
              </a:endParaRPr>
            </a:p>
          </p:txBody>
        </p:sp>
      </p:grpSp>
      <p:grpSp>
        <p:nvGrpSpPr>
          <p:cNvPr id="50181" name="Groupe 5"/>
          <p:cNvGrpSpPr>
            <a:grpSpLocks/>
          </p:cNvGrpSpPr>
          <p:nvPr/>
        </p:nvGrpSpPr>
        <p:grpSpPr bwMode="auto">
          <a:xfrm>
            <a:off x="1422056" y="4724397"/>
            <a:ext cx="4556163" cy="1620162"/>
            <a:chOff x="429174" y="617875"/>
            <a:chExt cx="4556090" cy="1816608"/>
          </a:xfrm>
        </p:grpSpPr>
        <p:sp>
          <p:nvSpPr>
            <p:cNvPr id="7" name="Forme libre 6"/>
            <p:cNvSpPr/>
            <p:nvPr/>
          </p:nvSpPr>
          <p:spPr>
            <a:xfrm rot="16200000">
              <a:off x="1794928" y="-747879"/>
              <a:ext cx="1816608" cy="4548114"/>
            </a:xfrm>
            <a:custGeom>
              <a:avLst/>
              <a:gdLst>
                <a:gd name="connsiteX0" fmla="*/ 1816608 w 1816608"/>
                <a:gd name="connsiteY0" fmla="*/ 302774 h 4547616"/>
                <a:gd name="connsiteX1" fmla="*/ 1816608 w 1816608"/>
                <a:gd name="connsiteY1" fmla="*/ 4547616 h 4547616"/>
                <a:gd name="connsiteX2" fmla="*/ 1414273 w 1816608"/>
                <a:gd name="connsiteY2" fmla="*/ 4547616 h 4547616"/>
                <a:gd name="connsiteX3" fmla="*/ 908305 w 1816608"/>
                <a:gd name="connsiteY3" fmla="*/ 4047744 h 4547616"/>
                <a:gd name="connsiteX4" fmla="*/ 402337 w 1816608"/>
                <a:gd name="connsiteY4" fmla="*/ 4547616 h 4547616"/>
                <a:gd name="connsiteX5" fmla="*/ 0 w 1816608"/>
                <a:gd name="connsiteY5" fmla="*/ 4547616 h 4547616"/>
                <a:gd name="connsiteX6" fmla="*/ 0 w 1816608"/>
                <a:gd name="connsiteY6" fmla="*/ 302774 h 4547616"/>
                <a:gd name="connsiteX7" fmla="*/ 302774 w 1816608"/>
                <a:gd name="connsiteY7" fmla="*/ 0 h 4547616"/>
                <a:gd name="connsiteX8" fmla="*/ 1513834 w 1816608"/>
                <a:gd name="connsiteY8" fmla="*/ 0 h 4547616"/>
                <a:gd name="connsiteX9" fmla="*/ 1816608 w 1816608"/>
                <a:gd name="connsiteY9" fmla="*/ 302774 h 45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6608" h="4547616">
                  <a:moveTo>
                    <a:pt x="1816608" y="302774"/>
                  </a:moveTo>
                  <a:lnTo>
                    <a:pt x="1816608" y="4547616"/>
                  </a:lnTo>
                  <a:lnTo>
                    <a:pt x="1414273" y="4547616"/>
                  </a:lnTo>
                  <a:cubicBezTo>
                    <a:pt x="1414273" y="4271544"/>
                    <a:pt x="1187743" y="4047744"/>
                    <a:pt x="908305" y="4047744"/>
                  </a:cubicBezTo>
                  <a:cubicBezTo>
                    <a:pt x="628867" y="4047744"/>
                    <a:pt x="402337" y="4271544"/>
                    <a:pt x="402337" y="4547616"/>
                  </a:cubicBezTo>
                  <a:lnTo>
                    <a:pt x="0" y="4547616"/>
                  </a:lnTo>
                  <a:lnTo>
                    <a:pt x="0" y="302774"/>
                  </a:lnTo>
                  <a:cubicBezTo>
                    <a:pt x="0" y="135557"/>
                    <a:pt x="135557" y="0"/>
                    <a:pt x="302774" y="0"/>
                  </a:cubicBezTo>
                  <a:lnTo>
                    <a:pt x="1513834" y="0"/>
                  </a:lnTo>
                  <a:cubicBezTo>
                    <a:pt x="1681051" y="0"/>
                    <a:pt x="1816608" y="135557"/>
                    <a:pt x="1816608" y="30277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orme libre 7"/>
            <p:cNvSpPr/>
            <p:nvPr/>
          </p:nvSpPr>
          <p:spPr>
            <a:xfrm rot="16200000">
              <a:off x="2121215" y="-637549"/>
              <a:ext cx="1400567" cy="4327456"/>
            </a:xfrm>
            <a:custGeom>
              <a:avLst/>
              <a:gdLst>
                <a:gd name="connsiteX0" fmla="*/ 1402077 w 1402077"/>
                <a:gd name="connsiteY0" fmla="*/ 233684 h 4206241"/>
                <a:gd name="connsiteX1" fmla="*/ 1402077 w 1402077"/>
                <a:gd name="connsiteY1" fmla="*/ 4206241 h 4206241"/>
                <a:gd name="connsiteX2" fmla="*/ 1207005 w 1402077"/>
                <a:gd name="connsiteY2" fmla="*/ 4206241 h 4206241"/>
                <a:gd name="connsiteX3" fmla="*/ 701037 w 1402077"/>
                <a:gd name="connsiteY3" fmla="*/ 3706369 h 4206241"/>
                <a:gd name="connsiteX4" fmla="*/ 195069 w 1402077"/>
                <a:gd name="connsiteY4" fmla="*/ 4206241 h 4206241"/>
                <a:gd name="connsiteX5" fmla="*/ 0 w 1402077"/>
                <a:gd name="connsiteY5" fmla="*/ 4206241 h 4206241"/>
                <a:gd name="connsiteX6" fmla="*/ 0 w 1402077"/>
                <a:gd name="connsiteY6" fmla="*/ 233684 h 4206241"/>
                <a:gd name="connsiteX7" fmla="*/ 233684 w 1402077"/>
                <a:gd name="connsiteY7" fmla="*/ 0 h 4206241"/>
                <a:gd name="connsiteX8" fmla="*/ 1168393 w 1402077"/>
                <a:gd name="connsiteY8" fmla="*/ 0 h 4206241"/>
                <a:gd name="connsiteX9" fmla="*/ 1402077 w 1402077"/>
                <a:gd name="connsiteY9" fmla="*/ 233684 h 42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77" h="4206241">
                  <a:moveTo>
                    <a:pt x="1402077" y="233684"/>
                  </a:moveTo>
                  <a:lnTo>
                    <a:pt x="1402077" y="4206241"/>
                  </a:lnTo>
                  <a:lnTo>
                    <a:pt x="1207005" y="4206241"/>
                  </a:lnTo>
                  <a:cubicBezTo>
                    <a:pt x="1207005" y="3930169"/>
                    <a:pt x="980475" y="3706369"/>
                    <a:pt x="701037" y="3706369"/>
                  </a:cubicBezTo>
                  <a:cubicBezTo>
                    <a:pt x="421599" y="3706369"/>
                    <a:pt x="195069" y="3930169"/>
                    <a:pt x="195069" y="4206241"/>
                  </a:cubicBezTo>
                  <a:lnTo>
                    <a:pt x="0" y="4206241"/>
                  </a:lnTo>
                  <a:lnTo>
                    <a:pt x="0" y="233684"/>
                  </a:lnTo>
                  <a:cubicBezTo>
                    <a:pt x="0" y="104624"/>
                    <a:pt x="104624" y="0"/>
                    <a:pt x="233684" y="0"/>
                  </a:cubicBezTo>
                  <a:lnTo>
                    <a:pt x="1168393" y="0"/>
                  </a:lnTo>
                  <a:cubicBezTo>
                    <a:pt x="1297453" y="0"/>
                    <a:pt x="1402077" y="104624"/>
                    <a:pt x="1402077" y="233684"/>
                  </a:cubicBezTo>
                  <a:close/>
                </a:path>
              </a:pathLst>
            </a:custGeom>
            <a:solidFill>
              <a:schemeClr val="accent4">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6" name="Groupe 3"/>
          <p:cNvGrpSpPr>
            <a:grpSpLocks/>
          </p:cNvGrpSpPr>
          <p:nvPr/>
        </p:nvGrpSpPr>
        <p:grpSpPr bwMode="auto">
          <a:xfrm>
            <a:off x="5672074" y="3191164"/>
            <a:ext cx="5397709" cy="960003"/>
            <a:chOff x="5302980" y="4389586"/>
            <a:chExt cx="5349348" cy="814061"/>
          </a:xfrm>
        </p:grpSpPr>
        <p:grpSp>
          <p:nvGrpSpPr>
            <p:cNvPr id="17" name="Groupe 8"/>
            <p:cNvGrpSpPr>
              <a:grpSpLocks/>
            </p:cNvGrpSpPr>
            <p:nvPr/>
          </p:nvGrpSpPr>
          <p:grpSpPr bwMode="auto">
            <a:xfrm>
              <a:off x="5302980" y="4389586"/>
              <a:ext cx="5349348" cy="814061"/>
              <a:chOff x="3791142" y="4084789"/>
              <a:chExt cx="5652142" cy="814061"/>
            </a:xfrm>
          </p:grpSpPr>
          <p:sp>
            <p:nvSpPr>
              <p:cNvPr id="21" name="Arrondir un rectangle avec un coin du même côté 15"/>
              <p:cNvSpPr/>
              <p:nvPr/>
            </p:nvSpPr>
            <p:spPr>
              <a:xfrm rot="5400000">
                <a:off x="6136100" y="1739831"/>
                <a:ext cx="814060" cy="5503976"/>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Forme libre 21"/>
              <p:cNvSpPr/>
              <p:nvPr/>
            </p:nvSpPr>
            <p:spPr>
              <a:xfrm rot="5400000">
                <a:off x="8289112" y="3744678"/>
                <a:ext cx="814060" cy="1494284"/>
              </a:xfrm>
              <a:custGeom>
                <a:avLst/>
                <a:gdLst>
                  <a:gd name="connsiteX0" fmla="*/ 0 w 1402077"/>
                  <a:gd name="connsiteY0" fmla="*/ 1024130 h 1024130"/>
                  <a:gd name="connsiteX1" fmla="*/ 0 w 1402077"/>
                  <a:gd name="connsiteY1" fmla="*/ 233684 h 1024130"/>
                  <a:gd name="connsiteX2" fmla="*/ 233684 w 1402077"/>
                  <a:gd name="connsiteY2" fmla="*/ 0 h 1024130"/>
                  <a:gd name="connsiteX3" fmla="*/ 1168393 w 1402077"/>
                  <a:gd name="connsiteY3" fmla="*/ 0 h 1024130"/>
                  <a:gd name="connsiteX4" fmla="*/ 1402077 w 1402077"/>
                  <a:gd name="connsiteY4" fmla="*/ 233684 h 1024130"/>
                  <a:gd name="connsiteX5" fmla="*/ 1402077 w 1402077"/>
                  <a:gd name="connsiteY5" fmla="*/ 1024130 h 102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077" h="1024130">
                    <a:moveTo>
                      <a:pt x="0" y="1024130"/>
                    </a:moveTo>
                    <a:lnTo>
                      <a:pt x="0" y="233684"/>
                    </a:lnTo>
                    <a:cubicBezTo>
                      <a:pt x="0" y="104624"/>
                      <a:pt x="104624" y="0"/>
                      <a:pt x="233684" y="0"/>
                    </a:cubicBezTo>
                    <a:lnTo>
                      <a:pt x="1168393" y="0"/>
                    </a:lnTo>
                    <a:cubicBezTo>
                      <a:pt x="1297453" y="0"/>
                      <a:pt x="1402077" y="104624"/>
                      <a:pt x="1402077" y="233684"/>
                    </a:cubicBezTo>
                    <a:lnTo>
                      <a:pt x="1402077" y="102413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grpSp>
          <p:nvGrpSpPr>
            <p:cNvPr id="18" name="Groupe 9"/>
            <p:cNvGrpSpPr>
              <a:grpSpLocks/>
            </p:cNvGrpSpPr>
            <p:nvPr/>
          </p:nvGrpSpPr>
          <p:grpSpPr bwMode="auto">
            <a:xfrm>
              <a:off x="5415903" y="4541307"/>
              <a:ext cx="5236424" cy="435510"/>
              <a:chOff x="5415903" y="4541307"/>
              <a:chExt cx="5236424" cy="435510"/>
            </a:xfrm>
          </p:grpSpPr>
          <p:sp>
            <p:nvSpPr>
              <p:cNvPr id="19" name="ZoneTexte 18"/>
              <p:cNvSpPr txBox="1"/>
              <p:nvPr/>
            </p:nvSpPr>
            <p:spPr>
              <a:xfrm>
                <a:off x="5415903" y="4541307"/>
                <a:ext cx="3915887" cy="435510"/>
              </a:xfrm>
              <a:prstGeom prst="rect">
                <a:avLst/>
              </a:prstGeom>
              <a:noFill/>
            </p:spPr>
            <p:txBody>
              <a:bodyPr>
                <a:spAutoFit/>
              </a:bodyPr>
              <a:lstStyle/>
              <a:p>
                <a:pPr marL="457200" indent="-457200" algn="r" rtl="1">
                  <a:buFont typeface="Wingdings" panose="05000000000000000000" pitchFamily="2" charset="2"/>
                  <a:buChar char="§"/>
                  <a:defRPr/>
                </a:pPr>
                <a:r>
                  <a:rPr lang="ar-DZ" altLang="fr-FR" sz="4000" b="1" dirty="0">
                    <a:solidFill>
                      <a:schemeClr val="accent4">
                        <a:lumMod val="75000"/>
                      </a:schemeClr>
                    </a:solidFill>
                    <a:ea typeface="Times New Roman" panose="02020603050405020304" pitchFamily="18" charset="0"/>
                    <a:cs typeface="Sakkal Majalla" charset="0"/>
                  </a:rPr>
                  <a:t>لغة إنجليزية</a:t>
                </a:r>
                <a:endParaRPr lang="fr-FR" altLang="fr-FR" sz="4000" dirty="0">
                  <a:solidFill>
                    <a:schemeClr val="accent4">
                      <a:lumMod val="75000"/>
                    </a:schemeClr>
                  </a:solidFill>
                  <a:ea typeface="Times New Roman" panose="02020603050405020304" pitchFamily="18" charset="0"/>
                  <a:cs typeface="Sakkal Majalla" charset="0"/>
                </a:endParaRPr>
              </a:p>
            </p:txBody>
          </p:sp>
          <p:sp>
            <p:nvSpPr>
              <p:cNvPr id="20" name="ZoneTexte 19"/>
              <p:cNvSpPr txBox="1"/>
              <p:nvPr/>
            </p:nvSpPr>
            <p:spPr>
              <a:xfrm>
                <a:off x="9238095" y="4562459"/>
                <a:ext cx="1414232" cy="339284"/>
              </a:xfrm>
              <a:prstGeom prst="rect">
                <a:avLst/>
              </a:prstGeom>
              <a:solidFill>
                <a:schemeClr val="accent4"/>
              </a:solidFill>
              <a:ln>
                <a:noFill/>
              </a:ln>
            </p:spPr>
            <p:txBody>
              <a:bodyPr wrap="square">
                <a:spAutoFit/>
              </a:bodyPr>
              <a:lstStyle/>
              <a:p>
                <a:pPr algn="ctr">
                  <a:defRPr/>
                </a:pPr>
                <a:r>
                  <a:rPr lang="fr-FR" sz="2000" b="1" dirty="0">
                    <a:ln w="0"/>
                    <a:solidFill>
                      <a:schemeClr val="bg1"/>
                    </a:solidFill>
                    <a:effectLst>
                      <a:outerShdw blurRad="38100" dist="19050" dir="2700000" algn="tl" rotWithShape="0">
                        <a:schemeClr val="dk1">
                          <a:alpha val="40000"/>
                        </a:schemeClr>
                      </a:outerShdw>
                    </a:effectLst>
                  </a:rPr>
                  <a:t>H06LAL01</a:t>
                </a:r>
              </a:p>
            </p:txBody>
          </p:sp>
        </p:grpSp>
      </p:grpSp>
      <p:grpSp>
        <p:nvGrpSpPr>
          <p:cNvPr id="23" name="Groupe 5"/>
          <p:cNvGrpSpPr>
            <a:grpSpLocks/>
          </p:cNvGrpSpPr>
          <p:nvPr/>
        </p:nvGrpSpPr>
        <p:grpSpPr bwMode="auto">
          <a:xfrm>
            <a:off x="1503015" y="2908695"/>
            <a:ext cx="4556163" cy="1598764"/>
            <a:chOff x="429174" y="617875"/>
            <a:chExt cx="4556090" cy="1816608"/>
          </a:xfrm>
        </p:grpSpPr>
        <p:sp>
          <p:nvSpPr>
            <p:cNvPr id="24" name="Forme libre 23"/>
            <p:cNvSpPr/>
            <p:nvPr/>
          </p:nvSpPr>
          <p:spPr>
            <a:xfrm rot="16200000">
              <a:off x="1794928" y="-747879"/>
              <a:ext cx="1816608" cy="4548114"/>
            </a:xfrm>
            <a:custGeom>
              <a:avLst/>
              <a:gdLst>
                <a:gd name="connsiteX0" fmla="*/ 1816608 w 1816608"/>
                <a:gd name="connsiteY0" fmla="*/ 302774 h 4547616"/>
                <a:gd name="connsiteX1" fmla="*/ 1816608 w 1816608"/>
                <a:gd name="connsiteY1" fmla="*/ 4547616 h 4547616"/>
                <a:gd name="connsiteX2" fmla="*/ 1414273 w 1816608"/>
                <a:gd name="connsiteY2" fmla="*/ 4547616 h 4547616"/>
                <a:gd name="connsiteX3" fmla="*/ 908305 w 1816608"/>
                <a:gd name="connsiteY3" fmla="*/ 4047744 h 4547616"/>
                <a:gd name="connsiteX4" fmla="*/ 402337 w 1816608"/>
                <a:gd name="connsiteY4" fmla="*/ 4547616 h 4547616"/>
                <a:gd name="connsiteX5" fmla="*/ 0 w 1816608"/>
                <a:gd name="connsiteY5" fmla="*/ 4547616 h 4547616"/>
                <a:gd name="connsiteX6" fmla="*/ 0 w 1816608"/>
                <a:gd name="connsiteY6" fmla="*/ 302774 h 4547616"/>
                <a:gd name="connsiteX7" fmla="*/ 302774 w 1816608"/>
                <a:gd name="connsiteY7" fmla="*/ 0 h 4547616"/>
                <a:gd name="connsiteX8" fmla="*/ 1513834 w 1816608"/>
                <a:gd name="connsiteY8" fmla="*/ 0 h 4547616"/>
                <a:gd name="connsiteX9" fmla="*/ 1816608 w 1816608"/>
                <a:gd name="connsiteY9" fmla="*/ 302774 h 454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6608" h="4547616">
                  <a:moveTo>
                    <a:pt x="1816608" y="302774"/>
                  </a:moveTo>
                  <a:lnTo>
                    <a:pt x="1816608" y="4547616"/>
                  </a:lnTo>
                  <a:lnTo>
                    <a:pt x="1414273" y="4547616"/>
                  </a:lnTo>
                  <a:cubicBezTo>
                    <a:pt x="1414273" y="4271544"/>
                    <a:pt x="1187743" y="4047744"/>
                    <a:pt x="908305" y="4047744"/>
                  </a:cubicBezTo>
                  <a:cubicBezTo>
                    <a:pt x="628867" y="4047744"/>
                    <a:pt x="402337" y="4271544"/>
                    <a:pt x="402337" y="4547616"/>
                  </a:cubicBezTo>
                  <a:lnTo>
                    <a:pt x="0" y="4547616"/>
                  </a:lnTo>
                  <a:lnTo>
                    <a:pt x="0" y="302774"/>
                  </a:lnTo>
                  <a:cubicBezTo>
                    <a:pt x="0" y="135557"/>
                    <a:pt x="135557" y="0"/>
                    <a:pt x="302774" y="0"/>
                  </a:cubicBezTo>
                  <a:lnTo>
                    <a:pt x="1513834" y="0"/>
                  </a:lnTo>
                  <a:cubicBezTo>
                    <a:pt x="1681051" y="0"/>
                    <a:pt x="1816608" y="135557"/>
                    <a:pt x="1816608" y="30277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orme libre 24"/>
            <p:cNvSpPr/>
            <p:nvPr/>
          </p:nvSpPr>
          <p:spPr>
            <a:xfrm rot="16200000">
              <a:off x="2121215" y="-637549"/>
              <a:ext cx="1400567" cy="4327456"/>
            </a:xfrm>
            <a:custGeom>
              <a:avLst/>
              <a:gdLst>
                <a:gd name="connsiteX0" fmla="*/ 1402077 w 1402077"/>
                <a:gd name="connsiteY0" fmla="*/ 233684 h 4206241"/>
                <a:gd name="connsiteX1" fmla="*/ 1402077 w 1402077"/>
                <a:gd name="connsiteY1" fmla="*/ 4206241 h 4206241"/>
                <a:gd name="connsiteX2" fmla="*/ 1207005 w 1402077"/>
                <a:gd name="connsiteY2" fmla="*/ 4206241 h 4206241"/>
                <a:gd name="connsiteX3" fmla="*/ 701037 w 1402077"/>
                <a:gd name="connsiteY3" fmla="*/ 3706369 h 4206241"/>
                <a:gd name="connsiteX4" fmla="*/ 195069 w 1402077"/>
                <a:gd name="connsiteY4" fmla="*/ 4206241 h 4206241"/>
                <a:gd name="connsiteX5" fmla="*/ 0 w 1402077"/>
                <a:gd name="connsiteY5" fmla="*/ 4206241 h 4206241"/>
                <a:gd name="connsiteX6" fmla="*/ 0 w 1402077"/>
                <a:gd name="connsiteY6" fmla="*/ 233684 h 4206241"/>
                <a:gd name="connsiteX7" fmla="*/ 233684 w 1402077"/>
                <a:gd name="connsiteY7" fmla="*/ 0 h 4206241"/>
                <a:gd name="connsiteX8" fmla="*/ 1168393 w 1402077"/>
                <a:gd name="connsiteY8" fmla="*/ 0 h 4206241"/>
                <a:gd name="connsiteX9" fmla="*/ 1402077 w 1402077"/>
                <a:gd name="connsiteY9" fmla="*/ 233684 h 42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077" h="4206241">
                  <a:moveTo>
                    <a:pt x="1402077" y="233684"/>
                  </a:moveTo>
                  <a:lnTo>
                    <a:pt x="1402077" y="4206241"/>
                  </a:lnTo>
                  <a:lnTo>
                    <a:pt x="1207005" y="4206241"/>
                  </a:lnTo>
                  <a:cubicBezTo>
                    <a:pt x="1207005" y="3930169"/>
                    <a:pt x="980475" y="3706369"/>
                    <a:pt x="701037" y="3706369"/>
                  </a:cubicBezTo>
                  <a:cubicBezTo>
                    <a:pt x="421599" y="3706369"/>
                    <a:pt x="195069" y="3930169"/>
                    <a:pt x="195069" y="4206241"/>
                  </a:cubicBezTo>
                  <a:lnTo>
                    <a:pt x="0" y="4206241"/>
                  </a:lnTo>
                  <a:lnTo>
                    <a:pt x="0" y="233684"/>
                  </a:lnTo>
                  <a:cubicBezTo>
                    <a:pt x="0" y="104624"/>
                    <a:pt x="104624" y="0"/>
                    <a:pt x="233684" y="0"/>
                  </a:cubicBezTo>
                  <a:lnTo>
                    <a:pt x="1168393" y="0"/>
                  </a:lnTo>
                  <a:cubicBezTo>
                    <a:pt x="1297453" y="0"/>
                    <a:pt x="1402077" y="104624"/>
                    <a:pt x="1402077" y="233684"/>
                  </a:cubicBezTo>
                  <a:close/>
                </a:path>
              </a:pathLst>
            </a:custGeom>
            <a:solidFill>
              <a:schemeClr val="accent4">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sp>
        <p:nvSpPr>
          <p:cNvPr id="26" name="ZoneTexte 25"/>
          <p:cNvSpPr txBox="1"/>
          <p:nvPr/>
        </p:nvSpPr>
        <p:spPr bwMode="auto">
          <a:xfrm>
            <a:off x="9634825" y="5411384"/>
            <a:ext cx="1427017" cy="400110"/>
          </a:xfrm>
          <a:prstGeom prst="rect">
            <a:avLst/>
          </a:prstGeom>
          <a:solidFill>
            <a:schemeClr val="accent4"/>
          </a:solidFill>
          <a:ln>
            <a:noFill/>
          </a:ln>
        </p:spPr>
        <p:txBody>
          <a:bodyPr wrap="square">
            <a:spAutoFit/>
          </a:bodyPr>
          <a:lstStyle/>
          <a:p>
            <a:pPr algn="ctr">
              <a:defRPr/>
            </a:pPr>
            <a:r>
              <a:rPr lang="fr-FR" sz="2000" b="1" dirty="0">
                <a:ln w="0"/>
                <a:solidFill>
                  <a:schemeClr val="bg1"/>
                </a:solidFill>
                <a:effectLst>
                  <a:outerShdw blurRad="38100" dist="19050" dir="2700000" algn="tl" rotWithShape="0">
                    <a:schemeClr val="dk1">
                      <a:alpha val="40000"/>
                    </a:schemeClr>
                  </a:outerShdw>
                </a:effectLst>
              </a:rPr>
              <a:t>H01LAL01</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decel="50000" fill="hold">
                                          <p:stCondLst>
                                            <p:cond delay="0"/>
                                          </p:stCondLst>
                                        </p:cTn>
                                        <p:tgtEl>
                                          <p:spTgt spid="501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01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0178"/>
                                        </p:tgtEl>
                                        <p:attrNameLst>
                                          <p:attrName>ppt_w</p:attrName>
                                        </p:attrNameLst>
                                      </p:cBhvr>
                                      <p:tavLst>
                                        <p:tav tm="0">
                                          <p:val>
                                            <p:strVal val="#ppt_w*.05"/>
                                          </p:val>
                                        </p:tav>
                                        <p:tav tm="100000">
                                          <p:val>
                                            <p:strVal val="#ppt_w"/>
                                          </p:val>
                                        </p:tav>
                                      </p:tavLst>
                                    </p:anim>
                                    <p:anim calcmode="lin" valueType="num">
                                      <p:cBhvr>
                                        <p:cTn id="10" dur="1000" fill="hold"/>
                                        <p:tgtEl>
                                          <p:spTgt spid="501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01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01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01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0178"/>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50181"/>
                                        </p:tgtEl>
                                        <p:attrNameLst>
                                          <p:attrName>style.visibility</p:attrName>
                                        </p:attrNameLst>
                                      </p:cBhvr>
                                      <p:to>
                                        <p:strVal val="visible"/>
                                      </p:to>
                                    </p:set>
                                    <p:anim calcmode="lin" valueType="num">
                                      <p:cBhvr>
                                        <p:cTn id="18" dur="500" decel="50000" fill="hold">
                                          <p:stCondLst>
                                            <p:cond delay="0"/>
                                          </p:stCondLst>
                                        </p:cTn>
                                        <p:tgtEl>
                                          <p:spTgt spid="5018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018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0181"/>
                                        </p:tgtEl>
                                        <p:attrNameLst>
                                          <p:attrName>ppt_w</p:attrName>
                                        </p:attrNameLst>
                                      </p:cBhvr>
                                      <p:tavLst>
                                        <p:tav tm="0">
                                          <p:val>
                                            <p:strVal val="#ppt_w*.05"/>
                                          </p:val>
                                        </p:tav>
                                        <p:tav tm="100000">
                                          <p:val>
                                            <p:strVal val="#ppt_w"/>
                                          </p:val>
                                        </p:tav>
                                      </p:tavLst>
                                    </p:anim>
                                    <p:anim calcmode="lin" valueType="num">
                                      <p:cBhvr>
                                        <p:cTn id="21" dur="1000" fill="hold"/>
                                        <p:tgtEl>
                                          <p:spTgt spid="5018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018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018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018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0181"/>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50180"/>
                                        </p:tgtEl>
                                        <p:attrNameLst>
                                          <p:attrName>style.visibility</p:attrName>
                                        </p:attrNameLst>
                                      </p:cBhvr>
                                      <p:to>
                                        <p:strVal val="visible"/>
                                      </p:to>
                                    </p:set>
                                    <p:anim calcmode="lin" valueType="num">
                                      <p:cBhvr>
                                        <p:cTn id="29" dur="500" decel="50000" fill="hold">
                                          <p:stCondLst>
                                            <p:cond delay="0"/>
                                          </p:stCondLst>
                                        </p:cTn>
                                        <p:tgtEl>
                                          <p:spTgt spid="5018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018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0180"/>
                                        </p:tgtEl>
                                        <p:attrNameLst>
                                          <p:attrName>ppt_w</p:attrName>
                                        </p:attrNameLst>
                                      </p:cBhvr>
                                      <p:tavLst>
                                        <p:tav tm="0">
                                          <p:val>
                                            <p:strVal val="#ppt_w*.05"/>
                                          </p:val>
                                        </p:tav>
                                        <p:tav tm="100000">
                                          <p:val>
                                            <p:strVal val="#ppt_w"/>
                                          </p:val>
                                        </p:tav>
                                      </p:tavLst>
                                    </p:anim>
                                    <p:anim calcmode="lin" valueType="num">
                                      <p:cBhvr>
                                        <p:cTn id="32" dur="1000" fill="hold"/>
                                        <p:tgtEl>
                                          <p:spTgt spid="5018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018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018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018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0180"/>
                                        </p:tgtEl>
                                      </p:cBhvr>
                                    </p:animEffect>
                                  </p:childTnLst>
                                </p:cTn>
                              </p:par>
                            </p:childTnLst>
                          </p:cTn>
                        </p:par>
                        <p:par>
                          <p:cTn id="37" fill="hold">
                            <p:stCondLst>
                              <p:cond delay="3000"/>
                            </p:stCondLst>
                            <p:childTnLst>
                              <p:par>
                                <p:cTn id="38" presetID="63" presetClass="path" presetSubtype="0" accel="50000" decel="50000" fill="hold" nodeType="afterEffect">
                                  <p:stCondLst>
                                    <p:cond delay="0"/>
                                  </p:stCondLst>
                                  <p:childTnLst>
                                    <p:animMotion origin="layout" path="M -0.35781 -1.48148E-6 L -0.10781 -1.48148E-6 " pathEditMode="relative" rAng="0" ptsTypes="AA">
                                      <p:cBhvr>
                                        <p:cTn id="39" dur="2000" fill="hold"/>
                                        <p:tgtEl>
                                          <p:spTgt spid="50180"/>
                                        </p:tgtEl>
                                        <p:attrNameLst>
                                          <p:attrName>ppt_x</p:attrName>
                                          <p:attrName>ppt_y</p:attrName>
                                        </p:attrNameLst>
                                      </p:cBhvr>
                                      <p:rCtr x="12500" y="0"/>
                                    </p:animMotion>
                                  </p:childTnLst>
                                </p:cTn>
                              </p:par>
                            </p:childTnLst>
                          </p:cTn>
                        </p:par>
                        <p:par>
                          <p:cTn id="40" fill="hold">
                            <p:stCondLst>
                              <p:cond delay="5000"/>
                            </p:stCondLst>
                            <p:childTnLst>
                              <p:par>
                                <p:cTn id="41" presetID="25"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childTnLst>
                          </p:cTn>
                        </p:par>
                        <p:par>
                          <p:cTn id="51" fill="hold">
                            <p:stCondLst>
                              <p:cond delay="6000"/>
                            </p:stCondLst>
                            <p:childTnLst>
                              <p:par>
                                <p:cTn id="52" presetID="63" presetClass="path" presetSubtype="0" accel="50000" decel="50000" fill="hold" nodeType="afterEffect">
                                  <p:stCondLst>
                                    <p:cond delay="0"/>
                                  </p:stCondLst>
                                  <p:childTnLst>
                                    <p:animMotion origin="layout" path="M -0.35781 4.81481E-6 L -0.10781 4.81481E-6 " pathEditMode="relative" rAng="0" ptsTypes="AA">
                                      <p:cBhvr>
                                        <p:cTn id="53" dur="2000" fill="hold"/>
                                        <p:tgtEl>
                                          <p:spTgt spid="16"/>
                                        </p:tgtEl>
                                        <p:attrNameLst>
                                          <p:attrName>ppt_x</p:attrName>
                                          <p:attrName>ppt_y</p:attrName>
                                        </p:attrNameLst>
                                      </p:cBhvr>
                                      <p:rCtr x="12500" y="0"/>
                                    </p:animMotion>
                                  </p:childTnLst>
                                </p:cTn>
                              </p:par>
                            </p:childTnLst>
                          </p:cTn>
                        </p:par>
                        <p:par>
                          <p:cTn id="54" fill="hold">
                            <p:stCondLst>
                              <p:cond delay="8000"/>
                            </p:stCondLst>
                            <p:childTnLst>
                              <p:par>
                                <p:cTn id="55" presetID="25"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C000"/>
            </a:gs>
            <a:gs pos="48000">
              <a:srgbClr val="FFFFFF"/>
            </a:gs>
            <a:gs pos="100000">
              <a:srgbClr val="FFF2CC"/>
            </a:gs>
          </a:gsLst>
          <a:lin ang="2700000"/>
        </a:gradFill>
        <a:effectLst/>
      </p:bgPr>
    </p:bg>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7518400" y="-9525"/>
            <a:ext cx="749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fr-FR" altLang="fr-FR" sz="1800">
                <a:latin typeface="Cambria" panose="02040503050406030204" pitchFamily="18" charset="0"/>
                <a:ea typeface="Times New Roman" panose="02020603050405020304" pitchFamily="18" charset="0"/>
                <a:cs typeface="Arial" panose="020B0604020202020204" pitchFamily="34" charset="0"/>
              </a:rPr>
              <a:t>           </a:t>
            </a:r>
            <a:endParaRPr lang="fr-FR" altLang="fr-FR" sz="3600">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4096492856"/>
              </p:ext>
            </p:extLst>
          </p:nvPr>
        </p:nvGraphicFramePr>
        <p:xfrm>
          <a:off x="157163" y="1095385"/>
          <a:ext cx="9861549" cy="550863"/>
        </p:xfrm>
        <a:graphic>
          <a:graphicData uri="http://schemas.openxmlformats.org/drawingml/2006/table">
            <a:tbl>
              <a:tblPr firstRow="1" firstCol="1" bandRow="1">
                <a:tableStyleId>{ED083AE6-46FA-4A59-8FB0-9F97EB10719F}</a:tableStyleId>
              </a:tblPr>
              <a:tblGrid>
                <a:gridCol w="1083544">
                  <a:extLst>
                    <a:ext uri="{9D8B030D-6E8A-4147-A177-3AD203B41FA5}">
                      <a16:colId xmlns:a16="http://schemas.microsoft.com/office/drawing/2014/main" val="2971426245"/>
                    </a:ext>
                  </a:extLst>
                </a:gridCol>
                <a:gridCol w="4198232">
                  <a:extLst>
                    <a:ext uri="{9D8B030D-6E8A-4147-A177-3AD203B41FA5}">
                      <a16:colId xmlns:a16="http://schemas.microsoft.com/office/drawing/2014/main" val="115446433"/>
                    </a:ext>
                  </a:extLst>
                </a:gridCol>
                <a:gridCol w="3635172">
                  <a:extLst>
                    <a:ext uri="{9D8B030D-6E8A-4147-A177-3AD203B41FA5}">
                      <a16:colId xmlns:a16="http://schemas.microsoft.com/office/drawing/2014/main" val="4290697059"/>
                    </a:ext>
                  </a:extLst>
                </a:gridCol>
                <a:gridCol w="944601">
                  <a:extLst>
                    <a:ext uri="{9D8B030D-6E8A-4147-A177-3AD203B41FA5}">
                      <a16:colId xmlns:a16="http://schemas.microsoft.com/office/drawing/2014/main" val="1505339171"/>
                    </a:ext>
                  </a:extLst>
                </a:gridCol>
              </a:tblGrid>
              <a:tr h="550863">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latin typeface="Cambria" panose="02040503050406030204" pitchFamily="18" charset="0"/>
                        </a:rPr>
                        <a:t>LICENCE</a:t>
                      </a:r>
                      <a:endParaRPr lang="fr-FR" sz="1800"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kern="1200" dirty="0">
                          <a:effectLst/>
                          <a:latin typeface="Cambria" panose="02040503050406030204" pitchFamily="18" charset="0"/>
                        </a:rPr>
                        <a:t>Langue Anglaise (A)</a:t>
                      </a:r>
                      <a:endParaRPr lang="fr-FR" sz="1400" kern="1200" dirty="0">
                        <a:solidFill>
                          <a:schemeClr val="tx1"/>
                        </a:solidFill>
                        <a:effectLst/>
                        <a:latin typeface="Cambria" panose="02040503050406030204" pitchFamily="18" charset="0"/>
                        <a:ea typeface="+mn-ea"/>
                        <a:cs typeface="+mn-cs"/>
                      </a:endParaRPr>
                    </a:p>
                  </a:txBody>
                  <a:tcPr marL="68579" marR="68579"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kern="1200" dirty="0">
                          <a:effectLst/>
                          <a:latin typeface="Cambria" panose="02040503050406030204" pitchFamily="18" charset="0"/>
                        </a:rPr>
                        <a:t>لغة إنجليزية (أ)</a:t>
                      </a:r>
                      <a:endParaRPr lang="fr-FR" sz="1800" b="1" i="1" dirty="0">
                        <a:effectLst/>
                        <a:latin typeface="Cambria" panose="02040503050406030204" pitchFamily="18" charset="0"/>
                        <a:ea typeface="Times New Roman" panose="02020603050405020304" pitchFamily="18" charset="0"/>
                      </a:endParaRPr>
                    </a:p>
                  </a:txBody>
                  <a:tcPr marL="68579" marR="6857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latin typeface="Cambria" panose="02040503050406030204" pitchFamily="18" charset="0"/>
                        </a:rPr>
                        <a:t>ليسانس</a:t>
                      </a:r>
                      <a:endParaRPr lang="fr-FR" sz="1800" dirty="0">
                        <a:latin typeface="Cambria" panose="02040503050406030204" pitchFamily="18" charset="0"/>
                      </a:endParaRPr>
                    </a:p>
                  </a:txBody>
                  <a:tcPr marL="68579" marR="68579" marT="0" marB="0" anchor="ctr"/>
                </a:tc>
                <a:extLst>
                  <a:ext uri="{0D108BD9-81ED-4DB2-BD59-A6C34878D82A}">
                    <a16:rowId xmlns:a16="http://schemas.microsoft.com/office/drawing/2014/main" val="3627552418"/>
                  </a:ext>
                </a:extLst>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1584200346"/>
              </p:ext>
            </p:extLst>
          </p:nvPr>
        </p:nvGraphicFramePr>
        <p:xfrm>
          <a:off x="125875" y="1909219"/>
          <a:ext cx="9892644" cy="918362"/>
        </p:xfrm>
        <a:graphic>
          <a:graphicData uri="http://schemas.openxmlformats.org/drawingml/2006/table">
            <a:tbl>
              <a:tblPr firstRow="1" firstCol="1" bandRow="1">
                <a:tableStyleId>{ED083AE6-46FA-4A59-8FB0-9F97EB10719F}</a:tableStyleId>
              </a:tblPr>
              <a:tblGrid>
                <a:gridCol w="979027">
                  <a:extLst>
                    <a:ext uri="{9D8B030D-6E8A-4147-A177-3AD203B41FA5}">
                      <a16:colId xmlns:a16="http://schemas.microsoft.com/office/drawing/2014/main" val="2971426245"/>
                    </a:ext>
                  </a:extLst>
                </a:gridCol>
                <a:gridCol w="4319403">
                  <a:extLst>
                    <a:ext uri="{9D8B030D-6E8A-4147-A177-3AD203B41FA5}">
                      <a16:colId xmlns:a16="http://schemas.microsoft.com/office/drawing/2014/main" val="115446433"/>
                    </a:ext>
                  </a:extLst>
                </a:gridCol>
                <a:gridCol w="3992334">
                  <a:extLst>
                    <a:ext uri="{9D8B030D-6E8A-4147-A177-3AD203B41FA5}">
                      <a16:colId xmlns:a16="http://schemas.microsoft.com/office/drawing/2014/main" val="4290697059"/>
                    </a:ext>
                  </a:extLst>
                </a:gridCol>
                <a:gridCol w="601880">
                  <a:extLst>
                    <a:ext uri="{9D8B030D-6E8A-4147-A177-3AD203B41FA5}">
                      <a16:colId xmlns:a16="http://schemas.microsoft.com/office/drawing/2014/main" val="1505339171"/>
                    </a:ext>
                  </a:extLst>
                </a:gridCol>
              </a:tblGrid>
              <a:tr h="410260">
                <a:tc rowSpan="2">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MASTER</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Littératures et Civilisations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أدب وحضارة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ماستر</a:t>
                      </a:r>
                      <a:endParaRPr lang="fr-FR" b="1" dirty="0">
                        <a:latin typeface="Cambria" panose="020405030504060302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b="1" kern="1200" dirty="0">
                        <a:effectLst/>
                        <a:latin typeface="Cambria" panose="02040503050406030204" pitchFamily="18" charset="0"/>
                      </a:endParaRPr>
                    </a:p>
                  </a:txBody>
                  <a:tcPr marL="68582" marR="68582" marT="0" marB="0" vert="vert" anchor="ctr"/>
                </a:tc>
                <a:extLst>
                  <a:ext uri="{0D108BD9-81ED-4DB2-BD59-A6C34878D82A}">
                    <a16:rowId xmlns:a16="http://schemas.microsoft.com/office/drawing/2014/main" val="3810031354"/>
                  </a:ext>
                </a:extLst>
              </a:tr>
              <a:tr h="508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 Sciences du Langage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علوم اللغة (أ)</a:t>
                      </a:r>
                      <a:endParaRPr lang="fr-FR" sz="18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2282534710"/>
                  </a:ext>
                </a:extLst>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2674253623"/>
              </p:ext>
            </p:extLst>
          </p:nvPr>
        </p:nvGraphicFramePr>
        <p:xfrm>
          <a:off x="182563" y="3569140"/>
          <a:ext cx="9688513" cy="449262"/>
        </p:xfrm>
        <a:graphic>
          <a:graphicData uri="http://schemas.openxmlformats.org/drawingml/2006/table">
            <a:tbl>
              <a:tblPr firstRow="1" firstCol="1" bandRow="1">
                <a:tableStyleId>{ED083AE6-46FA-4A59-8FB0-9F97EB10719F}</a:tableStyleId>
              </a:tblPr>
              <a:tblGrid>
                <a:gridCol w="1127919">
                  <a:extLst>
                    <a:ext uri="{9D8B030D-6E8A-4147-A177-3AD203B41FA5}">
                      <a16:colId xmlns:a16="http://schemas.microsoft.com/office/drawing/2014/main" val="2971426245"/>
                    </a:ext>
                  </a:extLst>
                </a:gridCol>
                <a:gridCol w="4061179">
                  <a:extLst>
                    <a:ext uri="{9D8B030D-6E8A-4147-A177-3AD203B41FA5}">
                      <a16:colId xmlns:a16="http://schemas.microsoft.com/office/drawing/2014/main" val="115446433"/>
                    </a:ext>
                  </a:extLst>
                </a:gridCol>
                <a:gridCol w="3370684">
                  <a:extLst>
                    <a:ext uri="{9D8B030D-6E8A-4147-A177-3AD203B41FA5}">
                      <a16:colId xmlns:a16="http://schemas.microsoft.com/office/drawing/2014/main" val="4290697059"/>
                    </a:ext>
                  </a:extLst>
                </a:gridCol>
                <a:gridCol w="1128731">
                  <a:extLst>
                    <a:ext uri="{9D8B030D-6E8A-4147-A177-3AD203B41FA5}">
                      <a16:colId xmlns:a16="http://schemas.microsoft.com/office/drawing/2014/main" val="1505339171"/>
                    </a:ext>
                  </a:extLst>
                </a:gridCol>
              </a:tblGrid>
              <a:tr h="449262">
                <a:tc>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800" dirty="0">
                          <a:latin typeface="Cambria" panose="02040503050406030204" pitchFamily="18" charset="0"/>
                        </a:rPr>
                        <a:t>LICENCE</a:t>
                      </a:r>
                      <a:endParaRPr lang="fr-FR" sz="1800" kern="1200" dirty="0">
                        <a:solidFill>
                          <a:schemeClr val="tx1"/>
                        </a:solidFill>
                        <a:effectLst/>
                        <a:latin typeface="Cambria" panose="02040503050406030204" pitchFamily="18" charset="0"/>
                        <a:ea typeface="+mn-ea"/>
                        <a:cs typeface="+mn-cs"/>
                      </a:endParaRPr>
                    </a:p>
                  </a:txBody>
                  <a:tcPr marL="68587" marR="68587"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sz="1600" kern="1200" dirty="0">
                          <a:effectLst/>
                          <a:latin typeface="Cambria" panose="02040503050406030204" pitchFamily="18" charset="0"/>
                        </a:rPr>
                        <a:t>Langue Française (A)</a:t>
                      </a:r>
                      <a:endParaRPr lang="fr-FR" sz="1600" kern="1200" dirty="0">
                        <a:solidFill>
                          <a:schemeClr val="tx1"/>
                        </a:solidFill>
                        <a:effectLst/>
                        <a:latin typeface="Cambria" panose="02040503050406030204" pitchFamily="18" charset="0"/>
                        <a:ea typeface="+mn-ea"/>
                        <a:cs typeface="+mn-cs"/>
                      </a:endParaRPr>
                    </a:p>
                  </a:txBody>
                  <a:tcPr marL="68587" marR="68587"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800" kern="1200" dirty="0">
                          <a:effectLst/>
                          <a:latin typeface="Cambria" panose="02040503050406030204" pitchFamily="18" charset="0"/>
                        </a:rPr>
                        <a:t>لغة فرنسية (أ)</a:t>
                      </a:r>
                      <a:endParaRPr lang="fr-FR" sz="1800" dirty="0">
                        <a:latin typeface="Cambria" panose="02040503050406030204" pitchFamily="18" charset="0"/>
                      </a:endParaRPr>
                    </a:p>
                  </a:txBody>
                  <a:tcPr marL="68587" marR="6858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1800" dirty="0">
                          <a:latin typeface="Cambria" panose="02040503050406030204" pitchFamily="18" charset="0"/>
                        </a:rPr>
                        <a:t>ليسانس</a:t>
                      </a:r>
                      <a:endParaRPr lang="fr-FR" sz="1800" dirty="0">
                        <a:latin typeface="Cambria" panose="02040503050406030204" pitchFamily="18" charset="0"/>
                      </a:endParaRPr>
                    </a:p>
                  </a:txBody>
                  <a:tcPr marL="68587" marR="68587" marT="0" marB="0" anchor="ctr"/>
                </a:tc>
                <a:extLst>
                  <a:ext uri="{0D108BD9-81ED-4DB2-BD59-A6C34878D82A}">
                    <a16:rowId xmlns:a16="http://schemas.microsoft.com/office/drawing/2014/main" val="3627552418"/>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936169847"/>
              </p:ext>
            </p:extLst>
          </p:nvPr>
        </p:nvGraphicFramePr>
        <p:xfrm>
          <a:off x="156479" y="4414185"/>
          <a:ext cx="9714031" cy="1370356"/>
        </p:xfrm>
        <a:graphic>
          <a:graphicData uri="http://schemas.openxmlformats.org/drawingml/2006/table">
            <a:tbl>
              <a:tblPr firstRow="1" firstCol="1" bandRow="1">
                <a:tableStyleId>{ED083AE6-46FA-4A59-8FB0-9F97EB10719F}</a:tableStyleId>
              </a:tblPr>
              <a:tblGrid>
                <a:gridCol w="961351">
                  <a:extLst>
                    <a:ext uri="{9D8B030D-6E8A-4147-A177-3AD203B41FA5}">
                      <a16:colId xmlns:a16="http://schemas.microsoft.com/office/drawing/2014/main" val="2971426245"/>
                    </a:ext>
                  </a:extLst>
                </a:gridCol>
                <a:gridCol w="4241415">
                  <a:extLst>
                    <a:ext uri="{9D8B030D-6E8A-4147-A177-3AD203B41FA5}">
                      <a16:colId xmlns:a16="http://schemas.microsoft.com/office/drawing/2014/main" val="115446433"/>
                    </a:ext>
                  </a:extLst>
                </a:gridCol>
                <a:gridCol w="3388810">
                  <a:extLst>
                    <a:ext uri="{9D8B030D-6E8A-4147-A177-3AD203B41FA5}">
                      <a16:colId xmlns:a16="http://schemas.microsoft.com/office/drawing/2014/main" val="4290697059"/>
                    </a:ext>
                  </a:extLst>
                </a:gridCol>
                <a:gridCol w="1122455">
                  <a:extLst>
                    <a:ext uri="{9D8B030D-6E8A-4147-A177-3AD203B41FA5}">
                      <a16:colId xmlns:a16="http://schemas.microsoft.com/office/drawing/2014/main" val="1505339171"/>
                    </a:ext>
                  </a:extLst>
                </a:gridCol>
              </a:tblGrid>
              <a:tr h="432474">
                <a:tc rowSpan="3">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r>
                        <a:rPr lang="fr-FR" b="1" dirty="0">
                          <a:latin typeface="Cambria" panose="02040503050406030204" pitchFamily="18" charset="0"/>
                        </a:rPr>
                        <a:t>MASTER</a:t>
                      </a:r>
                      <a:endParaRPr lang="fr-FR" sz="1800" b="1" kern="1200" dirty="0">
                        <a:solidFill>
                          <a:schemeClr val="tx1"/>
                        </a:solidFill>
                        <a:effectLst/>
                        <a:latin typeface="Cambria" panose="02040503050406030204" pitchFamily="18" charset="0"/>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Littératures et Civilisations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أدب وحضارة (أ)</a:t>
                      </a:r>
                      <a:endParaRPr lang="fr-FR" sz="1800" b="1" kern="1200" dirty="0">
                        <a:solidFill>
                          <a:schemeClr val="tx1"/>
                        </a:solidFill>
                        <a:effectLst/>
                        <a:latin typeface="Cambria" panose="02040503050406030204" pitchFamily="18" charset="0"/>
                        <a:ea typeface="+mn-ea"/>
                        <a:cs typeface="+mn-cs"/>
                      </a:endParaRPr>
                    </a:p>
                  </a:txBody>
                  <a:tcPr marL="68582" marR="68582" marT="0" marB="0"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b="1" dirty="0">
                          <a:latin typeface="Cambria" panose="02040503050406030204" pitchFamily="18" charset="0"/>
                        </a:rPr>
                        <a:t>ماستر</a:t>
                      </a:r>
                      <a:endParaRPr lang="fr-FR" b="1" dirty="0">
                        <a:latin typeface="Cambria" panose="02040503050406030204" pitchFamily="18" charset="0"/>
                      </a:endParaRPr>
                    </a:p>
                  </a:txBody>
                  <a:tcPr marL="68582" marR="68582" marT="0" marB="0" vert="vert" anchor="ctr"/>
                </a:tc>
                <a:extLst>
                  <a:ext uri="{0D108BD9-81ED-4DB2-BD59-A6C34878D82A}">
                    <a16:rowId xmlns:a16="http://schemas.microsoft.com/office/drawing/2014/main" val="3810031354"/>
                  </a:ext>
                </a:extLst>
              </a:tr>
              <a:tr h="419864">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Sciences du Langage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علوم اللغة (أ)</a:t>
                      </a:r>
                      <a:endParaRPr lang="fr-FR" sz="18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1126485934"/>
                  </a:ext>
                </a:extLst>
              </a:tr>
              <a:tr h="518018">
                <a:tc vMerge="1">
                  <a:txBody>
                    <a:bodyPr/>
                    <a:lstStyle/>
                    <a:p>
                      <a:pPr marL="0" marR="0" indent="0" algn="ctr" defTabSz="914400" rtl="0" eaLnBrk="1" fontAlgn="auto" latinLnBrk="0" hangingPunct="1">
                        <a:lnSpc>
                          <a:spcPct val="100000"/>
                        </a:lnSpc>
                        <a:spcBef>
                          <a:spcPts val="0"/>
                        </a:spcBef>
                        <a:spcAft>
                          <a:spcPts val="0"/>
                        </a:spcAft>
                        <a:buClrTx/>
                        <a:buSzTx/>
                        <a:buFontTx/>
                        <a:buNone/>
                        <a:tabLst>
                          <a:tab pos="114300" algn="l"/>
                          <a:tab pos="457200" algn="l"/>
                        </a:tabLst>
                        <a:defRPr/>
                      </a:pPr>
                      <a:endParaRPr lang="fr-FR" sz="1800" kern="1200" dirty="0">
                        <a:solidFill>
                          <a:schemeClr val="tx1"/>
                        </a:solidFill>
                        <a:effectLst/>
                        <a:latin typeface="+mn-lt"/>
                        <a:ea typeface="+mn-ea"/>
                        <a:cs typeface="+mn-cs"/>
                      </a:endParaRPr>
                    </a:p>
                  </a:txBody>
                  <a:tcPr marL="68582" marR="68582" marT="0" marB="0" vert="vert"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kern="1200" dirty="0">
                          <a:effectLst/>
                          <a:latin typeface="Cambria" panose="02040503050406030204" pitchFamily="18" charset="0"/>
                        </a:rPr>
                        <a:t>Didactique des Langues Etrangères (A)</a:t>
                      </a:r>
                      <a:endParaRPr lang="fr-FR" sz="1600" b="1" kern="1200" dirty="0">
                        <a:solidFill>
                          <a:schemeClr val="tx1"/>
                        </a:solidFill>
                        <a:effectLst/>
                        <a:latin typeface="Cambria" panose="02040503050406030204" pitchFamily="18" charset="0"/>
                        <a:ea typeface="+mn-ea"/>
                        <a:cs typeface="+mn-cs"/>
                      </a:endParaRPr>
                    </a:p>
                  </a:txBody>
                  <a:tcPr marL="68582" marR="68582" marT="0" marB="0"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a:effectLst/>
                          <a:latin typeface="Cambria" panose="02040503050406030204" pitchFamily="18" charset="0"/>
                        </a:rPr>
                        <a:t>تعليمية اللغات الأجنبية (أ)</a:t>
                      </a:r>
                      <a:endParaRPr lang="fr-FR" sz="1800" b="1" i="1" dirty="0">
                        <a:effectLst/>
                        <a:latin typeface="Cambria" panose="02040503050406030204" pitchFamily="18" charset="0"/>
                        <a:ea typeface="Times New Roman" panose="02020603050405020304" pitchFamily="18" charset="0"/>
                      </a:endParaRPr>
                    </a:p>
                  </a:txBody>
                  <a:tcPr marL="68582" marR="68582" marT="0" marB="0" anchor="ctr"/>
                </a:tc>
                <a:tc v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FR" sz="1800" kern="1200" dirty="0">
                        <a:effectLst/>
                      </a:endParaRPr>
                    </a:p>
                  </a:txBody>
                  <a:tcPr marL="68582" marR="68582" marT="0" marB="0" vert="vert" anchor="ctr"/>
                </a:tc>
                <a:extLst>
                  <a:ext uri="{0D108BD9-81ED-4DB2-BD59-A6C34878D82A}">
                    <a16:rowId xmlns:a16="http://schemas.microsoft.com/office/drawing/2014/main" val="425329436"/>
                  </a:ext>
                </a:extLst>
              </a:tr>
            </a:tbl>
          </a:graphicData>
        </a:graphic>
      </p:graphicFrame>
      <p:sp>
        <p:nvSpPr>
          <p:cNvPr id="44041" name="Rectangle 1"/>
          <p:cNvSpPr>
            <a:spLocks noChangeArrowheads="1"/>
          </p:cNvSpPr>
          <p:nvPr/>
        </p:nvSpPr>
        <p:spPr bwMode="auto">
          <a:xfrm>
            <a:off x="8421688" y="388800"/>
            <a:ext cx="1597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DZ" altLang="fr-FR" b="1" dirty="0">
                <a:solidFill>
                  <a:schemeClr val="accent4">
                    <a:lumMod val="75000"/>
                  </a:schemeClr>
                </a:solidFill>
                <a:latin typeface="Century Gothic" panose="020B0502020202020204" pitchFamily="34" charset="0"/>
                <a:ea typeface="Times New Roman" panose="02020603050405020304" pitchFamily="18" charset="0"/>
                <a:cs typeface="Sakkal Majalla" charset="0"/>
              </a:rPr>
              <a:t>لغة إنجليزية</a:t>
            </a:r>
            <a:endParaRPr lang="fr-FR" altLang="fr-FR" dirty="0">
              <a:solidFill>
                <a:schemeClr val="accent4">
                  <a:lumMod val="75000"/>
                </a:schemeClr>
              </a:solidFill>
              <a:latin typeface="Century Gothic" panose="020B0502020202020204" pitchFamily="34" charset="0"/>
              <a:ea typeface="Times New Roman" panose="02020603050405020304" pitchFamily="18" charset="0"/>
              <a:cs typeface="Sakkal Majalla" charset="0"/>
            </a:endParaRPr>
          </a:p>
        </p:txBody>
      </p:sp>
      <p:sp>
        <p:nvSpPr>
          <p:cNvPr id="44042" name="Rectangle 22"/>
          <p:cNvSpPr>
            <a:spLocks noChangeArrowheads="1"/>
          </p:cNvSpPr>
          <p:nvPr/>
        </p:nvSpPr>
        <p:spPr bwMode="auto">
          <a:xfrm>
            <a:off x="1392238" y="446240"/>
            <a:ext cx="4017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b="1" dirty="0">
                <a:solidFill>
                  <a:schemeClr val="accent4">
                    <a:lumMod val="75000"/>
                  </a:schemeClr>
                </a:solidFill>
                <a:latin typeface="Cambria" panose="02040503050406030204" pitchFamily="18" charset="0"/>
                <a:ea typeface="Times New Roman" panose="02020603050405020304" pitchFamily="18" charset="0"/>
                <a:cs typeface="Arial" panose="020B0604020202020204" pitchFamily="34" charset="0"/>
              </a:rPr>
              <a:t>Filière Langue Anglaise</a:t>
            </a:r>
            <a:endParaRPr lang="fr-FR" altLang="fr-FR" b="1" dirty="0">
              <a:solidFill>
                <a:schemeClr val="accent4">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44043" name="Rectangle 3"/>
          <p:cNvSpPr>
            <a:spLocks noChangeArrowheads="1"/>
          </p:cNvSpPr>
          <p:nvPr/>
        </p:nvSpPr>
        <p:spPr bwMode="auto">
          <a:xfrm>
            <a:off x="8394700" y="2900083"/>
            <a:ext cx="1476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ar-DZ" altLang="fr-FR" b="1" dirty="0">
                <a:solidFill>
                  <a:schemeClr val="accent4">
                    <a:lumMod val="75000"/>
                  </a:schemeClr>
                </a:solidFill>
                <a:latin typeface="Century Gothic" panose="020B0502020202020204" pitchFamily="34" charset="0"/>
                <a:ea typeface="Times New Roman" panose="02020603050405020304" pitchFamily="18" charset="0"/>
                <a:cs typeface="Sakkal Majalla" charset="0"/>
              </a:rPr>
              <a:t>لغة فرنسية</a:t>
            </a:r>
            <a:endParaRPr lang="fr-FR" altLang="fr-FR" dirty="0">
              <a:solidFill>
                <a:schemeClr val="accent4">
                  <a:lumMod val="75000"/>
                </a:schemeClr>
              </a:solidFill>
              <a:latin typeface="Century Gothic" panose="020B0502020202020204" pitchFamily="34" charset="0"/>
              <a:ea typeface="Times New Roman" panose="02020603050405020304" pitchFamily="18" charset="0"/>
              <a:cs typeface="Sakkal Majalla" charset="0"/>
            </a:endParaRPr>
          </a:p>
        </p:txBody>
      </p:sp>
      <p:sp>
        <p:nvSpPr>
          <p:cNvPr id="44044" name="Rectangle 30"/>
          <p:cNvSpPr>
            <a:spLocks noChangeArrowheads="1"/>
          </p:cNvSpPr>
          <p:nvPr/>
        </p:nvSpPr>
        <p:spPr bwMode="auto">
          <a:xfrm>
            <a:off x="1487488" y="2905710"/>
            <a:ext cx="41989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r-FR" altLang="fr-FR" b="1" dirty="0">
                <a:solidFill>
                  <a:schemeClr val="accent4">
                    <a:lumMod val="75000"/>
                  </a:schemeClr>
                </a:solidFill>
                <a:latin typeface="Cambria" panose="02040503050406030204" pitchFamily="18" charset="0"/>
                <a:ea typeface="Times New Roman" panose="02020603050405020304" pitchFamily="18" charset="0"/>
                <a:cs typeface="Arial" panose="020B0604020202020204" pitchFamily="34" charset="0"/>
              </a:rPr>
              <a:t>Filière Langue Française</a:t>
            </a:r>
            <a:endParaRPr lang="fr-FR" altLang="fr-FR" b="1" dirty="0">
              <a:solidFill>
                <a:schemeClr val="accent4">
                  <a:lumMod val="75000"/>
                </a:schemeClr>
              </a:solidFill>
              <a:latin typeface="Century Gothic" panose="020B0502020202020204" pitchFamily="34" charset="0"/>
              <a:ea typeface="Times New Roman" panose="02020603050405020304" pitchFamily="18" charset="0"/>
              <a:cs typeface="Arial" panose="020B0604020202020204" pitchFamily="34" charset="0"/>
            </a:endParaRPr>
          </a:p>
        </p:txBody>
      </p:sp>
      <p:sp>
        <p:nvSpPr>
          <p:cNvPr id="15" name="Forme libre 14"/>
          <p:cNvSpPr/>
          <p:nvPr/>
        </p:nvSpPr>
        <p:spPr>
          <a:xfrm>
            <a:off x="10095472" y="162617"/>
            <a:ext cx="1955064" cy="1928683"/>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4">
              <a:lumMod val="60000"/>
              <a:lumOff val="40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Forme libre 17"/>
          <p:cNvSpPr/>
          <p:nvPr/>
        </p:nvSpPr>
        <p:spPr>
          <a:xfrm>
            <a:off x="10095472" y="3700163"/>
            <a:ext cx="1955064" cy="1928683"/>
          </a:xfrm>
          <a:custGeom>
            <a:avLst/>
            <a:gdLst>
              <a:gd name="connsiteX0" fmla="*/ 1255853 w 2511706"/>
              <a:gd name="connsiteY0" fmla="*/ 127322 h 2523282"/>
              <a:gd name="connsiteX1" fmla="*/ 1070658 w 2511706"/>
              <a:gd name="connsiteY1" fmla="*/ 300942 h 2523282"/>
              <a:gd name="connsiteX2" fmla="*/ 1255853 w 2511706"/>
              <a:gd name="connsiteY2" fmla="*/ 474562 h 2523282"/>
              <a:gd name="connsiteX3" fmla="*/ 1441048 w 2511706"/>
              <a:gd name="connsiteY3" fmla="*/ 300942 h 2523282"/>
              <a:gd name="connsiteX4" fmla="*/ 1255853 w 2511706"/>
              <a:gd name="connsiteY4" fmla="*/ 127322 h 2523282"/>
              <a:gd name="connsiteX5" fmla="*/ 1255853 w 2511706"/>
              <a:gd name="connsiteY5" fmla="*/ 0 h 2523282"/>
              <a:gd name="connsiteX6" fmla="*/ 2511706 w 2511706"/>
              <a:gd name="connsiteY6" fmla="*/ 1261641 h 2523282"/>
              <a:gd name="connsiteX7" fmla="*/ 1255853 w 2511706"/>
              <a:gd name="connsiteY7" fmla="*/ 2523282 h 2523282"/>
              <a:gd name="connsiteX8" fmla="*/ 0 w 2511706"/>
              <a:gd name="connsiteY8" fmla="*/ 1261641 h 2523282"/>
              <a:gd name="connsiteX9" fmla="*/ 1255853 w 2511706"/>
              <a:gd name="connsiteY9" fmla="*/ 0 h 252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1706" h="2523282">
                <a:moveTo>
                  <a:pt x="1255853" y="127322"/>
                </a:moveTo>
                <a:cubicBezTo>
                  <a:pt x="1153573" y="127322"/>
                  <a:pt x="1070658" y="205054"/>
                  <a:pt x="1070658" y="300942"/>
                </a:cubicBezTo>
                <a:cubicBezTo>
                  <a:pt x="1070658" y="396830"/>
                  <a:pt x="1153573" y="474562"/>
                  <a:pt x="1255853" y="474562"/>
                </a:cubicBezTo>
                <a:cubicBezTo>
                  <a:pt x="1358133" y="474562"/>
                  <a:pt x="1441048" y="396830"/>
                  <a:pt x="1441048" y="300942"/>
                </a:cubicBezTo>
                <a:cubicBezTo>
                  <a:pt x="1441048" y="205054"/>
                  <a:pt x="1358133" y="127322"/>
                  <a:pt x="1255853" y="127322"/>
                </a:cubicBezTo>
                <a:close/>
                <a:moveTo>
                  <a:pt x="1255853" y="0"/>
                </a:moveTo>
                <a:cubicBezTo>
                  <a:pt x="1949441" y="0"/>
                  <a:pt x="2511706" y="564856"/>
                  <a:pt x="2511706" y="1261641"/>
                </a:cubicBezTo>
                <a:cubicBezTo>
                  <a:pt x="2511706" y="1958426"/>
                  <a:pt x="1949441" y="2523282"/>
                  <a:pt x="1255853" y="2523282"/>
                </a:cubicBezTo>
                <a:cubicBezTo>
                  <a:pt x="562265" y="2523282"/>
                  <a:pt x="0" y="1958426"/>
                  <a:pt x="0" y="1261641"/>
                </a:cubicBezTo>
                <a:cubicBezTo>
                  <a:pt x="0" y="564856"/>
                  <a:pt x="562265" y="0"/>
                  <a:pt x="1255853" y="0"/>
                </a:cubicBezTo>
                <a:close/>
              </a:path>
            </a:pathLst>
          </a:custGeom>
          <a:solidFill>
            <a:schemeClr val="accent4">
              <a:lumMod val="60000"/>
              <a:lumOff val="40000"/>
            </a:schemeClr>
          </a:solidFill>
          <a:ln>
            <a:noFill/>
          </a:ln>
          <a:effectLst>
            <a:glow rad="228600">
              <a:schemeClr val="bg1">
                <a:alpha val="40000"/>
              </a:schemeClr>
            </a:glow>
            <a:reflection stA="500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p:cNvSpPr txBox="1"/>
          <p:nvPr/>
        </p:nvSpPr>
        <p:spPr bwMode="auto">
          <a:xfrm>
            <a:off x="10359303" y="926903"/>
            <a:ext cx="1427017" cy="400110"/>
          </a:xfrm>
          <a:prstGeom prst="rect">
            <a:avLst/>
          </a:prstGeom>
          <a:solidFill>
            <a:schemeClr val="accent4"/>
          </a:solidFill>
          <a:ln>
            <a:noFill/>
          </a:ln>
        </p:spPr>
        <p:txBody>
          <a:bodyPr wrap="square">
            <a:spAutoFit/>
          </a:bodyPr>
          <a:lstStyle/>
          <a:p>
            <a:pPr algn="ctr">
              <a:defRPr/>
            </a:pPr>
            <a:r>
              <a:rPr lang="fr-FR" sz="2000" b="1" dirty="0">
                <a:ln w="0"/>
                <a:solidFill>
                  <a:schemeClr val="bg1"/>
                </a:solidFill>
                <a:effectLst>
                  <a:outerShdw blurRad="38100" dist="19050" dir="2700000" algn="tl" rotWithShape="0">
                    <a:schemeClr val="dk1">
                      <a:alpha val="40000"/>
                    </a:schemeClr>
                  </a:outerShdw>
                </a:effectLst>
              </a:rPr>
              <a:t>H06LAL01</a:t>
            </a:r>
          </a:p>
        </p:txBody>
      </p:sp>
      <p:sp>
        <p:nvSpPr>
          <p:cNvPr id="16" name="ZoneTexte 15"/>
          <p:cNvSpPr txBox="1"/>
          <p:nvPr/>
        </p:nvSpPr>
        <p:spPr bwMode="auto">
          <a:xfrm>
            <a:off x="10359302" y="4464449"/>
            <a:ext cx="1427017" cy="400110"/>
          </a:xfrm>
          <a:prstGeom prst="rect">
            <a:avLst/>
          </a:prstGeom>
          <a:solidFill>
            <a:schemeClr val="accent4"/>
          </a:solidFill>
          <a:ln>
            <a:noFill/>
          </a:ln>
        </p:spPr>
        <p:txBody>
          <a:bodyPr wrap="square">
            <a:spAutoFit/>
          </a:bodyPr>
          <a:lstStyle/>
          <a:p>
            <a:pPr algn="ctr">
              <a:defRPr/>
            </a:pPr>
            <a:r>
              <a:rPr lang="fr-FR" sz="2000" b="1" dirty="0">
                <a:ln w="0"/>
                <a:solidFill>
                  <a:schemeClr val="bg1"/>
                </a:solidFill>
                <a:effectLst>
                  <a:outerShdw blurRad="38100" dist="19050" dir="2700000" algn="tl" rotWithShape="0">
                    <a:schemeClr val="dk1">
                      <a:alpha val="40000"/>
                    </a:schemeClr>
                  </a:outerShdw>
                </a:effectLst>
              </a:rPr>
              <a:t>H01LAL01</a:t>
            </a: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fade">
                                      <p:cBhvr>
                                        <p:cTn id="7" dur="1000"/>
                                        <p:tgtEl>
                                          <p:spTgt spid="44041"/>
                                        </p:tgtEl>
                                      </p:cBhvr>
                                    </p:animEffect>
                                    <p:anim calcmode="lin" valueType="num">
                                      <p:cBhvr>
                                        <p:cTn id="8" dur="1000" fill="hold"/>
                                        <p:tgtEl>
                                          <p:spTgt spid="44041"/>
                                        </p:tgtEl>
                                        <p:attrNameLst>
                                          <p:attrName>ppt_x</p:attrName>
                                        </p:attrNameLst>
                                      </p:cBhvr>
                                      <p:tavLst>
                                        <p:tav tm="0">
                                          <p:val>
                                            <p:strVal val="#ppt_x"/>
                                          </p:val>
                                        </p:tav>
                                        <p:tav tm="100000">
                                          <p:val>
                                            <p:strVal val="#ppt_x"/>
                                          </p:val>
                                        </p:tav>
                                      </p:tavLst>
                                    </p:anim>
                                    <p:anim calcmode="lin" valueType="num">
                                      <p:cBhvr>
                                        <p:cTn id="9" dur="1000" fill="hold"/>
                                        <p:tgtEl>
                                          <p:spTgt spid="440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4042"/>
                                        </p:tgtEl>
                                        <p:attrNameLst>
                                          <p:attrName>style.visibility</p:attrName>
                                        </p:attrNameLst>
                                      </p:cBhvr>
                                      <p:to>
                                        <p:strVal val="visible"/>
                                      </p:to>
                                    </p:set>
                                    <p:animEffect transition="in" filter="fade">
                                      <p:cBhvr>
                                        <p:cTn id="13" dur="1000"/>
                                        <p:tgtEl>
                                          <p:spTgt spid="44042"/>
                                        </p:tgtEl>
                                      </p:cBhvr>
                                    </p:animEffect>
                                    <p:anim calcmode="lin" valueType="num">
                                      <p:cBhvr>
                                        <p:cTn id="14" dur="1000" fill="hold"/>
                                        <p:tgtEl>
                                          <p:spTgt spid="44042"/>
                                        </p:tgtEl>
                                        <p:attrNameLst>
                                          <p:attrName>ppt_x</p:attrName>
                                        </p:attrNameLst>
                                      </p:cBhvr>
                                      <p:tavLst>
                                        <p:tav tm="0">
                                          <p:val>
                                            <p:strVal val="#ppt_x"/>
                                          </p:val>
                                        </p:tav>
                                        <p:tav tm="100000">
                                          <p:val>
                                            <p:strVal val="#ppt_x"/>
                                          </p:val>
                                        </p:tav>
                                      </p:tavLst>
                                    </p:anim>
                                    <p:anim calcmode="lin" valueType="num">
                                      <p:cBhvr>
                                        <p:cTn id="15" dur="1000" fill="hold"/>
                                        <p:tgtEl>
                                          <p:spTgt spid="440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4043"/>
                                        </p:tgtEl>
                                        <p:attrNameLst>
                                          <p:attrName>style.visibility</p:attrName>
                                        </p:attrNameLst>
                                      </p:cBhvr>
                                      <p:to>
                                        <p:strVal val="visible"/>
                                      </p:to>
                                    </p:set>
                                    <p:animEffect transition="in" filter="fade">
                                      <p:cBhvr>
                                        <p:cTn id="31" dur="1000"/>
                                        <p:tgtEl>
                                          <p:spTgt spid="44043"/>
                                        </p:tgtEl>
                                      </p:cBhvr>
                                    </p:animEffect>
                                    <p:anim calcmode="lin" valueType="num">
                                      <p:cBhvr>
                                        <p:cTn id="32" dur="1000" fill="hold"/>
                                        <p:tgtEl>
                                          <p:spTgt spid="44043"/>
                                        </p:tgtEl>
                                        <p:attrNameLst>
                                          <p:attrName>ppt_x</p:attrName>
                                        </p:attrNameLst>
                                      </p:cBhvr>
                                      <p:tavLst>
                                        <p:tav tm="0">
                                          <p:val>
                                            <p:strVal val="#ppt_x"/>
                                          </p:val>
                                        </p:tav>
                                        <p:tav tm="100000">
                                          <p:val>
                                            <p:strVal val="#ppt_x"/>
                                          </p:val>
                                        </p:tav>
                                      </p:tavLst>
                                    </p:anim>
                                    <p:anim calcmode="lin" valueType="num">
                                      <p:cBhvr>
                                        <p:cTn id="33" dur="1000" fill="hold"/>
                                        <p:tgtEl>
                                          <p:spTgt spid="4404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4044"/>
                                        </p:tgtEl>
                                        <p:attrNameLst>
                                          <p:attrName>style.visibility</p:attrName>
                                        </p:attrNameLst>
                                      </p:cBhvr>
                                      <p:to>
                                        <p:strVal val="visible"/>
                                      </p:to>
                                    </p:set>
                                    <p:animEffect transition="in" filter="fade">
                                      <p:cBhvr>
                                        <p:cTn id="37" dur="1000"/>
                                        <p:tgtEl>
                                          <p:spTgt spid="44044"/>
                                        </p:tgtEl>
                                      </p:cBhvr>
                                    </p:animEffect>
                                    <p:anim calcmode="lin" valueType="num">
                                      <p:cBhvr>
                                        <p:cTn id="38" dur="1000" fill="hold"/>
                                        <p:tgtEl>
                                          <p:spTgt spid="44044"/>
                                        </p:tgtEl>
                                        <p:attrNameLst>
                                          <p:attrName>ppt_x</p:attrName>
                                        </p:attrNameLst>
                                      </p:cBhvr>
                                      <p:tavLst>
                                        <p:tav tm="0">
                                          <p:val>
                                            <p:strVal val="#ppt_x"/>
                                          </p:val>
                                        </p:tav>
                                        <p:tav tm="100000">
                                          <p:val>
                                            <p:strVal val="#ppt_x"/>
                                          </p:val>
                                        </p:tav>
                                      </p:tavLst>
                                    </p:anim>
                                    <p:anim calcmode="lin" valueType="num">
                                      <p:cBhvr>
                                        <p:cTn id="39" dur="1000" fill="hold"/>
                                        <p:tgtEl>
                                          <p:spTgt spid="4404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p:bldP spid="44042" grpId="0"/>
      <p:bldP spid="44043" grpId="0"/>
      <p:bldP spid="4404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1072445"/>
            <a:ext cx="12192000" cy="4801314"/>
          </a:xfrm>
          <a:prstGeom prst="rect">
            <a:avLst/>
          </a:prstGeom>
        </p:spPr>
        <p:txBody>
          <a:bodyPr>
            <a:spAutoFit/>
          </a:bodyPr>
          <a:lstStyle/>
          <a:p>
            <a:pPr algn="just" rtl="1" eaLnBrk="1" fontAlgn="auto" hangingPunct="1">
              <a:spcBef>
                <a:spcPts val="0"/>
              </a:spcBef>
              <a:spcAft>
                <a:spcPts val="0"/>
              </a:spcAft>
              <a:defRPr/>
            </a:pPr>
            <a:r>
              <a:rPr lang="ar-DZ" sz="3400" dirty="0">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يقابل الزائر لمدينة بومرداس من مدخلها الرئيسي الشمالي معلم كبير يجسد طبيعة المدينة، ويلخص هويتها، حيث كتب عليه بالبنط النحاسي العريض "مدينة العلم والمعرفة ترحب بكم"، حيث شرع في تجسيد هذا المعلم فعليا بداية من منتصف الستينات حيث دأبت السلطات على تجسيد سياسة واضحة بغرض تحويلها إلى مدينة علم ومعرفة بامتياز، من خلال إنشاء عدة معاهد ومراكز ومخابر وطنية متخصصة.</a:t>
            </a:r>
          </a:p>
          <a:p>
            <a:pPr algn="just" rtl="1" eaLnBrk="1" fontAlgn="auto" hangingPunct="1">
              <a:spcBef>
                <a:spcPts val="0"/>
              </a:spcBef>
              <a:spcAft>
                <a:spcPts val="0"/>
              </a:spcAft>
              <a:defRPr/>
            </a:pPr>
            <a:r>
              <a:rPr lang="ar-DZ" sz="3400" dirty="0">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وتحولت بعد الاستقلال إداريا ببلدية الثنية إلى "محمية علمية ومعرفية" محصورة الإقامة فيها أو الدخول إليها إلا على طلاب العلم والبحث العلمي لا يسمح بدخولها إلا بتسريح إداري رسمي.</a:t>
            </a:r>
          </a:p>
          <a:p>
            <a:pPr algn="just" rtl="1" eaLnBrk="1" fontAlgn="auto" hangingPunct="1">
              <a:spcBef>
                <a:spcPts val="0"/>
              </a:spcBef>
              <a:spcAft>
                <a:spcPts val="0"/>
              </a:spcAft>
              <a:defRPr/>
            </a:pPr>
            <a:r>
              <a:rPr lang="ar-DZ" sz="3400" dirty="0">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وتلاحقت الإنجازات بعد ذلك حيث تم إنشاء ستة معاهد وطنية متخصصة كبرى وهي: </a:t>
            </a:r>
          </a:p>
          <a:p>
            <a:pPr algn="just" rtl="1" eaLnBrk="1" fontAlgn="auto" hangingPunct="1">
              <a:spcBef>
                <a:spcPts val="0"/>
              </a:spcBef>
              <a:spcAft>
                <a:spcPts val="0"/>
              </a:spcAft>
              <a:defRPr/>
            </a:pPr>
            <a:r>
              <a:rPr lang="ar-DZ" sz="3400" dirty="0">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المعهد الوطني للمحروقات والكيمياء، المعهد الوطني للهندسة الكهربائية </a:t>
            </a:r>
            <a:r>
              <a:rPr lang="ar-DZ" sz="3400" dirty="0" err="1">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والإلكترونيك</a:t>
            </a:r>
            <a:r>
              <a:rPr lang="ar-DZ" sz="3400" dirty="0">
                <a:solidFill>
                  <a:srgbClr val="80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المعهد الوطني للهندسة الميكانيكية، المعهد الوطني لمواد البناء، المعهد الوطني للصناعات المعملية، والمعهد الوطني للصناعات الغذائية.</a:t>
            </a:r>
          </a:p>
        </p:txBody>
      </p:sp>
      <p:sp>
        <p:nvSpPr>
          <p:cNvPr id="4" name="Rectangle 3"/>
          <p:cNvSpPr/>
          <p:nvPr/>
        </p:nvSpPr>
        <p:spPr>
          <a:xfrm>
            <a:off x="2933700" y="52388"/>
            <a:ext cx="6896100" cy="862012"/>
          </a:xfrm>
          <a:prstGeom prst="rect">
            <a:avLst/>
          </a:prstGeom>
        </p:spPr>
        <p:txBody>
          <a:bodyPr wrap="none">
            <a:spAutoFit/>
          </a:bodyPr>
          <a:lstStyle/>
          <a:p>
            <a:pPr algn="r" rtl="1" eaLnBrk="1" fontAlgn="auto" hangingPunct="1">
              <a:spcBef>
                <a:spcPts val="0"/>
              </a:spcBef>
              <a:spcAft>
                <a:spcPts val="0"/>
              </a:spcAft>
              <a:defRPr/>
            </a:pPr>
            <a:r>
              <a:rPr lang="ar-DZ" sz="5000" dirty="0">
                <a:ln w="0"/>
                <a:solidFill>
                  <a:srgbClr val="0000FF"/>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rPr>
              <a:t> بومرداس "مدينة العلم والمعرفة"</a:t>
            </a:r>
            <a:endParaRPr lang="fr-FR" sz="5000" dirty="0">
              <a:ln w="0"/>
              <a:solidFill>
                <a:srgbClr val="0000FF"/>
              </a:solidFill>
              <a:effectLst>
                <a:outerShdw blurRad="38100" dist="19050" dir="2700000" algn="tl" rotWithShape="0">
                  <a:schemeClr val="dk1">
                    <a:alpha val="40000"/>
                  </a:schemeClr>
                </a:outerShdw>
              </a:effectLst>
              <a:latin typeface="Andalus" panose="02020603050405020304" pitchFamily="18" charset="-78"/>
              <a:cs typeface="Andalus" panose="02020603050405020304" pitchFamily="18" charset="-78"/>
            </a:endParaRPr>
          </a:p>
        </p:txBody>
      </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nodeType="afterGroup">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13151" y="1726353"/>
            <a:ext cx="11486367" cy="2646878"/>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a:glow rad="317500">
              <a:srgbClr val="0000FF">
                <a:alpha val="40000"/>
              </a:srgbClr>
            </a:glow>
            <a:innerShdw blurRad="1155700" dir="21300000">
              <a:prstClr val="black">
                <a:alpha val="13000"/>
              </a:prstClr>
            </a:innerShdw>
          </a:effectLst>
        </p:spPr>
        <p:txBody>
          <a:bodyPr>
            <a:spAutoFit/>
          </a:bodyPr>
          <a:lstStyle/>
          <a:p>
            <a:pPr algn="ctr" eaLnBrk="1" fontAlgn="auto" hangingPunct="1">
              <a:spcBef>
                <a:spcPts val="0"/>
              </a:spcBef>
              <a:spcAft>
                <a:spcPts val="0"/>
              </a:spcAft>
              <a:defRPr/>
            </a:pPr>
            <a:r>
              <a:rPr lang="ar-DZ" sz="16600" b="1" dirty="0">
                <a:solidFill>
                  <a:srgbClr val="0000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المعاهد والكليات</a:t>
            </a:r>
            <a:endParaRPr lang="fr-FR" sz="16600" b="1" dirty="0">
              <a:solidFill>
                <a:srgbClr val="0000FF"/>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Sld>
  <p:clrMapOvr>
    <a:masterClrMapping/>
  </p:clrMapOvr>
  <p:transition spd="slow" advClick="0" advTm="3000">
    <p:fade/>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0242" name="Titre 1"/>
          <p:cNvSpPr>
            <a:spLocks noGrp="1"/>
          </p:cNvSpPr>
          <p:nvPr>
            <p:ph type="ctrTitle"/>
          </p:nvPr>
        </p:nvSpPr>
        <p:spPr>
          <a:xfrm>
            <a:off x="2701925" y="55563"/>
            <a:ext cx="6819900" cy="477837"/>
          </a:xfrm>
        </p:spPr>
        <p:txBody>
          <a:bodyPr/>
          <a:lstStyle/>
          <a:p>
            <a:pPr eaLnBrk="1" hangingPunct="1"/>
            <a:r>
              <a:rPr lang="ar-DZ" altLang="fr-FR" sz="2800" b="1" dirty="0">
                <a:solidFill>
                  <a:srgbClr val="0000FF"/>
                </a:solidFill>
              </a:rPr>
              <a:t>توزيع الكليات و المعاهد حسب المركبات</a:t>
            </a:r>
            <a:endParaRPr lang="fr-FR" altLang="fr-FR" sz="2800" b="1" dirty="0">
              <a:solidFill>
                <a:srgbClr val="0000FF"/>
              </a:solidFill>
            </a:endParaRPr>
          </a:p>
        </p:txBody>
      </p:sp>
      <p:sp>
        <p:nvSpPr>
          <p:cNvPr id="4" name="AutoShape 7"/>
          <p:cNvSpPr>
            <a:spLocks noChangeArrowheads="1"/>
          </p:cNvSpPr>
          <p:nvPr/>
        </p:nvSpPr>
        <p:spPr bwMode="auto">
          <a:xfrm>
            <a:off x="1116141" y="1901599"/>
            <a:ext cx="3036888" cy="798058"/>
          </a:xfrm>
          <a:prstGeom prst="roundRect">
            <a:avLst>
              <a:gd name="adj" fmla="val 50000"/>
            </a:avLst>
          </a:prstGeom>
          <a:ln>
            <a:solidFill>
              <a:srgbClr val="99CCFF"/>
            </a:solidFill>
          </a:ln>
        </p:spPr>
        <p:style>
          <a:lnRef idx="2">
            <a:schemeClr val="accent1"/>
          </a:lnRef>
          <a:fillRef idx="1">
            <a:schemeClr val="lt1"/>
          </a:fillRef>
          <a:effectRef idx="0">
            <a:schemeClr val="accent1"/>
          </a:effectRef>
          <a:fontRef idx="minor">
            <a:schemeClr val="dk1"/>
          </a:fontRef>
        </p:style>
        <p:txBody>
          <a:bodyPr anchor="ctr" anchorCtr="1"/>
          <a:lstStyle/>
          <a:p>
            <a:pPr algn="ctr"/>
            <a:r>
              <a:rPr lang="ar-DZ" sz="2000" dirty="0">
                <a:cs typeface="+mj-cs"/>
              </a:rPr>
              <a:t>كلية العلوم</a:t>
            </a:r>
            <a:endParaRPr lang="fr-FR" sz="2000" dirty="0">
              <a:cs typeface="+mj-cs"/>
            </a:endParaRPr>
          </a:p>
          <a:p>
            <a:pPr algn="ctr"/>
            <a:r>
              <a:rPr lang="fr-FR" sz="2000" dirty="0">
                <a:cs typeface="+mj-cs"/>
              </a:rPr>
              <a:t>Faculté des Sciences</a:t>
            </a:r>
            <a:endParaRPr lang="ar-DZ" sz="2000" dirty="0">
              <a:cs typeface="+mj-cs"/>
            </a:endParaRPr>
          </a:p>
        </p:txBody>
      </p:sp>
      <p:sp>
        <p:nvSpPr>
          <p:cNvPr id="5" name="AutoShape 7"/>
          <p:cNvSpPr>
            <a:spLocks noChangeArrowheads="1"/>
          </p:cNvSpPr>
          <p:nvPr/>
        </p:nvSpPr>
        <p:spPr bwMode="auto">
          <a:xfrm>
            <a:off x="9080701" y="1984375"/>
            <a:ext cx="2981124" cy="901700"/>
          </a:xfrm>
          <a:prstGeom prst="roundRect">
            <a:avLst>
              <a:gd name="adj" fmla="val 32473"/>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ar-DZ" sz="2000" dirty="0">
                <a:cs typeface="+mj-cs"/>
              </a:rPr>
              <a:t>كلية التكنولوجيا</a:t>
            </a:r>
            <a:endParaRPr lang="fr-FR" sz="2000" dirty="0">
              <a:cs typeface="+mj-cs"/>
            </a:endParaRPr>
          </a:p>
          <a:p>
            <a:pPr algn="ctr"/>
            <a:r>
              <a:rPr lang="fr-FR" sz="2000" dirty="0">
                <a:cs typeface="+mj-cs"/>
              </a:rPr>
              <a:t>Faculté de</a:t>
            </a:r>
            <a:r>
              <a:rPr lang="ar-DZ" sz="2000" dirty="0">
                <a:cs typeface="+mj-cs"/>
              </a:rPr>
              <a:t> </a:t>
            </a:r>
            <a:r>
              <a:rPr lang="fr-FR" sz="2000" dirty="0">
                <a:cs typeface="+mj-cs"/>
              </a:rPr>
              <a:t>Technologie</a:t>
            </a:r>
            <a:endParaRPr lang="ar-DZ" sz="2000" dirty="0">
              <a:cs typeface="+mj-cs"/>
            </a:endParaRPr>
          </a:p>
        </p:txBody>
      </p:sp>
      <p:sp>
        <p:nvSpPr>
          <p:cNvPr id="6" name="AutoShape 7"/>
          <p:cNvSpPr>
            <a:spLocks noChangeArrowheads="1"/>
          </p:cNvSpPr>
          <p:nvPr/>
        </p:nvSpPr>
        <p:spPr bwMode="auto">
          <a:xfrm>
            <a:off x="4791075" y="2485231"/>
            <a:ext cx="2921000" cy="1478757"/>
          </a:xfrm>
          <a:prstGeom prst="roundRect">
            <a:avLst>
              <a:gd name="adj" fmla="val 30455"/>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ar-DZ" sz="2000" dirty="0">
                <a:cs typeface="+mj-cs"/>
              </a:rPr>
              <a:t>كلية المحروقات والكيمياء </a:t>
            </a:r>
            <a:endParaRPr lang="fr-FR" sz="2000" dirty="0">
              <a:cs typeface="+mj-cs"/>
            </a:endParaRPr>
          </a:p>
          <a:p>
            <a:pPr algn="ctr"/>
            <a:r>
              <a:rPr lang="fr-FR" sz="2000" dirty="0">
                <a:cs typeface="+mj-cs"/>
              </a:rPr>
              <a:t>Faculté des Hydrocarbures et de la Chimie</a:t>
            </a:r>
            <a:endParaRPr lang="ar-DZ" sz="2000" dirty="0">
              <a:cs typeface="+mj-cs"/>
            </a:endParaRPr>
          </a:p>
        </p:txBody>
      </p:sp>
      <p:sp>
        <p:nvSpPr>
          <p:cNvPr id="7" name="AutoShape 7"/>
          <p:cNvSpPr>
            <a:spLocks noChangeArrowheads="1"/>
          </p:cNvSpPr>
          <p:nvPr/>
        </p:nvSpPr>
        <p:spPr bwMode="auto">
          <a:xfrm>
            <a:off x="4495800" y="4113213"/>
            <a:ext cx="3513138" cy="1570036"/>
          </a:xfrm>
          <a:prstGeom prst="roundRect">
            <a:avLst>
              <a:gd name="adj" fmla="val 33271"/>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ar-DZ" sz="2000" dirty="0">
                <a:cs typeface="+mj-cs"/>
              </a:rPr>
              <a:t>كلية العلوم الاقتصادية، التجارية وعلوم التسيير</a:t>
            </a:r>
          </a:p>
          <a:p>
            <a:pPr algn="ctr"/>
            <a:r>
              <a:rPr lang="fr-FR" sz="2000" dirty="0">
                <a:cs typeface="+mj-cs"/>
              </a:rPr>
              <a:t>Faculté des Sciences Economiques, Commerciales et des Sciences de Gestion</a:t>
            </a:r>
            <a:endParaRPr lang="ar-DZ" sz="2000" dirty="0">
              <a:cs typeface="+mj-cs"/>
            </a:endParaRPr>
          </a:p>
        </p:txBody>
      </p:sp>
      <p:sp>
        <p:nvSpPr>
          <p:cNvPr id="8" name="AutoShape 7"/>
          <p:cNvSpPr>
            <a:spLocks noChangeArrowheads="1"/>
          </p:cNvSpPr>
          <p:nvPr/>
        </p:nvSpPr>
        <p:spPr bwMode="auto">
          <a:xfrm>
            <a:off x="8145418" y="4306888"/>
            <a:ext cx="3867150" cy="925512"/>
          </a:xfrm>
          <a:prstGeom prst="roundRect">
            <a:avLst>
              <a:gd name="adj" fmla="val 33271"/>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fr-FR" sz="2000" dirty="0">
                <a:cs typeface="+mj-cs"/>
              </a:rPr>
              <a:t>Faculté de Droit et des Sciences Politiques</a:t>
            </a:r>
            <a:endParaRPr lang="ar-DZ" sz="2000" dirty="0">
              <a:cs typeface="+mj-cs"/>
            </a:endParaRPr>
          </a:p>
          <a:p>
            <a:pPr algn="ctr"/>
            <a:r>
              <a:rPr lang="ar-DZ" sz="2000" dirty="0">
                <a:cs typeface="+mj-cs"/>
              </a:rPr>
              <a:t>كلية الحقوق والعلوم السياسية </a:t>
            </a:r>
          </a:p>
        </p:txBody>
      </p:sp>
      <p:sp>
        <p:nvSpPr>
          <p:cNvPr id="9" name="AutoShape 7"/>
          <p:cNvSpPr>
            <a:spLocks noChangeArrowheads="1"/>
          </p:cNvSpPr>
          <p:nvPr/>
        </p:nvSpPr>
        <p:spPr bwMode="auto">
          <a:xfrm>
            <a:off x="8186693" y="5602287"/>
            <a:ext cx="3825875" cy="853104"/>
          </a:xfrm>
          <a:prstGeom prst="roundRect">
            <a:avLst>
              <a:gd name="adj" fmla="val 33271"/>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fr-FR" sz="2000" dirty="0">
                <a:cs typeface="+mj-cs"/>
              </a:rPr>
              <a:t>Faculté des Lettres et des Langues</a:t>
            </a:r>
            <a:endParaRPr lang="ar-DZ" sz="2000" dirty="0">
              <a:cs typeface="+mj-cs"/>
            </a:endParaRPr>
          </a:p>
          <a:p>
            <a:pPr algn="ctr"/>
            <a:r>
              <a:rPr lang="ar-DZ" sz="2000" dirty="0">
                <a:cs typeface="+mj-cs"/>
              </a:rPr>
              <a:t>كلية الآداب واللغات</a:t>
            </a:r>
          </a:p>
        </p:txBody>
      </p:sp>
      <p:sp>
        <p:nvSpPr>
          <p:cNvPr id="10" name="AutoShape 7"/>
          <p:cNvSpPr>
            <a:spLocks noChangeArrowheads="1"/>
          </p:cNvSpPr>
          <p:nvPr/>
        </p:nvSpPr>
        <p:spPr bwMode="auto">
          <a:xfrm>
            <a:off x="1078172" y="5040086"/>
            <a:ext cx="3112827" cy="1220219"/>
          </a:xfrm>
          <a:prstGeom prst="roundRect">
            <a:avLst>
              <a:gd name="adj" fmla="val 33271"/>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fr-FR" sz="2000" dirty="0">
                <a:cs typeface="+mj-cs"/>
              </a:rPr>
              <a:t>Institut de Génie Electrique et Electronique</a:t>
            </a:r>
            <a:endParaRPr lang="ar-DZ" sz="2000" dirty="0">
              <a:cs typeface="+mj-cs"/>
            </a:endParaRPr>
          </a:p>
          <a:p>
            <a:pPr algn="ctr"/>
            <a:r>
              <a:rPr lang="ar-DZ" sz="2000" dirty="0">
                <a:cs typeface="+mj-cs"/>
              </a:rPr>
              <a:t>معهد الهندسة الكهربائية و الإلكترونيك</a:t>
            </a:r>
          </a:p>
        </p:txBody>
      </p:sp>
      <p:sp>
        <p:nvSpPr>
          <p:cNvPr id="11" name="AutoShape 7"/>
          <p:cNvSpPr>
            <a:spLocks noChangeArrowheads="1"/>
          </p:cNvSpPr>
          <p:nvPr/>
        </p:nvSpPr>
        <p:spPr bwMode="auto">
          <a:xfrm>
            <a:off x="4486275" y="5826124"/>
            <a:ext cx="3522663" cy="868363"/>
          </a:xfrm>
          <a:prstGeom prst="roundRect">
            <a:avLst>
              <a:gd name="adj" fmla="val 33271"/>
            </a:avLst>
          </a:prstGeom>
          <a:ln/>
        </p:spPr>
        <p:style>
          <a:lnRef idx="2">
            <a:schemeClr val="accent1"/>
          </a:lnRef>
          <a:fillRef idx="1">
            <a:schemeClr val="lt1"/>
          </a:fillRef>
          <a:effectRef idx="0">
            <a:schemeClr val="accent1"/>
          </a:effectRef>
          <a:fontRef idx="minor">
            <a:schemeClr val="dk1"/>
          </a:fontRef>
        </p:style>
        <p:txBody>
          <a:bodyPr anchor="ctr" anchorCtr="1"/>
          <a:lstStyle/>
          <a:p>
            <a:pPr algn="ctr"/>
            <a:r>
              <a:rPr lang="fr-FR" sz="2000" dirty="0">
                <a:cs typeface="+mj-cs"/>
              </a:rPr>
              <a:t>Institut des Sciences et Techniques Appliquées</a:t>
            </a:r>
            <a:endParaRPr lang="ar-DZ" sz="2000" dirty="0">
              <a:cs typeface="+mj-cs"/>
            </a:endParaRPr>
          </a:p>
          <a:p>
            <a:pPr algn="ctr"/>
            <a:r>
              <a:rPr lang="ar-DZ" sz="2000" dirty="0">
                <a:cs typeface="+mj-cs"/>
              </a:rPr>
              <a:t>معهد العلوم والتقنيات التطبيقية </a:t>
            </a:r>
          </a:p>
        </p:txBody>
      </p:sp>
      <p:sp>
        <p:nvSpPr>
          <p:cNvPr id="12" name="ZoneTexte 11"/>
          <p:cNvSpPr txBox="1"/>
          <p:nvPr/>
        </p:nvSpPr>
        <p:spPr>
          <a:xfrm>
            <a:off x="9521825" y="1131888"/>
            <a:ext cx="1919288" cy="646112"/>
          </a:xfrm>
          <a:prstGeom prst="rect">
            <a:avLst/>
          </a:prstGeom>
          <a:solidFill>
            <a:srgbClr val="FF99FF"/>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ar-DZ" dirty="0"/>
              <a:t>المركب الغربي</a:t>
            </a:r>
          </a:p>
          <a:p>
            <a:pPr algn="ctr">
              <a:defRPr/>
            </a:pPr>
            <a:r>
              <a:rPr lang="fr-FR" dirty="0"/>
              <a:t>Campus Ouest</a:t>
            </a:r>
          </a:p>
        </p:txBody>
      </p:sp>
      <p:sp>
        <p:nvSpPr>
          <p:cNvPr id="13" name="ZoneTexte 12"/>
          <p:cNvSpPr txBox="1"/>
          <p:nvPr/>
        </p:nvSpPr>
        <p:spPr>
          <a:xfrm>
            <a:off x="1741486" y="998877"/>
            <a:ext cx="1919287" cy="64611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ar-DZ" dirty="0"/>
              <a:t>المركب الجنوبي</a:t>
            </a:r>
          </a:p>
          <a:p>
            <a:pPr algn="ctr">
              <a:defRPr/>
            </a:pPr>
            <a:r>
              <a:rPr lang="fr-FR" dirty="0"/>
              <a:t>Campus Sud</a:t>
            </a:r>
          </a:p>
        </p:txBody>
      </p:sp>
      <p:sp>
        <p:nvSpPr>
          <p:cNvPr id="14" name="ZoneTexte 13"/>
          <p:cNvSpPr txBox="1"/>
          <p:nvPr/>
        </p:nvSpPr>
        <p:spPr>
          <a:xfrm>
            <a:off x="5242720" y="1734343"/>
            <a:ext cx="1919287" cy="6461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ar-DZ" dirty="0"/>
              <a:t>المركب الشمالي</a:t>
            </a:r>
          </a:p>
          <a:p>
            <a:pPr algn="ctr">
              <a:defRPr/>
            </a:pPr>
            <a:r>
              <a:rPr lang="fr-FR" dirty="0"/>
              <a:t>Campus Nord</a:t>
            </a:r>
          </a:p>
        </p:txBody>
      </p:sp>
      <p:sp>
        <p:nvSpPr>
          <p:cNvPr id="15" name="ZoneTexte 14"/>
          <p:cNvSpPr txBox="1"/>
          <p:nvPr/>
        </p:nvSpPr>
        <p:spPr>
          <a:xfrm>
            <a:off x="667174" y="4164362"/>
            <a:ext cx="3623906" cy="646331"/>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fr-FR"/>
            </a:defPPr>
            <a:lvl1pPr algn="ctr"/>
          </a:lstStyle>
          <a:p>
            <a:r>
              <a:rPr lang="ar-DZ" dirty="0"/>
              <a:t>المركب المركزي</a:t>
            </a:r>
          </a:p>
          <a:p>
            <a:r>
              <a:rPr lang="fr-FR" dirty="0"/>
              <a:t>Campus Centre</a:t>
            </a:r>
          </a:p>
        </p:txBody>
      </p:sp>
      <p:sp>
        <p:nvSpPr>
          <p:cNvPr id="16" name="ZoneTexte 15"/>
          <p:cNvSpPr txBox="1"/>
          <p:nvPr/>
        </p:nvSpPr>
        <p:spPr>
          <a:xfrm>
            <a:off x="8731250" y="3422650"/>
            <a:ext cx="3144838" cy="6461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ar-DZ" dirty="0"/>
              <a:t>مركب </a:t>
            </a:r>
            <a:r>
              <a:rPr lang="ar-DZ" dirty="0" err="1"/>
              <a:t>بودواو</a:t>
            </a:r>
            <a:r>
              <a:rPr lang="ar-DZ" dirty="0"/>
              <a:t> </a:t>
            </a:r>
          </a:p>
          <a:p>
            <a:pPr algn="ctr">
              <a:defRPr/>
            </a:pPr>
            <a:r>
              <a:rPr lang="fr-FR" dirty="0"/>
              <a:t>Campus </a:t>
            </a:r>
            <a:r>
              <a:rPr lang="fr-FR" dirty="0" err="1"/>
              <a:t>Boudouaou</a:t>
            </a:r>
            <a:endParaRPr lang="fr-FR" dirty="0"/>
          </a:p>
        </p:txBody>
      </p:sp>
      <p:sp>
        <p:nvSpPr>
          <p:cNvPr id="18" name="ZoneTexte 17"/>
          <p:cNvSpPr txBox="1"/>
          <p:nvPr/>
        </p:nvSpPr>
        <p:spPr>
          <a:xfrm>
            <a:off x="5045075" y="577850"/>
            <a:ext cx="2228850" cy="40005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ar-DZ" sz="2000" dirty="0"/>
              <a:t>جامعة أمحمد بوقرة</a:t>
            </a:r>
            <a:endParaRPr lang="fr-FR" sz="2000" dirty="0"/>
          </a:p>
        </p:txBody>
      </p:sp>
      <p:cxnSp>
        <p:nvCxnSpPr>
          <p:cNvPr id="20" name="Connecteur droit avec flèche 19"/>
          <p:cNvCxnSpPr>
            <a:stCxn id="18" idx="2"/>
          </p:cNvCxnSpPr>
          <p:nvPr/>
        </p:nvCxnSpPr>
        <p:spPr>
          <a:xfrm flipH="1">
            <a:off x="6154738" y="977900"/>
            <a:ext cx="4762" cy="86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18" idx="1"/>
          </p:cNvCxnSpPr>
          <p:nvPr/>
        </p:nvCxnSpPr>
        <p:spPr>
          <a:xfrm flipH="1">
            <a:off x="2701925" y="777875"/>
            <a:ext cx="2343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8" idx="3"/>
          </p:cNvCxnSpPr>
          <p:nvPr/>
        </p:nvCxnSpPr>
        <p:spPr>
          <a:xfrm>
            <a:off x="7273925" y="777875"/>
            <a:ext cx="3049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01130" y="777875"/>
            <a:ext cx="795" cy="20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10323513" y="777875"/>
            <a:ext cx="0" cy="354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12" idx="2"/>
          </p:cNvCxnSpPr>
          <p:nvPr/>
        </p:nvCxnSpPr>
        <p:spPr>
          <a:xfrm>
            <a:off x="10482263" y="1778000"/>
            <a:ext cx="0" cy="27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13" idx="2"/>
          </p:cNvCxnSpPr>
          <p:nvPr/>
        </p:nvCxnSpPr>
        <p:spPr>
          <a:xfrm>
            <a:off x="2701130" y="1644990"/>
            <a:ext cx="793" cy="192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4304075" y="1072017"/>
            <a:ext cx="1" cy="304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a:off x="8969931" y="790575"/>
            <a:ext cx="9525" cy="259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2701925" y="2699657"/>
            <a:ext cx="0" cy="29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AutoShape 7"/>
          <p:cNvSpPr>
            <a:spLocks noChangeArrowheads="1"/>
          </p:cNvSpPr>
          <p:nvPr/>
        </p:nvSpPr>
        <p:spPr bwMode="auto">
          <a:xfrm>
            <a:off x="1078172" y="3095058"/>
            <a:ext cx="3036888" cy="973705"/>
          </a:xfrm>
          <a:prstGeom prst="roundRect">
            <a:avLst>
              <a:gd name="adj" fmla="val 50000"/>
            </a:avLst>
          </a:prstGeom>
          <a:ln>
            <a:solidFill>
              <a:srgbClr val="99CCFF"/>
            </a:solidFill>
          </a:ln>
        </p:spPr>
        <p:style>
          <a:lnRef idx="2">
            <a:schemeClr val="accent1"/>
          </a:lnRef>
          <a:fillRef idx="1">
            <a:schemeClr val="lt1"/>
          </a:fillRef>
          <a:effectRef idx="0">
            <a:schemeClr val="accent1"/>
          </a:effectRef>
          <a:fontRef idx="minor">
            <a:schemeClr val="dk1"/>
          </a:fontRef>
        </p:style>
        <p:txBody>
          <a:bodyPr anchor="ctr" anchorCtr="1"/>
          <a:lstStyle/>
          <a:p>
            <a:pPr algn="ctr">
              <a:defRPr/>
            </a:pPr>
            <a:r>
              <a:rPr lang="ar-DZ" sz="2000" dirty="0"/>
              <a:t>ملحقة بومرداس للطب</a:t>
            </a:r>
          </a:p>
          <a:p>
            <a:pPr algn="ctr">
              <a:defRPr/>
            </a:pPr>
            <a:r>
              <a:rPr lang="fr-FR" sz="2000" dirty="0"/>
              <a:t>Annexe </a:t>
            </a:r>
            <a:r>
              <a:rPr lang="fr-FR" sz="2000" dirty="0" err="1"/>
              <a:t>Boumerdès</a:t>
            </a:r>
            <a:r>
              <a:rPr lang="fr-FR" sz="2000" dirty="0"/>
              <a:t> de la Médecine </a:t>
            </a:r>
            <a:r>
              <a:rPr lang="ar-DZ" sz="2000" dirty="0"/>
              <a:t> </a:t>
            </a:r>
            <a:endParaRPr lang="fr-FR" sz="2000" dirty="0"/>
          </a:p>
        </p:txBody>
      </p:sp>
      <p:cxnSp>
        <p:nvCxnSpPr>
          <p:cNvPr id="54" name="Connecteur droit avec flèche 53"/>
          <p:cNvCxnSpPr>
            <a:stCxn id="15" idx="2"/>
          </p:cNvCxnSpPr>
          <p:nvPr/>
        </p:nvCxnSpPr>
        <p:spPr>
          <a:xfrm>
            <a:off x="2479127" y="4810693"/>
            <a:ext cx="15954" cy="252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par>
                                <p:cTn id="8" presetID="16" presetClass="entr" presetSubtype="37"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750"/>
                                        <p:tgtEl>
                                          <p:spTgt spid="5"/>
                                        </p:tgtEl>
                                      </p:cBhvr>
                                    </p:animEffect>
                                  </p:childTnLst>
                                </p:cTn>
                              </p:par>
                              <p:par>
                                <p:cTn id="11" presetID="16" presetClass="entr" presetSubtype="37"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750"/>
                                        <p:tgtEl>
                                          <p:spTgt spid="6"/>
                                        </p:tgtEl>
                                      </p:cBhvr>
                                    </p:animEffect>
                                  </p:childTnLst>
                                </p:cTn>
                              </p:par>
                              <p:par>
                                <p:cTn id="14" presetID="16" presetClass="entr" presetSubtype="37"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750"/>
                                        <p:tgtEl>
                                          <p:spTgt spid="7"/>
                                        </p:tgtEl>
                                      </p:cBhvr>
                                    </p:animEffect>
                                  </p:childTnLst>
                                </p:cTn>
                              </p:par>
                              <p:par>
                                <p:cTn id="17" presetID="16" presetClass="entr" presetSubtype="37"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750"/>
                                        <p:tgtEl>
                                          <p:spTgt spid="8"/>
                                        </p:tgtEl>
                                      </p:cBhvr>
                                    </p:animEffect>
                                  </p:childTnLst>
                                </p:cTn>
                              </p:par>
                              <p:par>
                                <p:cTn id="20" presetID="16" presetClass="entr" presetSubtype="37"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750"/>
                                        <p:tgtEl>
                                          <p:spTgt spid="9"/>
                                        </p:tgtEl>
                                      </p:cBhvr>
                                    </p:animEffect>
                                  </p:childTnLst>
                                </p:cTn>
                              </p:par>
                              <p:par>
                                <p:cTn id="23" presetID="16" presetClass="entr" presetSubtype="37"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750"/>
                                        <p:tgtEl>
                                          <p:spTgt spid="10"/>
                                        </p:tgtEl>
                                      </p:cBhvr>
                                    </p:animEffect>
                                  </p:childTnLst>
                                </p:cTn>
                              </p:par>
                              <p:par>
                                <p:cTn id="26" presetID="16" presetClass="entr" presetSubtype="37"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barn(outVertical)">
                                      <p:cBhvr>
                                        <p:cTn id="28" dur="750"/>
                                        <p:tgtEl>
                                          <p:spTgt spid="11"/>
                                        </p:tgtEl>
                                      </p:cBhvr>
                                    </p:animEffect>
                                  </p:childTnLst>
                                </p:cTn>
                              </p:par>
                              <p:par>
                                <p:cTn id="29" presetID="16" presetClass="entr" presetSubtype="37" fill="hold" grpId="0" nodeType="withEffect">
                                  <p:stCondLst>
                                    <p:cond delay="250"/>
                                  </p:stCondLst>
                                  <p:childTnLst>
                                    <p:set>
                                      <p:cBhvr>
                                        <p:cTn id="30" dur="1" fill="hold">
                                          <p:stCondLst>
                                            <p:cond delay="0"/>
                                          </p:stCondLst>
                                        </p:cTn>
                                        <p:tgtEl>
                                          <p:spTgt spid="42"/>
                                        </p:tgtEl>
                                        <p:attrNameLst>
                                          <p:attrName>style.visibility</p:attrName>
                                        </p:attrNameLst>
                                      </p:cBhvr>
                                      <p:to>
                                        <p:strVal val="visible"/>
                                      </p:to>
                                    </p:set>
                                    <p:animEffect transition="in" filter="barn(outVertical)">
                                      <p:cBhvr>
                                        <p:cTn id="31"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CF2"/>
            </a:gs>
            <a:gs pos="74001">
              <a:srgbClr val="FFE38C"/>
            </a:gs>
            <a:gs pos="83000">
              <a:srgbClr val="FFE38C"/>
            </a:gs>
            <a:gs pos="100000">
              <a:srgbClr val="FFECB3"/>
            </a:gs>
          </a:gsLst>
          <a:lin ang="5400000" scaled="1"/>
        </a:gradFill>
        <a:effectLst/>
      </p:bgPr>
    </p:bg>
    <p:spTree>
      <p:nvGrpSpPr>
        <p:cNvPr id="1" name=""/>
        <p:cNvGrpSpPr/>
        <p:nvPr/>
      </p:nvGrpSpPr>
      <p:grpSpPr>
        <a:xfrm>
          <a:off x="0" y="0"/>
          <a:ext cx="0" cy="0"/>
          <a:chOff x="0" y="0"/>
          <a:chExt cx="0" cy="0"/>
        </a:xfrm>
      </p:grpSpPr>
      <p:sp>
        <p:nvSpPr>
          <p:cNvPr id="11266" name="Rectangle 86"/>
          <p:cNvSpPr>
            <a:spLocks noChangeArrowheads="1"/>
          </p:cNvSpPr>
          <p:nvPr/>
        </p:nvSpPr>
        <p:spPr bwMode="auto">
          <a:xfrm>
            <a:off x="819150" y="7781925"/>
            <a:ext cx="184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fr-FR" altLang="fr-FR" sz="1800">
              <a:solidFill>
                <a:srgbClr val="0000FF"/>
              </a:solidFill>
              <a:latin typeface="Cambria" panose="02040503050406030204" pitchFamily="18" charset="0"/>
              <a:cs typeface="Arial" panose="020B0604020202020204" pitchFamily="34" charset="0"/>
            </a:endParaRPr>
          </a:p>
        </p:txBody>
      </p:sp>
      <p:grpSp>
        <p:nvGrpSpPr>
          <p:cNvPr id="11267" name="Groupe 8"/>
          <p:cNvGrpSpPr>
            <a:grpSpLocks/>
          </p:cNvGrpSpPr>
          <p:nvPr/>
        </p:nvGrpSpPr>
        <p:grpSpPr bwMode="auto">
          <a:xfrm>
            <a:off x="377825" y="101600"/>
            <a:ext cx="11488738" cy="6669088"/>
            <a:chOff x="2020888" y="101600"/>
            <a:chExt cx="10067925" cy="6669088"/>
          </a:xfrm>
        </p:grpSpPr>
        <p:sp>
          <p:nvSpPr>
            <p:cNvPr id="3" name="AutoShape 7"/>
            <p:cNvSpPr>
              <a:spLocks noChangeArrowheads="1"/>
            </p:cNvSpPr>
            <p:nvPr/>
          </p:nvSpPr>
          <p:spPr bwMode="auto">
            <a:xfrm>
              <a:off x="3683341" y="101600"/>
              <a:ext cx="6592772" cy="1270000"/>
            </a:xfrm>
            <a:prstGeom prst="roundRect">
              <a:avLst>
                <a:gd name="adj" fmla="val 50000"/>
              </a:avLst>
            </a:prstGeom>
            <a:noFill/>
            <a:ln/>
          </p:spPr>
          <p:style>
            <a:lnRef idx="1">
              <a:schemeClr val="accent6"/>
            </a:lnRef>
            <a:fillRef idx="2">
              <a:schemeClr val="accent6"/>
            </a:fillRef>
            <a:effectRef idx="1">
              <a:schemeClr val="accent6"/>
            </a:effectRef>
            <a:fontRef idx="minor">
              <a:schemeClr val="dk1"/>
            </a:fontRef>
          </p:style>
          <p:txBody>
            <a:bodyPr anchor="ctr" anchorCtr="1"/>
            <a:lstStyle/>
            <a:p>
              <a:pPr algn="ctr" eaLnBrk="1" hangingPunct="1">
                <a:spcAft>
                  <a:spcPts val="1000"/>
                </a:spcAft>
                <a:defRPr/>
              </a:pPr>
              <a:r>
                <a:rPr lang="ar-DZ"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rPr>
                <a:t>كلية العلوم</a:t>
              </a:r>
              <a:endParaRPr lang="fr-FR" sz="4800" b="1" spc="300" dirty="0">
                <a:solidFill>
                  <a:srgbClr val="0000FF"/>
                </a:solidFill>
                <a:effectLst>
                  <a:outerShdw blurRad="38100" dist="38100" dir="2700000" algn="tl">
                    <a:srgbClr val="000000">
                      <a:alpha val="43137"/>
                    </a:srgbClr>
                  </a:outerShdw>
                </a:effectLst>
                <a:latin typeface="Cambria" panose="02040503050406030204" pitchFamily="18" charset="0"/>
                <a:cs typeface="Arabic Typesetting" panose="03020402040406030203" pitchFamily="66" charset="-78"/>
              </a:endParaRPr>
            </a:p>
            <a:p>
              <a:pPr algn="ctr" eaLnBrk="1" hangingPunct="1">
                <a:spcAft>
                  <a:spcPts val="1000"/>
                </a:spcAft>
                <a:defRPr/>
              </a:pPr>
              <a:r>
                <a:rPr lang="fr-FR" sz="32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rPr>
                <a:t>Faculté des Sciences</a:t>
              </a:r>
              <a:endParaRPr lang="ar-DZ" sz="3200" b="1" spc="3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pic>
          <p:nvPicPr>
            <p:cNvPr id="22" name="Image 21"/>
            <p:cNvPicPr/>
            <p:nvPr/>
          </p:nvPicPr>
          <p:blipFill>
            <a:blip r:embed="rId3" cstate="print"/>
            <a:srcRect/>
            <a:stretch>
              <a:fillRect/>
            </a:stretch>
          </p:blipFill>
          <p:spPr bwMode="auto">
            <a:xfrm>
              <a:off x="4857147" y="2318238"/>
              <a:ext cx="4423782" cy="3824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270" name="Groupe 34"/>
            <p:cNvGrpSpPr>
              <a:grpSpLocks/>
            </p:cNvGrpSpPr>
            <p:nvPr/>
          </p:nvGrpSpPr>
          <p:grpSpPr bwMode="auto">
            <a:xfrm>
              <a:off x="2020888" y="1497013"/>
              <a:ext cx="2681287" cy="5170487"/>
              <a:chOff x="2020388" y="1497209"/>
              <a:chExt cx="2681229" cy="5170646"/>
            </a:xfrm>
          </p:grpSpPr>
          <p:sp>
            <p:nvSpPr>
              <p:cNvPr id="13" name="ZoneTexte 12"/>
              <p:cNvSpPr txBox="1"/>
              <p:nvPr/>
            </p:nvSpPr>
            <p:spPr>
              <a:xfrm>
                <a:off x="2020388" y="1497209"/>
                <a:ext cx="2680734" cy="5170646"/>
              </a:xfrm>
              <a:prstGeom prst="rect">
                <a:avLst/>
              </a:prstGeom>
              <a:noFill/>
              <a:ln w="19050">
                <a:solidFill>
                  <a:schemeClr val="accent1"/>
                </a:solidFill>
                <a:prstDash val="sysDot"/>
              </a:ln>
            </p:spPr>
            <p:txBody>
              <a:bodyPr>
                <a:spAutoFit/>
              </a:bodyPr>
              <a:lstStyle/>
              <a:p>
                <a:pPr algn="ctr" eaLnBrk="1" fontAlgn="auto" hangingPunct="1">
                  <a:spcBef>
                    <a:spcPts val="0"/>
                  </a:spcBef>
                  <a:spcAft>
                    <a:spcPts val="0"/>
                  </a:spcAft>
                  <a:defRPr/>
                </a:pPr>
                <a:r>
                  <a:rPr lang="fr-FR" dirty="0">
                    <a:solidFill>
                      <a:srgbClr val="0000FF"/>
                    </a:solidFill>
                    <a:effectLst>
                      <a:outerShdw blurRad="38100" dist="38100" dir="2700000" algn="tl">
                        <a:srgbClr val="000000">
                          <a:alpha val="43137"/>
                        </a:srgbClr>
                      </a:outerShdw>
                    </a:effectLst>
                    <a:latin typeface="Cambria" panose="02040503050406030204" pitchFamily="18" charset="0"/>
                  </a:rPr>
                  <a:t>Départements</a:t>
                </a: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a:p>
                <a:pPr algn="ctr" eaLnBrk="1" fontAlgn="auto" hangingPunct="1">
                  <a:spcBef>
                    <a:spcPts val="0"/>
                  </a:spcBef>
                  <a:spcAft>
                    <a:spcPts val="0"/>
                  </a:spcAft>
                  <a:defRPr/>
                </a:pPr>
                <a:endParaRPr lang="fr-FR" sz="800" dirty="0">
                  <a:solidFill>
                    <a:srgbClr val="0000FF"/>
                  </a:solidFill>
                  <a:effectLst>
                    <a:outerShdw blurRad="38100" dist="38100" dir="2700000" algn="tl">
                      <a:srgbClr val="000000">
                        <a:alpha val="43137"/>
                      </a:srgbClr>
                    </a:outerShdw>
                  </a:effectLst>
                  <a:latin typeface="Cambria" panose="02040503050406030204" pitchFamily="18" charset="0"/>
                </a:endParaRPr>
              </a:p>
            </p:txBody>
          </p:sp>
          <p:sp>
            <p:nvSpPr>
              <p:cNvPr id="2" name="AutoShape 4"/>
              <p:cNvSpPr>
                <a:spLocks noChangeArrowheads="1"/>
              </p:cNvSpPr>
              <p:nvPr/>
            </p:nvSpPr>
            <p:spPr bwMode="auto">
              <a:xfrm>
                <a:off x="2096901" y="2468789"/>
                <a:ext cx="2517970" cy="474677"/>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Physique</a:t>
                </a:r>
              </a:p>
            </p:txBody>
          </p:sp>
          <p:sp>
            <p:nvSpPr>
              <p:cNvPr id="4" name="AutoShape 8"/>
              <p:cNvSpPr>
                <a:spLocks noChangeArrowheads="1"/>
              </p:cNvSpPr>
              <p:nvPr/>
            </p:nvSpPr>
            <p:spPr bwMode="auto">
              <a:xfrm>
                <a:off x="2096901" y="3595949"/>
                <a:ext cx="2517970" cy="474677"/>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Informatique</a:t>
                </a:r>
              </a:p>
            </p:txBody>
          </p:sp>
          <p:sp>
            <p:nvSpPr>
              <p:cNvPr id="5" name="AutoShape 9"/>
              <p:cNvSpPr>
                <a:spLocks noChangeArrowheads="1"/>
              </p:cNvSpPr>
              <p:nvPr/>
            </p:nvSpPr>
            <p:spPr bwMode="auto">
              <a:xfrm>
                <a:off x="2096901" y="3049832"/>
                <a:ext cx="2517970" cy="438163"/>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Chimie</a:t>
                </a:r>
              </a:p>
            </p:txBody>
          </p:sp>
          <p:sp>
            <p:nvSpPr>
              <p:cNvPr id="6" name="AutoShape 14"/>
              <p:cNvSpPr>
                <a:spLocks noChangeArrowheads="1"/>
              </p:cNvSpPr>
              <p:nvPr/>
            </p:nvSpPr>
            <p:spPr bwMode="auto">
              <a:xfrm>
                <a:off x="2096901" y="4837412"/>
                <a:ext cx="2517970" cy="477852"/>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endParaRPr lang="fr-FR" sz="2000" b="1" dirty="0">
                  <a:solidFill>
                    <a:srgbClr val="0000FF"/>
                  </a:solidFill>
                  <a:latin typeface="Cambria" panose="02040503050406030204" pitchFamily="18" charset="0"/>
                  <a:cs typeface="Arial" pitchFamily="34" charset="0"/>
                </a:endParaRPr>
              </a:p>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Agronomie</a:t>
                </a:r>
              </a:p>
              <a:p>
                <a:pPr algn="ctr" eaLnBrk="1" hangingPunct="1">
                  <a:spcAft>
                    <a:spcPts val="1000"/>
                  </a:spcAft>
                  <a:defRPr/>
                </a:pPr>
                <a:endParaRPr lang="fr-FR" sz="2000" b="1" dirty="0">
                  <a:solidFill>
                    <a:srgbClr val="0000FF"/>
                  </a:solidFill>
                  <a:latin typeface="Cambria" panose="02040503050406030204" pitchFamily="18" charset="0"/>
                  <a:cs typeface="Arial" pitchFamily="34" charset="0"/>
                </a:endParaRPr>
              </a:p>
            </p:txBody>
          </p:sp>
          <p:sp>
            <p:nvSpPr>
              <p:cNvPr id="7" name="AutoShape 15"/>
              <p:cNvSpPr>
                <a:spLocks noChangeArrowheads="1"/>
              </p:cNvSpPr>
              <p:nvPr/>
            </p:nvSpPr>
            <p:spPr bwMode="auto">
              <a:xfrm>
                <a:off x="2096901" y="4176991"/>
                <a:ext cx="2517970" cy="554054"/>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Biologie</a:t>
                </a:r>
              </a:p>
            </p:txBody>
          </p:sp>
          <p:sp>
            <p:nvSpPr>
              <p:cNvPr id="8" name="AutoShape 16"/>
              <p:cNvSpPr>
                <a:spLocks noChangeArrowheads="1"/>
              </p:cNvSpPr>
              <p:nvPr/>
            </p:nvSpPr>
            <p:spPr bwMode="auto">
              <a:xfrm>
                <a:off x="2096901" y="1886158"/>
                <a:ext cx="2517970" cy="474678"/>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  Mathématiques</a:t>
                </a:r>
              </a:p>
            </p:txBody>
          </p:sp>
          <p:sp>
            <p:nvSpPr>
              <p:cNvPr id="17" name="AutoShape 44"/>
              <p:cNvSpPr>
                <a:spLocks noChangeArrowheads="1"/>
              </p:cNvSpPr>
              <p:nvPr/>
            </p:nvSpPr>
            <p:spPr bwMode="auto">
              <a:xfrm>
                <a:off x="2096901" y="5423217"/>
                <a:ext cx="2517970" cy="116526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nchorCtr="1"/>
              <a:lstStyle/>
              <a:p>
                <a:pPr algn="ctr" eaLnBrk="1" hangingPunct="1">
                  <a:spcAft>
                    <a:spcPts val="1000"/>
                  </a:spcAft>
                  <a:defRPr/>
                </a:pPr>
                <a:r>
                  <a:rPr lang="fr-FR" sz="2000" b="1" dirty="0">
                    <a:solidFill>
                      <a:srgbClr val="0000FF"/>
                    </a:solidFill>
                    <a:latin typeface="Cambria" panose="02040503050406030204" pitchFamily="18" charset="0"/>
                    <a:cs typeface="Arial" pitchFamily="34" charset="0"/>
                  </a:rPr>
                  <a:t>Sciences et Techniques des Activités Physiques et Sportives</a:t>
                </a:r>
              </a:p>
            </p:txBody>
          </p:sp>
        </p:grpSp>
        <p:cxnSp>
          <p:nvCxnSpPr>
            <p:cNvPr id="12" name="Connecteur : en angle 11"/>
            <p:cNvCxnSpPr>
              <a:cxnSpLocks/>
              <a:stCxn id="3" idx="1"/>
              <a:endCxn id="13" idx="0"/>
            </p:cNvCxnSpPr>
            <p:nvPr/>
          </p:nvCxnSpPr>
          <p:spPr>
            <a:xfrm rot="10800000" flipV="1">
              <a:off x="3360589" y="736600"/>
              <a:ext cx="322752" cy="760413"/>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1272" name="Groupe 48"/>
            <p:cNvGrpSpPr>
              <a:grpSpLocks/>
            </p:cNvGrpSpPr>
            <p:nvPr/>
          </p:nvGrpSpPr>
          <p:grpSpPr bwMode="auto">
            <a:xfrm>
              <a:off x="9407525" y="1503363"/>
              <a:ext cx="2681288" cy="5154612"/>
              <a:chOff x="9408097" y="1503016"/>
              <a:chExt cx="2681229" cy="5155257"/>
            </a:xfrm>
          </p:grpSpPr>
          <p:sp>
            <p:nvSpPr>
              <p:cNvPr id="36" name="ZoneTexte 35"/>
              <p:cNvSpPr txBox="1"/>
              <p:nvPr/>
            </p:nvSpPr>
            <p:spPr>
              <a:xfrm>
                <a:off x="9408593" y="1503016"/>
                <a:ext cx="2680733" cy="5155257"/>
              </a:xfrm>
              <a:prstGeom prst="rect">
                <a:avLst/>
              </a:prstGeom>
              <a:noFill/>
              <a:ln w="19050">
                <a:solidFill>
                  <a:schemeClr val="accent1"/>
                </a:solidFill>
                <a:prstDash val="sysDot"/>
              </a:ln>
            </p:spPr>
            <p:txBody>
              <a:bodyPr>
                <a:spAutoFit/>
              </a:bodyPr>
              <a:lstStyle/>
              <a:p>
                <a:pPr algn="ctr" rtl="1" eaLnBrk="1" fontAlgn="auto" hangingPunct="1">
                  <a:spcBef>
                    <a:spcPts val="0"/>
                  </a:spcBef>
                  <a:spcAft>
                    <a:spcPts val="0"/>
                  </a:spcAft>
                  <a:defRPr/>
                </a:pPr>
                <a:r>
                  <a:rPr lang="ar-DZ" sz="2000" dirty="0">
                    <a:solidFill>
                      <a:srgbClr val="0000FF"/>
                    </a:solidFill>
                    <a:effectLst>
                      <a:outerShdw blurRad="38100" dist="38100" dir="2700000" algn="tl">
                        <a:srgbClr val="000000">
                          <a:alpha val="43137"/>
                        </a:srgbClr>
                      </a:outerShdw>
                    </a:effectLst>
                    <a:latin typeface="Cambria" panose="02040503050406030204" pitchFamily="18" charset="0"/>
                  </a:rPr>
                  <a:t>الأقسام</a:t>
                </a:r>
                <a:endParaRPr lang="fr-FR" sz="2000" dirty="0">
                  <a:solidFill>
                    <a:srgbClr val="0000FF"/>
                  </a:solidFill>
                  <a:effectLst>
                    <a:outerShdw blurRad="38100" dist="38100" dir="2700000" algn="tl">
                      <a:srgbClr val="000000">
                        <a:alpha val="43137"/>
                      </a:srgbClr>
                    </a:outerShdw>
                  </a:effectLst>
                  <a:latin typeface="Cambria" panose="02040503050406030204" pitchFamily="18" charset="0"/>
                  <a:cs typeface="Arial" panose="020B0604020202020204" pitchFamily="34" charset="0"/>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ar-DZ"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5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a:p>
                <a:pPr algn="ctr" eaLnBrk="1" fontAlgn="auto" hangingPunct="1">
                  <a:spcBef>
                    <a:spcPts val="0"/>
                  </a:spcBef>
                  <a:spcAft>
                    <a:spcPts val="0"/>
                  </a:spcAft>
                  <a:defRPr/>
                </a:pPr>
                <a:endParaRPr lang="fr-FR" sz="1600" dirty="0">
                  <a:solidFill>
                    <a:srgbClr val="0000FF"/>
                  </a:solidFill>
                  <a:effectLst>
                    <a:outerShdw blurRad="38100" dist="38100" dir="2700000" algn="tl">
                      <a:srgbClr val="000000">
                        <a:alpha val="43137"/>
                      </a:srgbClr>
                    </a:outerShdw>
                  </a:effectLst>
                  <a:latin typeface="Cambria" panose="02040503050406030204" pitchFamily="18" charset="0"/>
                  <a:cs typeface="+mj-cs"/>
                </a:endParaRPr>
              </a:p>
            </p:txBody>
          </p:sp>
          <p:sp>
            <p:nvSpPr>
              <p:cNvPr id="24" name="AutoShape 4"/>
              <p:cNvSpPr>
                <a:spLocks noChangeArrowheads="1"/>
              </p:cNvSpPr>
              <p:nvPr/>
            </p:nvSpPr>
            <p:spPr bwMode="auto">
              <a:xfrm>
                <a:off x="9489279" y="2468337"/>
                <a:ext cx="2519360" cy="474721"/>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Cambria" panose="02040503050406030204" pitchFamily="18" charset="0"/>
                    <a:cs typeface="Traditional Arabic" panose="02020603050405020304" pitchFamily="18" charset="-78"/>
                  </a:rPr>
                  <a:t>الفيزياء</a:t>
                </a: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25" name="AutoShape 8"/>
              <p:cNvSpPr>
                <a:spLocks noChangeArrowheads="1"/>
              </p:cNvSpPr>
              <p:nvPr/>
            </p:nvSpPr>
            <p:spPr bwMode="auto">
              <a:xfrm>
                <a:off x="9489279" y="3590839"/>
                <a:ext cx="2519360" cy="474722"/>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Cambria" panose="02040503050406030204" pitchFamily="18" charset="0"/>
                    <a:cs typeface="Traditional Arabic" panose="02020603050405020304" pitchFamily="18" charset="-78"/>
                  </a:rPr>
                  <a:t>الاعلام الآلي</a:t>
                </a: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26" name="AutoShape 9"/>
              <p:cNvSpPr>
                <a:spLocks noChangeArrowheads="1"/>
              </p:cNvSpPr>
              <p:nvPr/>
            </p:nvSpPr>
            <p:spPr bwMode="auto">
              <a:xfrm>
                <a:off x="9489279" y="3049434"/>
                <a:ext cx="2519360" cy="474721"/>
              </a:xfrm>
              <a:prstGeom prst="roundRect">
                <a:avLst>
                  <a:gd name="adj" fmla="val 16667"/>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Cambria" panose="02040503050406030204" pitchFamily="18" charset="0"/>
                    <a:cs typeface="Traditional Arabic" panose="02020603050405020304" pitchFamily="18" charset="-78"/>
                  </a:rPr>
                  <a:t>الكيمياء</a:t>
                </a: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27" name="AutoShape 14"/>
              <p:cNvSpPr>
                <a:spLocks noChangeArrowheads="1"/>
              </p:cNvSpPr>
              <p:nvPr/>
            </p:nvSpPr>
            <p:spPr bwMode="auto">
              <a:xfrm>
                <a:off x="9489279" y="4832420"/>
                <a:ext cx="2519360" cy="476310"/>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endParaRPr lang="fr-FR" sz="2600" b="1" dirty="0">
                  <a:solidFill>
                    <a:srgbClr val="0000FF"/>
                  </a:solidFill>
                  <a:latin typeface="Cambria" panose="02040503050406030204" pitchFamily="18" charset="0"/>
                  <a:cs typeface="Traditional Arabic" panose="02020603050405020304" pitchFamily="18" charset="-78"/>
                </a:endParaRPr>
              </a:p>
              <a:p>
                <a:pPr algn="ctr" eaLnBrk="1" hangingPunct="1">
                  <a:spcAft>
                    <a:spcPts val="1000"/>
                  </a:spcAft>
                  <a:defRPr/>
                </a:pPr>
                <a:r>
                  <a:rPr lang="ar-DZ" sz="2600" b="1" dirty="0">
                    <a:solidFill>
                      <a:srgbClr val="0000FF"/>
                    </a:solidFill>
                    <a:latin typeface="Cambria" panose="02040503050406030204" pitchFamily="18" charset="0"/>
                    <a:cs typeface="Traditional Arabic" panose="02020603050405020304" pitchFamily="18" charset="-78"/>
                  </a:rPr>
                  <a:t>الفلاحة</a:t>
                </a:r>
                <a:endParaRPr lang="fr-FR" sz="2600" b="1" dirty="0">
                  <a:solidFill>
                    <a:srgbClr val="0000FF"/>
                  </a:solidFill>
                  <a:latin typeface="Cambria" panose="02040503050406030204" pitchFamily="18" charset="0"/>
                  <a:cs typeface="Traditional Arabic" panose="02020603050405020304" pitchFamily="18" charset="-78"/>
                </a:endParaRPr>
              </a:p>
              <a:p>
                <a:pPr algn="ctr" eaLnBrk="1" hangingPunct="1">
                  <a:spcAft>
                    <a:spcPts val="1000"/>
                  </a:spcAft>
                  <a:defRPr/>
                </a:pP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28" name="AutoShape 15"/>
              <p:cNvSpPr>
                <a:spLocks noChangeArrowheads="1"/>
              </p:cNvSpPr>
              <p:nvPr/>
            </p:nvSpPr>
            <p:spPr bwMode="auto">
              <a:xfrm>
                <a:off x="9489279" y="4167174"/>
                <a:ext cx="2519360" cy="47472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DZ" sz="2600" b="1" dirty="0">
                    <a:solidFill>
                      <a:srgbClr val="0000FF"/>
                    </a:solidFill>
                    <a:latin typeface="Cambria" panose="02040503050406030204" pitchFamily="18" charset="0"/>
                    <a:cs typeface="Traditional Arabic" panose="02020603050405020304" pitchFamily="18" charset="-78"/>
                  </a:rPr>
                  <a:t>البيولوجيا</a:t>
                </a: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29" name="AutoShape 16"/>
              <p:cNvSpPr>
                <a:spLocks noChangeArrowheads="1"/>
              </p:cNvSpPr>
              <p:nvPr/>
            </p:nvSpPr>
            <p:spPr bwMode="auto">
              <a:xfrm>
                <a:off x="9489279" y="1887239"/>
                <a:ext cx="2519360" cy="47472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fr-FR" sz="2600" b="1" dirty="0">
                    <a:solidFill>
                      <a:srgbClr val="0000FF"/>
                    </a:solidFill>
                    <a:latin typeface="Cambria" panose="02040503050406030204" pitchFamily="18" charset="0"/>
                    <a:cs typeface="Traditional Arabic" panose="02020603050405020304" pitchFamily="18" charset="-78"/>
                  </a:rPr>
                  <a:t>  </a:t>
                </a:r>
                <a:r>
                  <a:rPr lang="ar-DZ" sz="2600" b="1" dirty="0">
                    <a:solidFill>
                      <a:srgbClr val="0000FF"/>
                    </a:solidFill>
                    <a:latin typeface="Cambria" panose="02040503050406030204" pitchFamily="18" charset="0"/>
                    <a:cs typeface="Traditional Arabic" panose="02020603050405020304" pitchFamily="18" charset="-78"/>
                  </a:rPr>
                  <a:t>الرياضيات</a:t>
                </a:r>
                <a:endParaRPr lang="fr-FR" sz="2600" b="1" dirty="0">
                  <a:solidFill>
                    <a:srgbClr val="0000FF"/>
                  </a:solidFill>
                  <a:latin typeface="Cambria" panose="02040503050406030204" pitchFamily="18" charset="0"/>
                  <a:cs typeface="Traditional Arabic" panose="02020603050405020304" pitchFamily="18" charset="-78"/>
                </a:endParaRPr>
              </a:p>
            </p:txBody>
          </p:sp>
          <p:sp>
            <p:nvSpPr>
              <p:cNvPr id="30" name="AutoShape 44"/>
              <p:cNvSpPr>
                <a:spLocks noChangeArrowheads="1"/>
              </p:cNvSpPr>
              <p:nvPr/>
            </p:nvSpPr>
            <p:spPr bwMode="auto">
              <a:xfrm>
                <a:off x="9489279" y="5423043"/>
                <a:ext cx="2519360" cy="1165371"/>
              </a:xfrm>
              <a:prstGeom prst="flowChartAlternateProcess">
                <a:avLst/>
              </a:prstGeom>
              <a:ln w="12700">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p>
                <a:pPr algn="ctr" eaLnBrk="1" hangingPunct="1">
                  <a:spcAft>
                    <a:spcPts val="1000"/>
                  </a:spcAft>
                  <a:defRPr/>
                </a:pPr>
                <a:r>
                  <a:rPr lang="ar-SA" sz="2600" b="1" dirty="0">
                    <a:solidFill>
                      <a:srgbClr val="0000FF"/>
                    </a:solidFill>
                    <a:latin typeface="Cambria" panose="02040503050406030204" pitchFamily="18" charset="0"/>
                    <a:cs typeface="Traditional Arabic" panose="02020603050405020304" pitchFamily="18" charset="-78"/>
                  </a:rPr>
                  <a:t>علوم و تقنيات النشاطات البدنية والرياضية</a:t>
                </a:r>
                <a:endParaRPr lang="fr-FR" sz="2600" b="1" dirty="0">
                  <a:solidFill>
                    <a:srgbClr val="0000FF"/>
                  </a:solidFill>
                  <a:latin typeface="Cambria" panose="02040503050406030204" pitchFamily="18" charset="0"/>
                  <a:cs typeface="Traditional Arabic" panose="02020603050405020304" pitchFamily="18" charset="-78"/>
                </a:endParaRPr>
              </a:p>
            </p:txBody>
          </p:sp>
        </p:grpSp>
        <p:cxnSp>
          <p:nvCxnSpPr>
            <p:cNvPr id="37" name="Connecteur : en angle 36"/>
            <p:cNvCxnSpPr>
              <a:cxnSpLocks/>
              <a:stCxn id="3" idx="3"/>
              <a:endCxn id="36" idx="0"/>
            </p:cNvCxnSpPr>
            <p:nvPr/>
          </p:nvCxnSpPr>
          <p:spPr>
            <a:xfrm>
              <a:off x="10276113" y="736600"/>
              <a:ext cx="472999" cy="766763"/>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274" name="ZoneTexte 8"/>
            <p:cNvSpPr txBox="1">
              <a:spLocks noChangeArrowheads="1"/>
            </p:cNvSpPr>
            <p:nvPr/>
          </p:nvSpPr>
          <p:spPr bwMode="auto">
            <a:xfrm>
              <a:off x="4857750" y="6432550"/>
              <a:ext cx="4549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fr-FR" sz="1600" b="1" dirty="0">
                  <a:solidFill>
                    <a:srgbClr val="0000FF"/>
                  </a:solidFill>
                  <a:latin typeface="Cambria" panose="02040503050406030204" pitchFamily="18" charset="0"/>
                </a:rPr>
                <a:t>Site Web : </a:t>
              </a:r>
              <a:r>
                <a:rPr lang="en-US" altLang="fr-FR" sz="1600" b="1" u="sng" dirty="0">
                  <a:solidFill>
                    <a:srgbClr val="0000FF"/>
                  </a:solidFill>
                  <a:latin typeface="Cambria" panose="02040503050406030204" pitchFamily="18" charset="0"/>
                  <a:hlinkClick r:id="rId4"/>
                </a:rPr>
                <a:t>https://fs.univ-boumerdes.dz/</a:t>
              </a:r>
              <a:endParaRPr lang="fr-FR" altLang="fr-FR" sz="1600" dirty="0">
                <a:solidFill>
                  <a:srgbClr val="0000FF"/>
                </a:solidFill>
                <a:latin typeface="Cambria" panose="02040503050406030204" pitchFamily="18" charset="0"/>
              </a:endParaRPr>
            </a:p>
          </p:txBody>
        </p:sp>
      </p:grpSp>
    </p:spTree>
  </p:cSld>
  <p:clrMapOvr>
    <a:masterClrMapping/>
  </p:clrMapOvr>
  <p:transition spd="slow" advClick="0" advTm="3000">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7910</TotalTime>
  <Words>3924</Words>
  <Application>Microsoft Office PowerPoint</Application>
  <PresentationFormat>Grand écran</PresentationFormat>
  <Paragraphs>1193</Paragraphs>
  <Slides>57</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57</vt:i4>
      </vt:variant>
    </vt:vector>
  </HeadingPairs>
  <TitlesOfParts>
    <vt:vector size="72" baseType="lpstr">
      <vt:lpstr>Andalus</vt:lpstr>
      <vt:lpstr>Arabic Typesetting</vt:lpstr>
      <vt:lpstr>Arial</vt:lpstr>
      <vt:lpstr>Arial Black</vt:lpstr>
      <vt:lpstr>Arial Nova Cond Light</vt:lpstr>
      <vt:lpstr>Calibri</vt:lpstr>
      <vt:lpstr>Calibri Light</vt:lpstr>
      <vt:lpstr>Cambria</vt:lpstr>
      <vt:lpstr>Century Gothic</vt:lpstr>
      <vt:lpstr>Symbol</vt:lpstr>
      <vt:lpstr>Times New Roman</vt:lpstr>
      <vt:lpstr>Traditional Arabic</vt:lpstr>
      <vt:lpstr>Tw Cen MT Condensed</vt:lpstr>
      <vt:lpstr>Wingdings</vt:lpstr>
      <vt:lpstr>Thème Office</vt:lpstr>
      <vt:lpstr>Présentation PowerPoint</vt:lpstr>
      <vt:lpstr>Présentation PowerPoint</vt:lpstr>
      <vt:lpstr>Présentation PowerPoint</vt:lpstr>
      <vt:lpstr>صورة عبد الرحمن فارس وهو يرفع العلم الوطني بمقر الهيئة التنفيذية المؤقتة ببومرداس جامعة بومرداس حاليا</vt:lpstr>
      <vt:lpstr>Présentation PowerPoint</vt:lpstr>
      <vt:lpstr>Présentation PowerPoint</vt:lpstr>
      <vt:lpstr>Présentation PowerPoint</vt:lpstr>
      <vt:lpstr>توزيع الكليات و المعاهد حسب المركبات</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مسار مهندس دولة  FORMATION EN PARCOURS D’INGENIEUR D’ETAT   </vt:lpstr>
      <vt:lpstr>Présentation PowerPoint</vt:lpstr>
      <vt:lpstr>Présentation PowerPoint</vt:lpstr>
      <vt:lpstr>Présentation PowerPoint</vt:lpstr>
      <vt:lpstr>Présentation PowerPoint</vt:lpstr>
      <vt:lpstr>Présentation PowerPoint</vt:lpstr>
      <vt:lpstr>مسار مهندس دولة  FORMATION EN PARCOURS D’INGENIEUR D’ETAT  </vt:lpstr>
      <vt:lpstr>Présentation PowerPoint</vt:lpstr>
      <vt:lpstr>Présentation PowerPoint</vt:lpstr>
      <vt:lpstr>Présentation PowerPoint</vt:lpstr>
      <vt:lpstr>Présentation PowerPoint</vt:lpstr>
      <vt:lpstr>Présentation PowerPoint</vt:lpstr>
      <vt:lpstr>مسار مهندس دولة  FORMATION EN PARCOURS D’INGENIEUR D’ETAT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NESRINE</dc:creator>
  <cp:lastModifiedBy>HP</cp:lastModifiedBy>
  <cp:revision>602</cp:revision>
  <cp:lastPrinted>2019-11-07T13:43:28Z</cp:lastPrinted>
  <dcterms:created xsi:type="dcterms:W3CDTF">2019-07-15T16:17:30Z</dcterms:created>
  <dcterms:modified xsi:type="dcterms:W3CDTF">2025-05-11T10:46:06Z</dcterms:modified>
</cp:coreProperties>
</file>